
<file path=[Content_Types].xml><?xml version="1.0" encoding="utf-8"?>
<Types xmlns="http://schemas.openxmlformats.org/package/2006/content-types">
  <Default Extension="bin" ContentType="application/vnd.openxmlformats-officedocument.oleObject"/>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6" r:id="rId4"/>
  </p:sldMasterIdLst>
  <p:notesMasterIdLst>
    <p:notesMasterId r:id="rId37"/>
  </p:notesMasterIdLst>
  <p:handoutMasterIdLst>
    <p:handoutMasterId r:id="rId38"/>
  </p:handoutMasterIdLst>
  <p:sldIdLst>
    <p:sldId id="271" r:id="rId5"/>
    <p:sldId id="2146846677" r:id="rId6"/>
    <p:sldId id="1027" r:id="rId7"/>
    <p:sldId id="2146846684" r:id="rId8"/>
    <p:sldId id="2146846685" r:id="rId9"/>
    <p:sldId id="2146846688" r:id="rId10"/>
    <p:sldId id="2146846687" r:id="rId11"/>
    <p:sldId id="2146846665" r:id="rId12"/>
    <p:sldId id="2146846669" r:id="rId13"/>
    <p:sldId id="2146846671" r:id="rId14"/>
    <p:sldId id="2146846678" r:id="rId15"/>
    <p:sldId id="2146846676" r:id="rId16"/>
    <p:sldId id="2146846682" r:id="rId17"/>
    <p:sldId id="2146846679" r:id="rId18"/>
    <p:sldId id="2146846683" r:id="rId19"/>
    <p:sldId id="2146846681" r:id="rId20"/>
    <p:sldId id="2146846672" r:id="rId21"/>
    <p:sldId id="2146846664" r:id="rId22"/>
    <p:sldId id="2146846661" r:id="rId23"/>
    <p:sldId id="2146846670" r:id="rId24"/>
    <p:sldId id="2146846662" r:id="rId25"/>
    <p:sldId id="2146846675" r:id="rId26"/>
    <p:sldId id="2146846673" r:id="rId27"/>
    <p:sldId id="2146846674" r:id="rId28"/>
    <p:sldId id="2146846686" r:id="rId29"/>
    <p:sldId id="279" r:id="rId30"/>
    <p:sldId id="2146846660" r:id="rId31"/>
    <p:sldId id="295" r:id="rId32"/>
    <p:sldId id="2139119514" r:id="rId33"/>
    <p:sldId id="1026" r:id="rId34"/>
    <p:sldId id="2146846663" r:id="rId35"/>
    <p:sldId id="276"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EBA"/>
    <a:srgbClr val="412B48"/>
    <a:srgbClr val="4C3853"/>
    <a:srgbClr val="DCD3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6096" autoAdjust="0"/>
  </p:normalViewPr>
  <p:slideViewPr>
    <p:cSldViewPr snapToGrid="0" snapToObjects="1" showGuides="1">
      <p:cViewPr varScale="1">
        <p:scale>
          <a:sx n="97" d="100"/>
          <a:sy n="97" d="100"/>
        </p:scale>
        <p:origin x="24" y="156"/>
      </p:cViewPr>
      <p:guideLst/>
    </p:cSldViewPr>
  </p:slideViewPr>
  <p:notesTextViewPr>
    <p:cViewPr>
      <p:scale>
        <a:sx n="1" d="1"/>
        <a:sy n="1" d="1"/>
      </p:scale>
      <p:origin x="0" y="0"/>
    </p:cViewPr>
  </p:notesTextViewPr>
  <p:notesViewPr>
    <p:cSldViewPr snapToGrid="0" snapToObjects="1">
      <p:cViewPr varScale="1">
        <p:scale>
          <a:sx n="59" d="100"/>
          <a:sy n="59" d="100"/>
        </p:scale>
        <p:origin x="2528" y="5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Omsætning</c:v>
                </c:pt>
              </c:strCache>
            </c:strRef>
          </c:tx>
          <c:spPr>
            <a:ln w="38100" cap="rnd">
              <a:solidFill>
                <a:schemeClr val="bg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j-lt"/>
                    <a:ea typeface="+mn-ea"/>
                    <a:cs typeface="Poppins" pitchFamily="2" charset="77"/>
                  </a:defRPr>
                </a:pPr>
                <a:endParaRPr lang="da-DK"/>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JUL</c:v>
                </c:pt>
                <c:pt idx="1">
                  <c:v>AUG</c:v>
                </c:pt>
                <c:pt idx="2">
                  <c:v>SEP</c:v>
                </c:pt>
                <c:pt idx="3">
                  <c:v>OKT</c:v>
                </c:pt>
                <c:pt idx="4">
                  <c:v>NOV</c:v>
                </c:pt>
                <c:pt idx="5">
                  <c:v>DEC</c:v>
                </c:pt>
                <c:pt idx="6">
                  <c:v>JAN</c:v>
                </c:pt>
              </c:strCache>
            </c:strRef>
          </c:cat>
          <c:val>
            <c:numRef>
              <c:f>Sheet1!$B$2:$B$8</c:f>
              <c:numCache>
                <c:formatCode>#,##0</c:formatCode>
                <c:ptCount val="7"/>
                <c:pt idx="0" formatCode="General">
                  <c:v>125</c:v>
                </c:pt>
                <c:pt idx="1">
                  <c:v>643</c:v>
                </c:pt>
                <c:pt idx="2">
                  <c:v>1007</c:v>
                </c:pt>
                <c:pt idx="3">
                  <c:v>1212</c:v>
                </c:pt>
                <c:pt idx="4">
                  <c:v>1545</c:v>
                </c:pt>
                <c:pt idx="5">
                  <c:v>1396</c:v>
                </c:pt>
                <c:pt idx="6">
                  <c:v>1703</c:v>
                </c:pt>
              </c:numCache>
            </c:numRef>
          </c:val>
          <c:smooth val="0"/>
          <c:extLst>
            <c:ext xmlns:c16="http://schemas.microsoft.com/office/drawing/2014/chart" uri="{C3380CC4-5D6E-409C-BE32-E72D297353CC}">
              <c16:uniqueId val="{00000000-2ED0-48CC-BD74-1598D6A38996}"/>
            </c:ext>
          </c:extLst>
        </c:ser>
        <c:dLbls>
          <c:showLegendKey val="0"/>
          <c:showVal val="0"/>
          <c:showCatName val="0"/>
          <c:showSerName val="0"/>
          <c:showPercent val="0"/>
          <c:showBubbleSize val="0"/>
        </c:dLbls>
        <c:smooth val="0"/>
        <c:axId val="769503088"/>
        <c:axId val="769504768"/>
      </c:lineChart>
      <c:catAx>
        <c:axId val="769503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bg1"/>
                </a:solidFill>
                <a:latin typeface="+mj-lt"/>
                <a:ea typeface="+mn-ea"/>
                <a:cs typeface="Poppins" pitchFamily="2" charset="77"/>
              </a:defRPr>
            </a:pPr>
            <a:endParaRPr lang="da-DK"/>
          </a:p>
        </c:txPr>
        <c:crossAx val="769504768"/>
        <c:crosses val="autoZero"/>
        <c:auto val="1"/>
        <c:lblAlgn val="ctr"/>
        <c:lblOffset val="100"/>
        <c:noMultiLvlLbl val="0"/>
      </c:catAx>
      <c:valAx>
        <c:axId val="769504768"/>
        <c:scaling>
          <c:orientation val="minMax"/>
        </c:scaling>
        <c:delete val="1"/>
        <c:axPos val="l"/>
        <c:numFmt formatCode="General" sourceLinked="1"/>
        <c:majorTickMark val="none"/>
        <c:minorTickMark val="none"/>
        <c:tickLblPos val="nextTo"/>
        <c:crossAx val="769503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b="1" i="0">
          <a:solidFill>
            <a:schemeClr val="bg1"/>
          </a:solidFill>
          <a:latin typeface="Poppins" pitchFamily="2" charset="77"/>
          <a:cs typeface="Poppins" pitchFamily="2" charset="77"/>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NET WORTH</c:v>
                </c:pt>
              </c:strCache>
            </c:strRef>
          </c:tx>
          <c:spPr>
            <a:solidFill>
              <a:schemeClr val="bg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da-DK"/>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JUL</c:v>
                </c:pt>
                <c:pt idx="1">
                  <c:v>AUG</c:v>
                </c:pt>
                <c:pt idx="2">
                  <c:v>SEP</c:v>
                </c:pt>
                <c:pt idx="3">
                  <c:v>OKT</c:v>
                </c:pt>
                <c:pt idx="4">
                  <c:v>NOV</c:v>
                </c:pt>
                <c:pt idx="5">
                  <c:v>DEC</c:v>
                </c:pt>
                <c:pt idx="6">
                  <c:v>JAN</c:v>
                </c:pt>
              </c:strCache>
            </c:strRef>
          </c:cat>
          <c:val>
            <c:numRef>
              <c:f>Sheet1!$B$2:$B$8</c:f>
              <c:numCache>
                <c:formatCode>General</c:formatCode>
                <c:ptCount val="7"/>
                <c:pt idx="0">
                  <c:v>1</c:v>
                </c:pt>
                <c:pt idx="1">
                  <c:v>3</c:v>
                </c:pt>
                <c:pt idx="2">
                  <c:v>4</c:v>
                </c:pt>
                <c:pt idx="3">
                  <c:v>6</c:v>
                </c:pt>
                <c:pt idx="4">
                  <c:v>7</c:v>
                </c:pt>
                <c:pt idx="5">
                  <c:v>8</c:v>
                </c:pt>
                <c:pt idx="6">
                  <c:v>9</c:v>
                </c:pt>
              </c:numCache>
            </c:numRef>
          </c:val>
          <c:extLst>
            <c:ext xmlns:c16="http://schemas.microsoft.com/office/drawing/2014/chart" uri="{C3380CC4-5D6E-409C-BE32-E72D297353CC}">
              <c16:uniqueId val="{00000000-A448-48F7-8E05-7C4E8818A4D0}"/>
            </c:ext>
          </c:extLst>
        </c:ser>
        <c:dLbls>
          <c:showLegendKey val="0"/>
          <c:showVal val="0"/>
          <c:showCatName val="0"/>
          <c:showSerName val="0"/>
          <c:showPercent val="0"/>
          <c:showBubbleSize val="0"/>
        </c:dLbls>
        <c:gapWidth val="219"/>
        <c:overlap val="-27"/>
        <c:axId val="780560352"/>
        <c:axId val="768661936"/>
      </c:barChart>
      <c:catAx>
        <c:axId val="780560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bg1"/>
                </a:solidFill>
                <a:latin typeface="+mj-lt"/>
                <a:ea typeface="+mn-ea"/>
                <a:cs typeface="Poppins" pitchFamily="2" charset="77"/>
              </a:defRPr>
            </a:pPr>
            <a:endParaRPr lang="da-DK"/>
          </a:p>
        </c:txPr>
        <c:crossAx val="768661936"/>
        <c:crosses val="autoZero"/>
        <c:auto val="1"/>
        <c:lblAlgn val="ctr"/>
        <c:lblOffset val="100"/>
        <c:noMultiLvlLbl val="0"/>
      </c:catAx>
      <c:valAx>
        <c:axId val="768661936"/>
        <c:scaling>
          <c:orientation val="minMax"/>
        </c:scaling>
        <c:delete val="1"/>
        <c:axPos val="l"/>
        <c:numFmt formatCode="General" sourceLinked="1"/>
        <c:majorTickMark val="none"/>
        <c:minorTickMark val="none"/>
        <c:tickLblPos val="nextTo"/>
        <c:crossAx val="780560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429B59-DD91-4FDB-B340-9A9DBE7448D0}"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da-DK"/>
        </a:p>
      </dgm:t>
    </dgm:pt>
    <dgm:pt modelId="{0F74004C-214A-46B8-98A2-C87AED12C14A}">
      <dgm:prSet phldrT="[Text]" custT="1"/>
      <dgm:spPr>
        <a:solidFill>
          <a:schemeClr val="tx2"/>
        </a:solidFill>
        <a:ln>
          <a:noFill/>
        </a:ln>
      </dgm:spPr>
      <dgm:t>
        <a:bodyPr/>
        <a:lstStyle/>
        <a:p>
          <a:r>
            <a:rPr lang="da-DK" sz="1400" b="1" dirty="0" err="1">
              <a:solidFill>
                <a:schemeClr val="bg2"/>
              </a:solidFill>
            </a:rPr>
            <a:t>Strategy</a:t>
          </a:r>
          <a:r>
            <a:rPr lang="da-DK" sz="1400" b="1" dirty="0">
              <a:solidFill>
                <a:schemeClr val="bg2"/>
              </a:solidFill>
            </a:rPr>
            <a:t> &amp;</a:t>
          </a:r>
        </a:p>
        <a:p>
          <a:r>
            <a:rPr lang="da-DK" sz="1400" b="1" dirty="0">
              <a:solidFill>
                <a:schemeClr val="bg2"/>
              </a:solidFill>
            </a:rPr>
            <a:t>Operations</a:t>
          </a:r>
        </a:p>
      </dgm:t>
    </dgm:pt>
    <dgm:pt modelId="{F373C62A-C2AB-4303-8C8E-103F4AD9E7D5}" type="parTrans" cxnId="{0E1FDA04-EA42-49FF-8C65-28E98E9F4F03}">
      <dgm:prSet/>
      <dgm:spPr/>
      <dgm:t>
        <a:bodyPr/>
        <a:lstStyle/>
        <a:p>
          <a:endParaRPr lang="da-DK" sz="1400" b="1"/>
        </a:p>
      </dgm:t>
    </dgm:pt>
    <dgm:pt modelId="{D5A03164-EBB4-4263-92BD-5ACD8012A890}" type="sibTrans" cxnId="{0E1FDA04-EA42-49FF-8C65-28E98E9F4F03}">
      <dgm:prSet/>
      <dgm:spPr/>
      <dgm:t>
        <a:bodyPr/>
        <a:lstStyle/>
        <a:p>
          <a:endParaRPr lang="da-DK" sz="1400" b="1"/>
        </a:p>
      </dgm:t>
    </dgm:pt>
    <dgm:pt modelId="{30E0094E-8DF7-44E2-92D6-54A151EE0BBD}">
      <dgm:prSet phldrT="[Text]" custT="1"/>
      <dgm:spPr>
        <a:solidFill>
          <a:schemeClr val="tx2"/>
        </a:solidFill>
        <a:ln>
          <a:noFill/>
        </a:ln>
      </dgm:spPr>
      <dgm:t>
        <a:bodyPr/>
        <a:lstStyle/>
        <a:p>
          <a:r>
            <a:rPr lang="da-DK" sz="1400" b="1" dirty="0">
              <a:solidFill>
                <a:schemeClr val="bg2"/>
              </a:solidFill>
            </a:rPr>
            <a:t>IT </a:t>
          </a:r>
          <a:r>
            <a:rPr lang="da-DK" sz="1400" b="1" dirty="0" err="1">
              <a:solidFill>
                <a:schemeClr val="bg2"/>
              </a:solidFill>
            </a:rPr>
            <a:t>strategy</a:t>
          </a:r>
          <a:r>
            <a:rPr lang="da-DK" sz="1400" b="1" dirty="0">
              <a:solidFill>
                <a:schemeClr val="bg2"/>
              </a:solidFill>
            </a:rPr>
            <a:t> &amp;</a:t>
          </a:r>
        </a:p>
        <a:p>
          <a:r>
            <a:rPr lang="da-DK" sz="1400" b="1" dirty="0" err="1">
              <a:solidFill>
                <a:schemeClr val="bg2"/>
              </a:solidFill>
            </a:rPr>
            <a:t>effectiveness</a:t>
          </a:r>
          <a:endParaRPr lang="da-DK" sz="1400" b="1" dirty="0">
            <a:solidFill>
              <a:schemeClr val="bg2"/>
            </a:solidFill>
          </a:endParaRPr>
        </a:p>
      </dgm:t>
    </dgm:pt>
    <dgm:pt modelId="{4D11FA19-756E-4FF9-8FB9-C746A1C409BC}" type="parTrans" cxnId="{4A785538-EA24-43E3-A173-EF50A7C7DB96}">
      <dgm:prSet/>
      <dgm:spPr/>
      <dgm:t>
        <a:bodyPr/>
        <a:lstStyle/>
        <a:p>
          <a:endParaRPr lang="da-DK" sz="1400" b="1"/>
        </a:p>
      </dgm:t>
    </dgm:pt>
    <dgm:pt modelId="{1A111514-E600-4112-8B05-87ED67969146}" type="sibTrans" cxnId="{4A785538-EA24-43E3-A173-EF50A7C7DB96}">
      <dgm:prSet/>
      <dgm:spPr/>
      <dgm:t>
        <a:bodyPr/>
        <a:lstStyle/>
        <a:p>
          <a:endParaRPr lang="da-DK" sz="1400" b="1"/>
        </a:p>
      </dgm:t>
    </dgm:pt>
    <dgm:pt modelId="{FC70EA9B-F90F-4D4C-AA47-137147421FFA}">
      <dgm:prSet phldrT="[Text]" custT="1"/>
      <dgm:spPr>
        <a:solidFill>
          <a:schemeClr val="tx2"/>
        </a:solidFill>
        <a:ln>
          <a:noFill/>
        </a:ln>
      </dgm:spPr>
      <dgm:t>
        <a:bodyPr/>
        <a:lstStyle/>
        <a:p>
          <a:r>
            <a:rPr lang="da-DK" sz="1400" b="1" dirty="0" err="1">
              <a:solidFill>
                <a:schemeClr val="bg2"/>
              </a:solidFill>
            </a:rPr>
            <a:t>FinTech</a:t>
          </a:r>
          <a:r>
            <a:rPr lang="da-DK" sz="1400" b="1" dirty="0">
              <a:solidFill>
                <a:schemeClr val="bg2"/>
              </a:solidFill>
            </a:rPr>
            <a:t> &amp;</a:t>
          </a:r>
        </a:p>
        <a:p>
          <a:r>
            <a:rPr lang="da-DK" sz="1400" b="1" dirty="0" err="1">
              <a:solidFill>
                <a:schemeClr val="bg2"/>
              </a:solidFill>
            </a:rPr>
            <a:t>ScaleUp</a:t>
          </a:r>
          <a:endParaRPr lang="da-DK" sz="1400" b="1" dirty="0">
            <a:solidFill>
              <a:schemeClr val="bg2"/>
            </a:solidFill>
          </a:endParaRPr>
        </a:p>
      </dgm:t>
    </dgm:pt>
    <dgm:pt modelId="{AC0A4949-CEB7-4B1E-A715-8188004E0C09}" type="parTrans" cxnId="{C574399C-0B1B-464D-8F61-A7D67FE847D7}">
      <dgm:prSet/>
      <dgm:spPr/>
      <dgm:t>
        <a:bodyPr/>
        <a:lstStyle/>
        <a:p>
          <a:endParaRPr lang="da-DK" sz="1400" b="1"/>
        </a:p>
      </dgm:t>
    </dgm:pt>
    <dgm:pt modelId="{C82636C7-19F4-4758-AF03-0A5B464FFF11}" type="sibTrans" cxnId="{C574399C-0B1B-464D-8F61-A7D67FE847D7}">
      <dgm:prSet/>
      <dgm:spPr/>
      <dgm:t>
        <a:bodyPr/>
        <a:lstStyle/>
        <a:p>
          <a:endParaRPr lang="da-DK" sz="1400" b="1"/>
        </a:p>
      </dgm:t>
    </dgm:pt>
    <dgm:pt modelId="{E7A366D0-7C43-4EAE-9E90-0625EB6B5E0D}">
      <dgm:prSet phldrT="[Text]" custT="1"/>
      <dgm:spPr>
        <a:solidFill>
          <a:schemeClr val="tx2"/>
        </a:solidFill>
        <a:ln>
          <a:noFill/>
        </a:ln>
      </dgm:spPr>
      <dgm:t>
        <a:bodyPr/>
        <a:lstStyle/>
        <a:p>
          <a:r>
            <a:rPr lang="da-DK" sz="1400" b="1" dirty="0">
              <a:solidFill>
                <a:schemeClr val="bg2"/>
              </a:solidFill>
            </a:rPr>
            <a:t>Forsikrings-</a:t>
          </a:r>
        </a:p>
        <a:p>
          <a:r>
            <a:rPr lang="da-DK" sz="1400" b="1" dirty="0">
              <a:solidFill>
                <a:schemeClr val="bg2"/>
              </a:solidFill>
            </a:rPr>
            <a:t>transformation &amp;</a:t>
          </a:r>
        </a:p>
        <a:p>
          <a:r>
            <a:rPr lang="da-DK" sz="1400" b="1" dirty="0">
              <a:solidFill>
                <a:schemeClr val="bg2"/>
              </a:solidFill>
            </a:rPr>
            <a:t>Aktuar</a:t>
          </a:r>
        </a:p>
      </dgm:t>
    </dgm:pt>
    <dgm:pt modelId="{02394616-0A28-4A7F-9CF1-EE4129E2AE24}" type="parTrans" cxnId="{82140A11-E69A-4B3D-A05F-10506A8DDD1B}">
      <dgm:prSet/>
      <dgm:spPr/>
      <dgm:t>
        <a:bodyPr/>
        <a:lstStyle/>
        <a:p>
          <a:endParaRPr lang="da-DK" sz="1400" b="1"/>
        </a:p>
      </dgm:t>
    </dgm:pt>
    <dgm:pt modelId="{DD4CE31D-FDA2-4B17-AB53-FA936B577377}" type="sibTrans" cxnId="{82140A11-E69A-4B3D-A05F-10506A8DDD1B}">
      <dgm:prSet/>
      <dgm:spPr/>
      <dgm:t>
        <a:bodyPr/>
        <a:lstStyle/>
        <a:p>
          <a:endParaRPr lang="da-DK" sz="1400" b="1"/>
        </a:p>
      </dgm:t>
    </dgm:pt>
    <dgm:pt modelId="{94DCB4DE-652B-411D-A4B8-325E546918FD}" type="pres">
      <dgm:prSet presAssocID="{C6429B59-DD91-4FDB-B340-9A9DBE7448D0}" presName="hierChild1" presStyleCnt="0">
        <dgm:presLayoutVars>
          <dgm:orgChart val="1"/>
          <dgm:chPref val="1"/>
          <dgm:dir/>
          <dgm:animOne val="branch"/>
          <dgm:animLvl val="lvl"/>
          <dgm:resizeHandles/>
        </dgm:presLayoutVars>
      </dgm:prSet>
      <dgm:spPr/>
    </dgm:pt>
    <dgm:pt modelId="{BBE81002-E6AD-4405-90D2-8FF63380618C}" type="pres">
      <dgm:prSet presAssocID="{E7A366D0-7C43-4EAE-9E90-0625EB6B5E0D}" presName="hierRoot1" presStyleCnt="0">
        <dgm:presLayoutVars>
          <dgm:hierBranch val="init"/>
        </dgm:presLayoutVars>
      </dgm:prSet>
      <dgm:spPr/>
    </dgm:pt>
    <dgm:pt modelId="{2B0AD7DF-0A35-411E-886B-80FB8BF0E7D2}" type="pres">
      <dgm:prSet presAssocID="{E7A366D0-7C43-4EAE-9E90-0625EB6B5E0D}" presName="rootComposite1" presStyleCnt="0"/>
      <dgm:spPr/>
    </dgm:pt>
    <dgm:pt modelId="{3BD49AA1-B8C4-4E6A-BDE6-7291D56D7AEC}" type="pres">
      <dgm:prSet presAssocID="{E7A366D0-7C43-4EAE-9E90-0625EB6B5E0D}" presName="rootText1" presStyleLbl="node0" presStyleIdx="0" presStyleCnt="4" custLinFactNeighborY="-757">
        <dgm:presLayoutVars>
          <dgm:chPref val="3"/>
        </dgm:presLayoutVars>
      </dgm:prSet>
      <dgm:spPr/>
    </dgm:pt>
    <dgm:pt modelId="{7F71EA52-67BD-4D81-961C-A99044BCA382}" type="pres">
      <dgm:prSet presAssocID="{E7A366D0-7C43-4EAE-9E90-0625EB6B5E0D}" presName="rootConnector1" presStyleLbl="node1" presStyleIdx="0" presStyleCnt="0"/>
      <dgm:spPr/>
    </dgm:pt>
    <dgm:pt modelId="{527D99EF-6F5E-4B76-B129-BEC62C4153BB}" type="pres">
      <dgm:prSet presAssocID="{E7A366D0-7C43-4EAE-9E90-0625EB6B5E0D}" presName="hierChild2" presStyleCnt="0"/>
      <dgm:spPr/>
    </dgm:pt>
    <dgm:pt modelId="{BE442316-122E-4D16-BCA6-8FD985FA7C3A}" type="pres">
      <dgm:prSet presAssocID="{E7A366D0-7C43-4EAE-9E90-0625EB6B5E0D}" presName="hierChild3" presStyleCnt="0"/>
      <dgm:spPr/>
    </dgm:pt>
    <dgm:pt modelId="{06D763B8-5129-41C6-AA1F-577B993B7346}" type="pres">
      <dgm:prSet presAssocID="{0F74004C-214A-46B8-98A2-C87AED12C14A}" presName="hierRoot1" presStyleCnt="0">
        <dgm:presLayoutVars>
          <dgm:hierBranch val="init"/>
        </dgm:presLayoutVars>
      </dgm:prSet>
      <dgm:spPr/>
    </dgm:pt>
    <dgm:pt modelId="{B67A3197-4E5D-49B1-8CEF-BBC2FB1E4B84}" type="pres">
      <dgm:prSet presAssocID="{0F74004C-214A-46B8-98A2-C87AED12C14A}" presName="rootComposite1" presStyleCnt="0"/>
      <dgm:spPr/>
    </dgm:pt>
    <dgm:pt modelId="{B0555109-0F0F-4A21-B078-5A56D8D908A6}" type="pres">
      <dgm:prSet presAssocID="{0F74004C-214A-46B8-98A2-C87AED12C14A}" presName="rootText1" presStyleLbl="node0" presStyleIdx="1" presStyleCnt="4" custLinFactNeighborY="535">
        <dgm:presLayoutVars>
          <dgm:chPref val="3"/>
        </dgm:presLayoutVars>
      </dgm:prSet>
      <dgm:spPr/>
    </dgm:pt>
    <dgm:pt modelId="{120E5E54-BA27-4CB4-BF58-436743791D32}" type="pres">
      <dgm:prSet presAssocID="{0F74004C-214A-46B8-98A2-C87AED12C14A}" presName="rootConnector1" presStyleLbl="node1" presStyleIdx="0" presStyleCnt="0"/>
      <dgm:spPr/>
    </dgm:pt>
    <dgm:pt modelId="{60C687F7-793F-4E7F-B434-8AF0E34570A2}" type="pres">
      <dgm:prSet presAssocID="{0F74004C-214A-46B8-98A2-C87AED12C14A}" presName="hierChild2" presStyleCnt="0"/>
      <dgm:spPr/>
    </dgm:pt>
    <dgm:pt modelId="{FBAD1F64-5E1C-45AC-89C4-43506046B0E8}" type="pres">
      <dgm:prSet presAssocID="{0F74004C-214A-46B8-98A2-C87AED12C14A}" presName="hierChild3" presStyleCnt="0"/>
      <dgm:spPr/>
    </dgm:pt>
    <dgm:pt modelId="{92F61A14-FEE2-4AA0-A8C3-EAF61D4D8DF9}" type="pres">
      <dgm:prSet presAssocID="{30E0094E-8DF7-44E2-92D6-54A151EE0BBD}" presName="hierRoot1" presStyleCnt="0">
        <dgm:presLayoutVars>
          <dgm:hierBranch val="init"/>
        </dgm:presLayoutVars>
      </dgm:prSet>
      <dgm:spPr/>
    </dgm:pt>
    <dgm:pt modelId="{4907B7CA-0A7A-47E1-9135-991E3561458F}" type="pres">
      <dgm:prSet presAssocID="{30E0094E-8DF7-44E2-92D6-54A151EE0BBD}" presName="rootComposite1" presStyleCnt="0"/>
      <dgm:spPr/>
    </dgm:pt>
    <dgm:pt modelId="{25D8DC92-ABBB-4A5C-A7F7-2DF8CBF128AC}" type="pres">
      <dgm:prSet presAssocID="{30E0094E-8DF7-44E2-92D6-54A151EE0BBD}" presName="rootText1" presStyleLbl="node0" presStyleIdx="2" presStyleCnt="4" custLinFactNeighborY="535">
        <dgm:presLayoutVars>
          <dgm:chPref val="3"/>
        </dgm:presLayoutVars>
      </dgm:prSet>
      <dgm:spPr/>
    </dgm:pt>
    <dgm:pt modelId="{E277AFB3-5BE7-404F-B701-025B3F1C37B5}" type="pres">
      <dgm:prSet presAssocID="{30E0094E-8DF7-44E2-92D6-54A151EE0BBD}" presName="rootConnector1" presStyleLbl="node1" presStyleIdx="0" presStyleCnt="0"/>
      <dgm:spPr/>
    </dgm:pt>
    <dgm:pt modelId="{B9F8FBAF-B502-4A3D-B7B9-22DE53BCED5C}" type="pres">
      <dgm:prSet presAssocID="{30E0094E-8DF7-44E2-92D6-54A151EE0BBD}" presName="hierChild2" presStyleCnt="0"/>
      <dgm:spPr/>
    </dgm:pt>
    <dgm:pt modelId="{4C90A8F0-F55A-4183-BCFD-833EC75E8A13}" type="pres">
      <dgm:prSet presAssocID="{30E0094E-8DF7-44E2-92D6-54A151EE0BBD}" presName="hierChild3" presStyleCnt="0"/>
      <dgm:spPr/>
    </dgm:pt>
    <dgm:pt modelId="{620F1D55-8536-4B75-B5AE-112B8100C6C7}" type="pres">
      <dgm:prSet presAssocID="{FC70EA9B-F90F-4D4C-AA47-137147421FFA}" presName="hierRoot1" presStyleCnt="0">
        <dgm:presLayoutVars>
          <dgm:hierBranch val="init"/>
        </dgm:presLayoutVars>
      </dgm:prSet>
      <dgm:spPr/>
    </dgm:pt>
    <dgm:pt modelId="{02A7AB41-A3D4-4319-BFF6-737AC79CAEAD}" type="pres">
      <dgm:prSet presAssocID="{FC70EA9B-F90F-4D4C-AA47-137147421FFA}" presName="rootComposite1" presStyleCnt="0"/>
      <dgm:spPr/>
    </dgm:pt>
    <dgm:pt modelId="{67F530D1-1807-43E8-8889-E1E4332FA2BE}" type="pres">
      <dgm:prSet presAssocID="{FC70EA9B-F90F-4D4C-AA47-137147421FFA}" presName="rootText1" presStyleLbl="node0" presStyleIdx="3" presStyleCnt="4" custLinFactNeighborY="535">
        <dgm:presLayoutVars>
          <dgm:chPref val="3"/>
        </dgm:presLayoutVars>
      </dgm:prSet>
      <dgm:spPr/>
    </dgm:pt>
    <dgm:pt modelId="{9EC190AA-D34F-4A1E-92C4-22274E116E10}" type="pres">
      <dgm:prSet presAssocID="{FC70EA9B-F90F-4D4C-AA47-137147421FFA}" presName="rootConnector1" presStyleLbl="node1" presStyleIdx="0" presStyleCnt="0"/>
      <dgm:spPr/>
    </dgm:pt>
    <dgm:pt modelId="{3A45564E-BA03-4B5E-AE14-AE106A268F25}" type="pres">
      <dgm:prSet presAssocID="{FC70EA9B-F90F-4D4C-AA47-137147421FFA}" presName="hierChild2" presStyleCnt="0"/>
      <dgm:spPr/>
    </dgm:pt>
    <dgm:pt modelId="{3C5EB5A0-1E3D-4D4E-95AC-AF72DC6772CA}" type="pres">
      <dgm:prSet presAssocID="{FC70EA9B-F90F-4D4C-AA47-137147421FFA}" presName="hierChild3" presStyleCnt="0"/>
      <dgm:spPr/>
    </dgm:pt>
  </dgm:ptLst>
  <dgm:cxnLst>
    <dgm:cxn modelId="{025A1803-FA6A-4BE0-9239-5C3E13CDB100}" type="presOf" srcId="{FC70EA9B-F90F-4D4C-AA47-137147421FFA}" destId="{67F530D1-1807-43E8-8889-E1E4332FA2BE}" srcOrd="0" destOrd="0" presId="urn:microsoft.com/office/officeart/2005/8/layout/orgChart1"/>
    <dgm:cxn modelId="{0E1FDA04-EA42-49FF-8C65-28E98E9F4F03}" srcId="{C6429B59-DD91-4FDB-B340-9A9DBE7448D0}" destId="{0F74004C-214A-46B8-98A2-C87AED12C14A}" srcOrd="1" destOrd="0" parTransId="{F373C62A-C2AB-4303-8C8E-103F4AD9E7D5}" sibTransId="{D5A03164-EBB4-4263-92BD-5ACD8012A890}"/>
    <dgm:cxn modelId="{82140A11-E69A-4B3D-A05F-10506A8DDD1B}" srcId="{C6429B59-DD91-4FDB-B340-9A9DBE7448D0}" destId="{E7A366D0-7C43-4EAE-9E90-0625EB6B5E0D}" srcOrd="0" destOrd="0" parTransId="{02394616-0A28-4A7F-9CF1-EE4129E2AE24}" sibTransId="{DD4CE31D-FDA2-4B17-AB53-FA936B577377}"/>
    <dgm:cxn modelId="{44D98A1C-0EF9-47AE-909D-EDE29552FBFE}" type="presOf" srcId="{E7A366D0-7C43-4EAE-9E90-0625EB6B5E0D}" destId="{7F71EA52-67BD-4D81-961C-A99044BCA382}" srcOrd="1" destOrd="0" presId="urn:microsoft.com/office/officeart/2005/8/layout/orgChart1"/>
    <dgm:cxn modelId="{4A785538-EA24-43E3-A173-EF50A7C7DB96}" srcId="{C6429B59-DD91-4FDB-B340-9A9DBE7448D0}" destId="{30E0094E-8DF7-44E2-92D6-54A151EE0BBD}" srcOrd="2" destOrd="0" parTransId="{4D11FA19-756E-4FF9-8FB9-C746A1C409BC}" sibTransId="{1A111514-E600-4112-8B05-87ED67969146}"/>
    <dgm:cxn modelId="{C6D41A57-9577-4F71-AA9F-16A5C2EA8456}" type="presOf" srcId="{C6429B59-DD91-4FDB-B340-9A9DBE7448D0}" destId="{94DCB4DE-652B-411D-A4B8-325E546918FD}" srcOrd="0" destOrd="0" presId="urn:microsoft.com/office/officeart/2005/8/layout/orgChart1"/>
    <dgm:cxn modelId="{18509A88-40F8-45DE-9219-B17654DDD20F}" type="presOf" srcId="{30E0094E-8DF7-44E2-92D6-54A151EE0BBD}" destId="{E277AFB3-5BE7-404F-B701-025B3F1C37B5}" srcOrd="1" destOrd="0" presId="urn:microsoft.com/office/officeart/2005/8/layout/orgChart1"/>
    <dgm:cxn modelId="{8A83C997-3A92-4FF9-B269-698B11850312}" type="presOf" srcId="{0F74004C-214A-46B8-98A2-C87AED12C14A}" destId="{120E5E54-BA27-4CB4-BF58-436743791D32}" srcOrd="1" destOrd="0" presId="urn:microsoft.com/office/officeart/2005/8/layout/orgChart1"/>
    <dgm:cxn modelId="{C574399C-0B1B-464D-8F61-A7D67FE847D7}" srcId="{C6429B59-DD91-4FDB-B340-9A9DBE7448D0}" destId="{FC70EA9B-F90F-4D4C-AA47-137147421FFA}" srcOrd="3" destOrd="0" parTransId="{AC0A4949-CEB7-4B1E-A715-8188004E0C09}" sibTransId="{C82636C7-19F4-4758-AF03-0A5B464FFF11}"/>
    <dgm:cxn modelId="{ECD415AC-9DCF-486A-8F6F-8158CC89648C}" type="presOf" srcId="{FC70EA9B-F90F-4D4C-AA47-137147421FFA}" destId="{9EC190AA-D34F-4A1E-92C4-22274E116E10}" srcOrd="1" destOrd="0" presId="urn:microsoft.com/office/officeart/2005/8/layout/orgChart1"/>
    <dgm:cxn modelId="{85471DD7-8D00-4A51-942E-49A4640E4234}" type="presOf" srcId="{30E0094E-8DF7-44E2-92D6-54A151EE0BBD}" destId="{25D8DC92-ABBB-4A5C-A7F7-2DF8CBF128AC}" srcOrd="0" destOrd="0" presId="urn:microsoft.com/office/officeart/2005/8/layout/orgChart1"/>
    <dgm:cxn modelId="{DB9042DB-6057-42A3-8463-A7727DA2384F}" type="presOf" srcId="{0F74004C-214A-46B8-98A2-C87AED12C14A}" destId="{B0555109-0F0F-4A21-B078-5A56D8D908A6}" srcOrd="0" destOrd="0" presId="urn:microsoft.com/office/officeart/2005/8/layout/orgChart1"/>
    <dgm:cxn modelId="{1DE0FAE8-B271-445D-A460-FC2D58D25321}" type="presOf" srcId="{E7A366D0-7C43-4EAE-9E90-0625EB6B5E0D}" destId="{3BD49AA1-B8C4-4E6A-BDE6-7291D56D7AEC}" srcOrd="0" destOrd="0" presId="urn:microsoft.com/office/officeart/2005/8/layout/orgChart1"/>
    <dgm:cxn modelId="{956B6C69-F94D-49FD-B074-75FB055A0EAB}" type="presParOf" srcId="{94DCB4DE-652B-411D-A4B8-325E546918FD}" destId="{BBE81002-E6AD-4405-90D2-8FF63380618C}" srcOrd="0" destOrd="0" presId="urn:microsoft.com/office/officeart/2005/8/layout/orgChart1"/>
    <dgm:cxn modelId="{ABFA0D44-8699-400E-AF36-A0A1A1C32329}" type="presParOf" srcId="{BBE81002-E6AD-4405-90D2-8FF63380618C}" destId="{2B0AD7DF-0A35-411E-886B-80FB8BF0E7D2}" srcOrd="0" destOrd="0" presId="urn:microsoft.com/office/officeart/2005/8/layout/orgChart1"/>
    <dgm:cxn modelId="{55C86EC3-0AFD-42F8-B1DF-E4ECECF85504}" type="presParOf" srcId="{2B0AD7DF-0A35-411E-886B-80FB8BF0E7D2}" destId="{3BD49AA1-B8C4-4E6A-BDE6-7291D56D7AEC}" srcOrd="0" destOrd="0" presId="urn:microsoft.com/office/officeart/2005/8/layout/orgChart1"/>
    <dgm:cxn modelId="{6030D36B-1F20-4BC6-8943-BF7A47ACF0ED}" type="presParOf" srcId="{2B0AD7DF-0A35-411E-886B-80FB8BF0E7D2}" destId="{7F71EA52-67BD-4D81-961C-A99044BCA382}" srcOrd="1" destOrd="0" presId="urn:microsoft.com/office/officeart/2005/8/layout/orgChart1"/>
    <dgm:cxn modelId="{7FFEAA6C-E4DF-45BD-BBAB-49F5D48A81DB}" type="presParOf" srcId="{BBE81002-E6AD-4405-90D2-8FF63380618C}" destId="{527D99EF-6F5E-4B76-B129-BEC62C4153BB}" srcOrd="1" destOrd="0" presId="urn:microsoft.com/office/officeart/2005/8/layout/orgChart1"/>
    <dgm:cxn modelId="{16CDB8F9-F316-41DD-8F8D-88641FDE4F6A}" type="presParOf" srcId="{BBE81002-E6AD-4405-90D2-8FF63380618C}" destId="{BE442316-122E-4D16-BCA6-8FD985FA7C3A}" srcOrd="2" destOrd="0" presId="urn:microsoft.com/office/officeart/2005/8/layout/orgChart1"/>
    <dgm:cxn modelId="{AB7F82A7-7523-4640-BB1C-371F318D616C}" type="presParOf" srcId="{94DCB4DE-652B-411D-A4B8-325E546918FD}" destId="{06D763B8-5129-41C6-AA1F-577B993B7346}" srcOrd="1" destOrd="0" presId="urn:microsoft.com/office/officeart/2005/8/layout/orgChart1"/>
    <dgm:cxn modelId="{A7D36ABA-7908-4D2F-B59E-82CAF398BEC9}" type="presParOf" srcId="{06D763B8-5129-41C6-AA1F-577B993B7346}" destId="{B67A3197-4E5D-49B1-8CEF-BBC2FB1E4B84}" srcOrd="0" destOrd="0" presId="urn:microsoft.com/office/officeart/2005/8/layout/orgChart1"/>
    <dgm:cxn modelId="{A6C162C8-F40D-4FC8-9EE5-3786067C6F5C}" type="presParOf" srcId="{B67A3197-4E5D-49B1-8CEF-BBC2FB1E4B84}" destId="{B0555109-0F0F-4A21-B078-5A56D8D908A6}" srcOrd="0" destOrd="0" presId="urn:microsoft.com/office/officeart/2005/8/layout/orgChart1"/>
    <dgm:cxn modelId="{61AE582B-4105-404D-879E-0042A3C9F385}" type="presParOf" srcId="{B67A3197-4E5D-49B1-8CEF-BBC2FB1E4B84}" destId="{120E5E54-BA27-4CB4-BF58-436743791D32}" srcOrd="1" destOrd="0" presId="urn:microsoft.com/office/officeart/2005/8/layout/orgChart1"/>
    <dgm:cxn modelId="{EE49CE31-E18A-4467-881F-F5CAD0A66659}" type="presParOf" srcId="{06D763B8-5129-41C6-AA1F-577B993B7346}" destId="{60C687F7-793F-4E7F-B434-8AF0E34570A2}" srcOrd="1" destOrd="0" presId="urn:microsoft.com/office/officeart/2005/8/layout/orgChart1"/>
    <dgm:cxn modelId="{BFE67B5D-5F10-4257-9FE3-29CD828937C7}" type="presParOf" srcId="{06D763B8-5129-41C6-AA1F-577B993B7346}" destId="{FBAD1F64-5E1C-45AC-89C4-43506046B0E8}" srcOrd="2" destOrd="0" presId="urn:microsoft.com/office/officeart/2005/8/layout/orgChart1"/>
    <dgm:cxn modelId="{B6AE8DA0-DD9A-470C-AE41-29AE5F211C22}" type="presParOf" srcId="{94DCB4DE-652B-411D-A4B8-325E546918FD}" destId="{92F61A14-FEE2-4AA0-A8C3-EAF61D4D8DF9}" srcOrd="2" destOrd="0" presId="urn:microsoft.com/office/officeart/2005/8/layout/orgChart1"/>
    <dgm:cxn modelId="{4C26C53C-5B6E-441C-8EBD-C614408D59BB}" type="presParOf" srcId="{92F61A14-FEE2-4AA0-A8C3-EAF61D4D8DF9}" destId="{4907B7CA-0A7A-47E1-9135-991E3561458F}" srcOrd="0" destOrd="0" presId="urn:microsoft.com/office/officeart/2005/8/layout/orgChart1"/>
    <dgm:cxn modelId="{FC9E51CC-3307-4139-8DE6-0C14549B99C7}" type="presParOf" srcId="{4907B7CA-0A7A-47E1-9135-991E3561458F}" destId="{25D8DC92-ABBB-4A5C-A7F7-2DF8CBF128AC}" srcOrd="0" destOrd="0" presId="urn:microsoft.com/office/officeart/2005/8/layout/orgChart1"/>
    <dgm:cxn modelId="{A1385F61-B44C-4410-93B9-EFBA09F75E0A}" type="presParOf" srcId="{4907B7CA-0A7A-47E1-9135-991E3561458F}" destId="{E277AFB3-5BE7-404F-B701-025B3F1C37B5}" srcOrd="1" destOrd="0" presId="urn:microsoft.com/office/officeart/2005/8/layout/orgChart1"/>
    <dgm:cxn modelId="{54903DD7-4043-4571-BAD6-4403D94A73C0}" type="presParOf" srcId="{92F61A14-FEE2-4AA0-A8C3-EAF61D4D8DF9}" destId="{B9F8FBAF-B502-4A3D-B7B9-22DE53BCED5C}" srcOrd="1" destOrd="0" presId="urn:microsoft.com/office/officeart/2005/8/layout/orgChart1"/>
    <dgm:cxn modelId="{3084DDE4-4B65-4685-9619-FA0DEA648B53}" type="presParOf" srcId="{92F61A14-FEE2-4AA0-A8C3-EAF61D4D8DF9}" destId="{4C90A8F0-F55A-4183-BCFD-833EC75E8A13}" srcOrd="2" destOrd="0" presId="urn:microsoft.com/office/officeart/2005/8/layout/orgChart1"/>
    <dgm:cxn modelId="{3B52621A-2CB2-44EC-9BA8-24AE98D1B8DA}" type="presParOf" srcId="{94DCB4DE-652B-411D-A4B8-325E546918FD}" destId="{620F1D55-8536-4B75-B5AE-112B8100C6C7}" srcOrd="3" destOrd="0" presId="urn:microsoft.com/office/officeart/2005/8/layout/orgChart1"/>
    <dgm:cxn modelId="{B5DF6259-4FBE-49EE-81B6-88363438818B}" type="presParOf" srcId="{620F1D55-8536-4B75-B5AE-112B8100C6C7}" destId="{02A7AB41-A3D4-4319-BFF6-737AC79CAEAD}" srcOrd="0" destOrd="0" presId="urn:microsoft.com/office/officeart/2005/8/layout/orgChart1"/>
    <dgm:cxn modelId="{B71475E9-9A4E-499F-B098-B58E54FA2EA2}" type="presParOf" srcId="{02A7AB41-A3D4-4319-BFF6-737AC79CAEAD}" destId="{67F530D1-1807-43E8-8889-E1E4332FA2BE}" srcOrd="0" destOrd="0" presId="urn:microsoft.com/office/officeart/2005/8/layout/orgChart1"/>
    <dgm:cxn modelId="{AA461638-7935-4A52-8086-B21BCA62B771}" type="presParOf" srcId="{02A7AB41-A3D4-4319-BFF6-737AC79CAEAD}" destId="{9EC190AA-D34F-4A1E-92C4-22274E116E10}" srcOrd="1" destOrd="0" presId="urn:microsoft.com/office/officeart/2005/8/layout/orgChart1"/>
    <dgm:cxn modelId="{FC34370C-EC0C-4BC3-9EBB-203468FBE9CE}" type="presParOf" srcId="{620F1D55-8536-4B75-B5AE-112B8100C6C7}" destId="{3A45564E-BA03-4B5E-AE14-AE106A268F25}" srcOrd="1" destOrd="0" presId="urn:microsoft.com/office/officeart/2005/8/layout/orgChart1"/>
    <dgm:cxn modelId="{FBC94BBA-70EE-4664-B39C-38F5081C2ACC}" type="presParOf" srcId="{620F1D55-8536-4B75-B5AE-112B8100C6C7}" destId="{3C5EB5A0-1E3D-4D4E-95AC-AF72DC6772CA}" srcOrd="2" destOrd="0" presId="urn:microsoft.com/office/officeart/2005/8/layout/orgChart1"/>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429B59-DD91-4FDB-B340-9A9DBE7448D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da-DK"/>
        </a:p>
      </dgm:t>
    </dgm:pt>
    <dgm:pt modelId="{0F74004C-214A-46B8-98A2-C87AED12C14A}">
      <dgm:prSet phldrT="[Text]" custT="1"/>
      <dgm:spPr>
        <a:solidFill>
          <a:srgbClr val="832044"/>
        </a:solidFill>
        <a:ln w="12700" cap="flat" cmpd="sng" algn="ctr">
          <a:solidFill>
            <a:srgbClr val="FFFFFF">
              <a:hueOff val="0"/>
              <a:satOff val="0"/>
              <a:lumOff val="0"/>
              <a:alphaOff val="0"/>
            </a:srgbClr>
          </a:solidFill>
          <a:prstDash val="solid"/>
          <a:miter lim="800000"/>
        </a:ln>
        <a:effectLst/>
      </dgm:spPr>
      <dgm:t>
        <a:bodyPr spcFirstLastPara="0" vert="horz" wrap="square" lIns="8890" tIns="8890" rIns="8890" bIns="8890" numCol="1" spcCol="1270" anchor="ctr" anchorCtr="0"/>
        <a:lstStyle/>
        <a:p>
          <a:r>
            <a:rPr lang="da-DK" sz="1400" b="1" kern="1200" dirty="0">
              <a:solidFill>
                <a:srgbClr val="DBD3CF"/>
              </a:solidFill>
              <a:latin typeface="Arial" panose="020B0604020202020204"/>
              <a:ea typeface="+mn-ea"/>
              <a:cs typeface="+mn-cs"/>
            </a:rPr>
            <a:t>North</a:t>
          </a:r>
          <a:r>
            <a:rPr lang="da-DK" sz="1400" b="1" kern="1200" dirty="0"/>
            <a:t> </a:t>
          </a:r>
          <a:r>
            <a:rPr lang="da-DK" sz="1400" b="1" kern="1200" dirty="0">
              <a:solidFill>
                <a:srgbClr val="DBD3CF"/>
              </a:solidFill>
              <a:latin typeface="Arial" panose="020B0604020202020204"/>
              <a:ea typeface="+mn-ea"/>
              <a:cs typeface="+mn-cs"/>
            </a:rPr>
            <a:t>Consulting</a:t>
          </a:r>
        </a:p>
      </dgm:t>
    </dgm:pt>
    <dgm:pt modelId="{F373C62A-C2AB-4303-8C8E-103F4AD9E7D5}" type="parTrans" cxnId="{0E1FDA04-EA42-49FF-8C65-28E98E9F4F03}">
      <dgm:prSet/>
      <dgm:spPr/>
      <dgm:t>
        <a:bodyPr/>
        <a:lstStyle/>
        <a:p>
          <a:endParaRPr lang="da-DK" sz="1400" b="1"/>
        </a:p>
      </dgm:t>
    </dgm:pt>
    <dgm:pt modelId="{D5A03164-EBB4-4263-92BD-5ACD8012A890}" type="sibTrans" cxnId="{0E1FDA04-EA42-49FF-8C65-28E98E9F4F03}">
      <dgm:prSet/>
      <dgm:spPr/>
      <dgm:t>
        <a:bodyPr/>
        <a:lstStyle/>
        <a:p>
          <a:endParaRPr lang="da-DK" sz="1400" b="1"/>
        </a:p>
      </dgm:t>
    </dgm:pt>
    <dgm:pt modelId="{FC70EA9B-F90F-4D4C-AA47-137147421FFA}">
      <dgm:prSet phldrT="[Text]" custT="1"/>
      <dgm:spPr>
        <a:solidFill>
          <a:srgbClr val="832044"/>
        </a:solidFill>
        <a:ln>
          <a:noFill/>
        </a:ln>
      </dgm:spPr>
      <dgm:t>
        <a:bodyPr/>
        <a:lstStyle/>
        <a:p>
          <a:pPr marL="0" lvl="0" indent="0" algn="ctr" defTabSz="622300">
            <a:lnSpc>
              <a:spcPct val="90000"/>
            </a:lnSpc>
            <a:spcBef>
              <a:spcPct val="0"/>
            </a:spcBef>
            <a:spcAft>
              <a:spcPct val="35000"/>
            </a:spcAft>
            <a:buNone/>
          </a:pPr>
          <a:r>
            <a:rPr lang="da-DK" sz="1400" b="1" kern="1200" dirty="0">
              <a:solidFill>
                <a:srgbClr val="DBD3CF"/>
              </a:solidFill>
              <a:latin typeface="Arial" panose="020B0604020202020204"/>
              <a:ea typeface="+mn-ea"/>
              <a:cs typeface="+mn-cs"/>
            </a:rPr>
            <a:t>44 East</a:t>
          </a:r>
        </a:p>
      </dgm:t>
    </dgm:pt>
    <dgm:pt modelId="{AC0A4949-CEB7-4B1E-A715-8188004E0C09}" type="parTrans" cxnId="{C574399C-0B1B-464D-8F61-A7D67FE847D7}">
      <dgm:prSet/>
      <dgm:spPr/>
      <dgm:t>
        <a:bodyPr/>
        <a:lstStyle/>
        <a:p>
          <a:endParaRPr lang="da-DK" sz="1400" b="1"/>
        </a:p>
      </dgm:t>
    </dgm:pt>
    <dgm:pt modelId="{C82636C7-19F4-4758-AF03-0A5B464FFF11}" type="sibTrans" cxnId="{C574399C-0B1B-464D-8F61-A7D67FE847D7}">
      <dgm:prSet/>
      <dgm:spPr/>
      <dgm:t>
        <a:bodyPr/>
        <a:lstStyle/>
        <a:p>
          <a:endParaRPr lang="da-DK" sz="1400" b="1"/>
        </a:p>
      </dgm:t>
    </dgm:pt>
    <dgm:pt modelId="{E7A366D0-7C43-4EAE-9E90-0625EB6B5E0D}">
      <dgm:prSet phldrT="[Text]" custT="1"/>
      <dgm:spPr>
        <a:solidFill>
          <a:schemeClr val="accent1"/>
        </a:solidFill>
      </dgm:spPr>
      <dgm:t>
        <a:bodyPr/>
        <a:lstStyle/>
        <a:p>
          <a:r>
            <a:rPr lang="da-DK" sz="1400" b="1" dirty="0">
              <a:solidFill>
                <a:schemeClr val="accent4"/>
              </a:solidFill>
            </a:rPr>
            <a:t>Credit Risk Consulting</a:t>
          </a:r>
        </a:p>
      </dgm:t>
    </dgm:pt>
    <dgm:pt modelId="{02394616-0A28-4A7F-9CF1-EE4129E2AE24}" type="parTrans" cxnId="{82140A11-E69A-4B3D-A05F-10506A8DDD1B}">
      <dgm:prSet/>
      <dgm:spPr/>
      <dgm:t>
        <a:bodyPr/>
        <a:lstStyle/>
        <a:p>
          <a:endParaRPr lang="da-DK" sz="1400" b="1"/>
        </a:p>
      </dgm:t>
    </dgm:pt>
    <dgm:pt modelId="{DD4CE31D-FDA2-4B17-AB53-FA936B577377}" type="sibTrans" cxnId="{82140A11-E69A-4B3D-A05F-10506A8DDD1B}">
      <dgm:prSet/>
      <dgm:spPr/>
      <dgm:t>
        <a:bodyPr/>
        <a:lstStyle/>
        <a:p>
          <a:endParaRPr lang="da-DK" sz="1400" b="1"/>
        </a:p>
      </dgm:t>
    </dgm:pt>
    <dgm:pt modelId="{30E0094E-8DF7-44E2-92D6-54A151EE0BBD}">
      <dgm:prSet phldrT="[Text]" custT="1"/>
      <dgm:spPr>
        <a:solidFill>
          <a:srgbClr val="832044"/>
        </a:solidFill>
        <a:ln w="12700" cap="flat" cmpd="sng" algn="ctr">
          <a:solidFill>
            <a:srgbClr val="FFFFFF">
              <a:hueOff val="0"/>
              <a:satOff val="0"/>
              <a:lumOff val="0"/>
              <a:alphaOff val="0"/>
            </a:srgbClr>
          </a:solidFill>
          <a:prstDash val="solid"/>
          <a:miter lim="800000"/>
        </a:ln>
        <a:effectLst/>
      </dgm:spPr>
      <dgm:t>
        <a:bodyPr spcFirstLastPara="0" vert="horz" wrap="square" lIns="8890" tIns="8890" rIns="8890" bIns="8890" numCol="1" spcCol="1270" anchor="ctr" anchorCtr="0"/>
        <a:lstStyle/>
        <a:p>
          <a:r>
            <a:rPr lang="da-DK" sz="1400" b="1" kern="1200" dirty="0" err="1">
              <a:solidFill>
                <a:srgbClr val="DBD3CF"/>
              </a:solidFill>
              <a:latin typeface="Arial" panose="020B0604020202020204"/>
              <a:ea typeface="+mn-ea"/>
              <a:cs typeface="+mn-cs"/>
            </a:rPr>
            <a:t>Improsec</a:t>
          </a:r>
          <a:endParaRPr lang="da-DK" sz="1400" b="1" kern="1200" dirty="0">
            <a:solidFill>
              <a:srgbClr val="DBD3CF"/>
            </a:solidFill>
            <a:latin typeface="Arial" panose="020B0604020202020204"/>
            <a:ea typeface="+mn-ea"/>
            <a:cs typeface="+mn-cs"/>
          </a:endParaRPr>
        </a:p>
      </dgm:t>
    </dgm:pt>
    <dgm:pt modelId="{1A111514-E600-4112-8B05-87ED67969146}" type="sibTrans" cxnId="{4A785538-EA24-43E3-A173-EF50A7C7DB96}">
      <dgm:prSet/>
      <dgm:spPr/>
      <dgm:t>
        <a:bodyPr/>
        <a:lstStyle/>
        <a:p>
          <a:endParaRPr lang="da-DK" sz="1400" b="1"/>
        </a:p>
      </dgm:t>
    </dgm:pt>
    <dgm:pt modelId="{4D11FA19-756E-4FF9-8FB9-C746A1C409BC}" type="parTrans" cxnId="{4A785538-EA24-43E3-A173-EF50A7C7DB96}">
      <dgm:prSet/>
      <dgm:spPr/>
      <dgm:t>
        <a:bodyPr/>
        <a:lstStyle/>
        <a:p>
          <a:endParaRPr lang="da-DK" sz="1400" b="1"/>
        </a:p>
      </dgm:t>
    </dgm:pt>
    <dgm:pt modelId="{94DCB4DE-652B-411D-A4B8-325E546918FD}" type="pres">
      <dgm:prSet presAssocID="{C6429B59-DD91-4FDB-B340-9A9DBE7448D0}" presName="hierChild1" presStyleCnt="0">
        <dgm:presLayoutVars>
          <dgm:orgChart val="1"/>
          <dgm:chPref val="1"/>
          <dgm:dir/>
          <dgm:animOne val="branch"/>
          <dgm:animLvl val="lvl"/>
          <dgm:resizeHandles/>
        </dgm:presLayoutVars>
      </dgm:prSet>
      <dgm:spPr/>
    </dgm:pt>
    <dgm:pt modelId="{BBE81002-E6AD-4405-90D2-8FF63380618C}" type="pres">
      <dgm:prSet presAssocID="{E7A366D0-7C43-4EAE-9E90-0625EB6B5E0D}" presName="hierRoot1" presStyleCnt="0">
        <dgm:presLayoutVars>
          <dgm:hierBranch val="init"/>
        </dgm:presLayoutVars>
      </dgm:prSet>
      <dgm:spPr/>
    </dgm:pt>
    <dgm:pt modelId="{2B0AD7DF-0A35-411E-886B-80FB8BF0E7D2}" type="pres">
      <dgm:prSet presAssocID="{E7A366D0-7C43-4EAE-9E90-0625EB6B5E0D}" presName="rootComposite1" presStyleCnt="0"/>
      <dgm:spPr/>
    </dgm:pt>
    <dgm:pt modelId="{3BD49AA1-B8C4-4E6A-BDE6-7291D56D7AEC}" type="pres">
      <dgm:prSet presAssocID="{E7A366D0-7C43-4EAE-9E90-0625EB6B5E0D}" presName="rootText1" presStyleLbl="node0" presStyleIdx="0" presStyleCnt="4" custLinFactNeighborY="-1292">
        <dgm:presLayoutVars>
          <dgm:chPref val="3"/>
        </dgm:presLayoutVars>
      </dgm:prSet>
      <dgm:spPr/>
    </dgm:pt>
    <dgm:pt modelId="{7F71EA52-67BD-4D81-961C-A99044BCA382}" type="pres">
      <dgm:prSet presAssocID="{E7A366D0-7C43-4EAE-9E90-0625EB6B5E0D}" presName="rootConnector1" presStyleLbl="node1" presStyleIdx="0" presStyleCnt="0"/>
      <dgm:spPr/>
    </dgm:pt>
    <dgm:pt modelId="{527D99EF-6F5E-4B76-B129-BEC62C4153BB}" type="pres">
      <dgm:prSet presAssocID="{E7A366D0-7C43-4EAE-9E90-0625EB6B5E0D}" presName="hierChild2" presStyleCnt="0"/>
      <dgm:spPr/>
    </dgm:pt>
    <dgm:pt modelId="{BE442316-122E-4D16-BCA6-8FD985FA7C3A}" type="pres">
      <dgm:prSet presAssocID="{E7A366D0-7C43-4EAE-9E90-0625EB6B5E0D}" presName="hierChild3" presStyleCnt="0"/>
      <dgm:spPr/>
    </dgm:pt>
    <dgm:pt modelId="{06D763B8-5129-41C6-AA1F-577B993B7346}" type="pres">
      <dgm:prSet presAssocID="{0F74004C-214A-46B8-98A2-C87AED12C14A}" presName="hierRoot1" presStyleCnt="0">
        <dgm:presLayoutVars>
          <dgm:hierBranch val="init"/>
        </dgm:presLayoutVars>
      </dgm:prSet>
      <dgm:spPr/>
    </dgm:pt>
    <dgm:pt modelId="{B67A3197-4E5D-49B1-8CEF-BBC2FB1E4B84}" type="pres">
      <dgm:prSet presAssocID="{0F74004C-214A-46B8-98A2-C87AED12C14A}" presName="rootComposite1" presStyleCnt="0"/>
      <dgm:spPr/>
    </dgm:pt>
    <dgm:pt modelId="{B0555109-0F0F-4A21-B078-5A56D8D908A6}" type="pres">
      <dgm:prSet presAssocID="{0F74004C-214A-46B8-98A2-C87AED12C14A}" presName="rootText1" presStyleLbl="node0" presStyleIdx="1" presStyleCnt="4">
        <dgm:presLayoutVars>
          <dgm:chPref val="3"/>
        </dgm:presLayoutVars>
      </dgm:prSet>
      <dgm:spPr>
        <a:xfrm>
          <a:off x="2001452" y="46611"/>
          <a:ext cx="1650821" cy="825410"/>
        </a:xfrm>
        <a:prstGeom prst="rect">
          <a:avLst/>
        </a:prstGeom>
      </dgm:spPr>
    </dgm:pt>
    <dgm:pt modelId="{120E5E54-BA27-4CB4-BF58-436743791D32}" type="pres">
      <dgm:prSet presAssocID="{0F74004C-214A-46B8-98A2-C87AED12C14A}" presName="rootConnector1" presStyleLbl="node1" presStyleIdx="0" presStyleCnt="0"/>
      <dgm:spPr/>
    </dgm:pt>
    <dgm:pt modelId="{60C687F7-793F-4E7F-B434-8AF0E34570A2}" type="pres">
      <dgm:prSet presAssocID="{0F74004C-214A-46B8-98A2-C87AED12C14A}" presName="hierChild2" presStyleCnt="0"/>
      <dgm:spPr/>
    </dgm:pt>
    <dgm:pt modelId="{FBAD1F64-5E1C-45AC-89C4-43506046B0E8}" type="pres">
      <dgm:prSet presAssocID="{0F74004C-214A-46B8-98A2-C87AED12C14A}" presName="hierChild3" presStyleCnt="0"/>
      <dgm:spPr/>
    </dgm:pt>
    <dgm:pt modelId="{92F61A14-FEE2-4AA0-A8C3-EAF61D4D8DF9}" type="pres">
      <dgm:prSet presAssocID="{30E0094E-8DF7-44E2-92D6-54A151EE0BBD}" presName="hierRoot1" presStyleCnt="0">
        <dgm:presLayoutVars>
          <dgm:hierBranch val="init"/>
        </dgm:presLayoutVars>
      </dgm:prSet>
      <dgm:spPr/>
    </dgm:pt>
    <dgm:pt modelId="{4907B7CA-0A7A-47E1-9135-991E3561458F}" type="pres">
      <dgm:prSet presAssocID="{30E0094E-8DF7-44E2-92D6-54A151EE0BBD}" presName="rootComposite1" presStyleCnt="0"/>
      <dgm:spPr/>
    </dgm:pt>
    <dgm:pt modelId="{25D8DC92-ABBB-4A5C-A7F7-2DF8CBF128AC}" type="pres">
      <dgm:prSet presAssocID="{30E0094E-8DF7-44E2-92D6-54A151EE0BBD}" presName="rootText1" presStyleLbl="node0" presStyleIdx="2" presStyleCnt="4">
        <dgm:presLayoutVars>
          <dgm:chPref val="3"/>
        </dgm:presLayoutVars>
      </dgm:prSet>
      <dgm:spPr>
        <a:xfrm>
          <a:off x="3998946" y="46611"/>
          <a:ext cx="1650821" cy="825410"/>
        </a:xfrm>
        <a:prstGeom prst="rect">
          <a:avLst/>
        </a:prstGeom>
      </dgm:spPr>
    </dgm:pt>
    <dgm:pt modelId="{E277AFB3-5BE7-404F-B701-025B3F1C37B5}" type="pres">
      <dgm:prSet presAssocID="{30E0094E-8DF7-44E2-92D6-54A151EE0BBD}" presName="rootConnector1" presStyleLbl="node1" presStyleIdx="0" presStyleCnt="0"/>
      <dgm:spPr/>
    </dgm:pt>
    <dgm:pt modelId="{B9F8FBAF-B502-4A3D-B7B9-22DE53BCED5C}" type="pres">
      <dgm:prSet presAssocID="{30E0094E-8DF7-44E2-92D6-54A151EE0BBD}" presName="hierChild2" presStyleCnt="0"/>
      <dgm:spPr/>
    </dgm:pt>
    <dgm:pt modelId="{4C90A8F0-F55A-4183-BCFD-833EC75E8A13}" type="pres">
      <dgm:prSet presAssocID="{30E0094E-8DF7-44E2-92D6-54A151EE0BBD}" presName="hierChild3" presStyleCnt="0"/>
      <dgm:spPr/>
    </dgm:pt>
    <dgm:pt modelId="{620F1D55-8536-4B75-B5AE-112B8100C6C7}" type="pres">
      <dgm:prSet presAssocID="{FC70EA9B-F90F-4D4C-AA47-137147421FFA}" presName="hierRoot1" presStyleCnt="0">
        <dgm:presLayoutVars>
          <dgm:hierBranch val="init"/>
        </dgm:presLayoutVars>
      </dgm:prSet>
      <dgm:spPr/>
    </dgm:pt>
    <dgm:pt modelId="{02A7AB41-A3D4-4319-BFF6-737AC79CAEAD}" type="pres">
      <dgm:prSet presAssocID="{FC70EA9B-F90F-4D4C-AA47-137147421FFA}" presName="rootComposite1" presStyleCnt="0"/>
      <dgm:spPr/>
    </dgm:pt>
    <dgm:pt modelId="{67F530D1-1807-43E8-8889-E1E4332FA2BE}" type="pres">
      <dgm:prSet presAssocID="{FC70EA9B-F90F-4D4C-AA47-137147421FFA}" presName="rootText1" presStyleLbl="node0" presStyleIdx="3" presStyleCnt="4">
        <dgm:presLayoutVars>
          <dgm:chPref val="3"/>
        </dgm:presLayoutVars>
      </dgm:prSet>
      <dgm:spPr/>
    </dgm:pt>
    <dgm:pt modelId="{9EC190AA-D34F-4A1E-92C4-22274E116E10}" type="pres">
      <dgm:prSet presAssocID="{FC70EA9B-F90F-4D4C-AA47-137147421FFA}" presName="rootConnector1" presStyleLbl="node1" presStyleIdx="0" presStyleCnt="0"/>
      <dgm:spPr/>
    </dgm:pt>
    <dgm:pt modelId="{3A45564E-BA03-4B5E-AE14-AE106A268F25}" type="pres">
      <dgm:prSet presAssocID="{FC70EA9B-F90F-4D4C-AA47-137147421FFA}" presName="hierChild2" presStyleCnt="0"/>
      <dgm:spPr/>
    </dgm:pt>
    <dgm:pt modelId="{3C5EB5A0-1E3D-4D4E-95AC-AF72DC6772CA}" type="pres">
      <dgm:prSet presAssocID="{FC70EA9B-F90F-4D4C-AA47-137147421FFA}" presName="hierChild3" presStyleCnt="0"/>
      <dgm:spPr/>
    </dgm:pt>
  </dgm:ptLst>
  <dgm:cxnLst>
    <dgm:cxn modelId="{025A1803-FA6A-4BE0-9239-5C3E13CDB100}" type="presOf" srcId="{FC70EA9B-F90F-4D4C-AA47-137147421FFA}" destId="{67F530D1-1807-43E8-8889-E1E4332FA2BE}" srcOrd="0" destOrd="0" presId="urn:microsoft.com/office/officeart/2005/8/layout/orgChart1"/>
    <dgm:cxn modelId="{0E1FDA04-EA42-49FF-8C65-28E98E9F4F03}" srcId="{C6429B59-DD91-4FDB-B340-9A9DBE7448D0}" destId="{0F74004C-214A-46B8-98A2-C87AED12C14A}" srcOrd="1" destOrd="0" parTransId="{F373C62A-C2AB-4303-8C8E-103F4AD9E7D5}" sibTransId="{D5A03164-EBB4-4263-92BD-5ACD8012A890}"/>
    <dgm:cxn modelId="{82140A11-E69A-4B3D-A05F-10506A8DDD1B}" srcId="{C6429B59-DD91-4FDB-B340-9A9DBE7448D0}" destId="{E7A366D0-7C43-4EAE-9E90-0625EB6B5E0D}" srcOrd="0" destOrd="0" parTransId="{02394616-0A28-4A7F-9CF1-EE4129E2AE24}" sibTransId="{DD4CE31D-FDA2-4B17-AB53-FA936B577377}"/>
    <dgm:cxn modelId="{44D98A1C-0EF9-47AE-909D-EDE29552FBFE}" type="presOf" srcId="{E7A366D0-7C43-4EAE-9E90-0625EB6B5E0D}" destId="{7F71EA52-67BD-4D81-961C-A99044BCA382}" srcOrd="1" destOrd="0" presId="urn:microsoft.com/office/officeart/2005/8/layout/orgChart1"/>
    <dgm:cxn modelId="{4A785538-EA24-43E3-A173-EF50A7C7DB96}" srcId="{C6429B59-DD91-4FDB-B340-9A9DBE7448D0}" destId="{30E0094E-8DF7-44E2-92D6-54A151EE0BBD}" srcOrd="2" destOrd="0" parTransId="{4D11FA19-756E-4FF9-8FB9-C746A1C409BC}" sibTransId="{1A111514-E600-4112-8B05-87ED67969146}"/>
    <dgm:cxn modelId="{C6D41A57-9577-4F71-AA9F-16A5C2EA8456}" type="presOf" srcId="{C6429B59-DD91-4FDB-B340-9A9DBE7448D0}" destId="{94DCB4DE-652B-411D-A4B8-325E546918FD}" srcOrd="0" destOrd="0" presId="urn:microsoft.com/office/officeart/2005/8/layout/orgChart1"/>
    <dgm:cxn modelId="{18509A88-40F8-45DE-9219-B17654DDD20F}" type="presOf" srcId="{30E0094E-8DF7-44E2-92D6-54A151EE0BBD}" destId="{E277AFB3-5BE7-404F-B701-025B3F1C37B5}" srcOrd="1" destOrd="0" presId="urn:microsoft.com/office/officeart/2005/8/layout/orgChart1"/>
    <dgm:cxn modelId="{8A83C997-3A92-4FF9-B269-698B11850312}" type="presOf" srcId="{0F74004C-214A-46B8-98A2-C87AED12C14A}" destId="{120E5E54-BA27-4CB4-BF58-436743791D32}" srcOrd="1" destOrd="0" presId="urn:microsoft.com/office/officeart/2005/8/layout/orgChart1"/>
    <dgm:cxn modelId="{C574399C-0B1B-464D-8F61-A7D67FE847D7}" srcId="{C6429B59-DD91-4FDB-B340-9A9DBE7448D0}" destId="{FC70EA9B-F90F-4D4C-AA47-137147421FFA}" srcOrd="3" destOrd="0" parTransId="{AC0A4949-CEB7-4B1E-A715-8188004E0C09}" sibTransId="{C82636C7-19F4-4758-AF03-0A5B464FFF11}"/>
    <dgm:cxn modelId="{ECD415AC-9DCF-486A-8F6F-8158CC89648C}" type="presOf" srcId="{FC70EA9B-F90F-4D4C-AA47-137147421FFA}" destId="{9EC190AA-D34F-4A1E-92C4-22274E116E10}" srcOrd="1" destOrd="0" presId="urn:microsoft.com/office/officeart/2005/8/layout/orgChart1"/>
    <dgm:cxn modelId="{85471DD7-8D00-4A51-942E-49A4640E4234}" type="presOf" srcId="{30E0094E-8DF7-44E2-92D6-54A151EE0BBD}" destId="{25D8DC92-ABBB-4A5C-A7F7-2DF8CBF128AC}" srcOrd="0" destOrd="0" presId="urn:microsoft.com/office/officeart/2005/8/layout/orgChart1"/>
    <dgm:cxn modelId="{DB9042DB-6057-42A3-8463-A7727DA2384F}" type="presOf" srcId="{0F74004C-214A-46B8-98A2-C87AED12C14A}" destId="{B0555109-0F0F-4A21-B078-5A56D8D908A6}" srcOrd="0" destOrd="0" presId="urn:microsoft.com/office/officeart/2005/8/layout/orgChart1"/>
    <dgm:cxn modelId="{1DE0FAE8-B271-445D-A460-FC2D58D25321}" type="presOf" srcId="{E7A366D0-7C43-4EAE-9E90-0625EB6B5E0D}" destId="{3BD49AA1-B8C4-4E6A-BDE6-7291D56D7AEC}" srcOrd="0" destOrd="0" presId="urn:microsoft.com/office/officeart/2005/8/layout/orgChart1"/>
    <dgm:cxn modelId="{956B6C69-F94D-49FD-B074-75FB055A0EAB}" type="presParOf" srcId="{94DCB4DE-652B-411D-A4B8-325E546918FD}" destId="{BBE81002-E6AD-4405-90D2-8FF63380618C}" srcOrd="0" destOrd="0" presId="urn:microsoft.com/office/officeart/2005/8/layout/orgChart1"/>
    <dgm:cxn modelId="{ABFA0D44-8699-400E-AF36-A0A1A1C32329}" type="presParOf" srcId="{BBE81002-E6AD-4405-90D2-8FF63380618C}" destId="{2B0AD7DF-0A35-411E-886B-80FB8BF0E7D2}" srcOrd="0" destOrd="0" presId="urn:microsoft.com/office/officeart/2005/8/layout/orgChart1"/>
    <dgm:cxn modelId="{55C86EC3-0AFD-42F8-B1DF-E4ECECF85504}" type="presParOf" srcId="{2B0AD7DF-0A35-411E-886B-80FB8BF0E7D2}" destId="{3BD49AA1-B8C4-4E6A-BDE6-7291D56D7AEC}" srcOrd="0" destOrd="0" presId="urn:microsoft.com/office/officeart/2005/8/layout/orgChart1"/>
    <dgm:cxn modelId="{6030D36B-1F20-4BC6-8943-BF7A47ACF0ED}" type="presParOf" srcId="{2B0AD7DF-0A35-411E-886B-80FB8BF0E7D2}" destId="{7F71EA52-67BD-4D81-961C-A99044BCA382}" srcOrd="1" destOrd="0" presId="urn:microsoft.com/office/officeart/2005/8/layout/orgChart1"/>
    <dgm:cxn modelId="{7FFEAA6C-E4DF-45BD-BBAB-49F5D48A81DB}" type="presParOf" srcId="{BBE81002-E6AD-4405-90D2-8FF63380618C}" destId="{527D99EF-6F5E-4B76-B129-BEC62C4153BB}" srcOrd="1" destOrd="0" presId="urn:microsoft.com/office/officeart/2005/8/layout/orgChart1"/>
    <dgm:cxn modelId="{16CDB8F9-F316-41DD-8F8D-88641FDE4F6A}" type="presParOf" srcId="{BBE81002-E6AD-4405-90D2-8FF63380618C}" destId="{BE442316-122E-4D16-BCA6-8FD985FA7C3A}" srcOrd="2" destOrd="0" presId="urn:microsoft.com/office/officeart/2005/8/layout/orgChart1"/>
    <dgm:cxn modelId="{AB7F82A7-7523-4640-BB1C-371F318D616C}" type="presParOf" srcId="{94DCB4DE-652B-411D-A4B8-325E546918FD}" destId="{06D763B8-5129-41C6-AA1F-577B993B7346}" srcOrd="1" destOrd="0" presId="urn:microsoft.com/office/officeart/2005/8/layout/orgChart1"/>
    <dgm:cxn modelId="{A7D36ABA-7908-4D2F-B59E-82CAF398BEC9}" type="presParOf" srcId="{06D763B8-5129-41C6-AA1F-577B993B7346}" destId="{B67A3197-4E5D-49B1-8CEF-BBC2FB1E4B84}" srcOrd="0" destOrd="0" presId="urn:microsoft.com/office/officeart/2005/8/layout/orgChart1"/>
    <dgm:cxn modelId="{A6C162C8-F40D-4FC8-9EE5-3786067C6F5C}" type="presParOf" srcId="{B67A3197-4E5D-49B1-8CEF-BBC2FB1E4B84}" destId="{B0555109-0F0F-4A21-B078-5A56D8D908A6}" srcOrd="0" destOrd="0" presId="urn:microsoft.com/office/officeart/2005/8/layout/orgChart1"/>
    <dgm:cxn modelId="{61AE582B-4105-404D-879E-0042A3C9F385}" type="presParOf" srcId="{B67A3197-4E5D-49B1-8CEF-BBC2FB1E4B84}" destId="{120E5E54-BA27-4CB4-BF58-436743791D32}" srcOrd="1" destOrd="0" presId="urn:microsoft.com/office/officeart/2005/8/layout/orgChart1"/>
    <dgm:cxn modelId="{EE49CE31-E18A-4467-881F-F5CAD0A66659}" type="presParOf" srcId="{06D763B8-5129-41C6-AA1F-577B993B7346}" destId="{60C687F7-793F-4E7F-B434-8AF0E34570A2}" srcOrd="1" destOrd="0" presId="urn:microsoft.com/office/officeart/2005/8/layout/orgChart1"/>
    <dgm:cxn modelId="{BFE67B5D-5F10-4257-9FE3-29CD828937C7}" type="presParOf" srcId="{06D763B8-5129-41C6-AA1F-577B993B7346}" destId="{FBAD1F64-5E1C-45AC-89C4-43506046B0E8}" srcOrd="2" destOrd="0" presId="urn:microsoft.com/office/officeart/2005/8/layout/orgChart1"/>
    <dgm:cxn modelId="{B6AE8DA0-DD9A-470C-AE41-29AE5F211C22}" type="presParOf" srcId="{94DCB4DE-652B-411D-A4B8-325E546918FD}" destId="{92F61A14-FEE2-4AA0-A8C3-EAF61D4D8DF9}" srcOrd="2" destOrd="0" presId="urn:microsoft.com/office/officeart/2005/8/layout/orgChart1"/>
    <dgm:cxn modelId="{4C26C53C-5B6E-441C-8EBD-C614408D59BB}" type="presParOf" srcId="{92F61A14-FEE2-4AA0-A8C3-EAF61D4D8DF9}" destId="{4907B7CA-0A7A-47E1-9135-991E3561458F}" srcOrd="0" destOrd="0" presId="urn:microsoft.com/office/officeart/2005/8/layout/orgChart1"/>
    <dgm:cxn modelId="{FC9E51CC-3307-4139-8DE6-0C14549B99C7}" type="presParOf" srcId="{4907B7CA-0A7A-47E1-9135-991E3561458F}" destId="{25D8DC92-ABBB-4A5C-A7F7-2DF8CBF128AC}" srcOrd="0" destOrd="0" presId="urn:microsoft.com/office/officeart/2005/8/layout/orgChart1"/>
    <dgm:cxn modelId="{A1385F61-B44C-4410-93B9-EFBA09F75E0A}" type="presParOf" srcId="{4907B7CA-0A7A-47E1-9135-991E3561458F}" destId="{E277AFB3-5BE7-404F-B701-025B3F1C37B5}" srcOrd="1" destOrd="0" presId="urn:microsoft.com/office/officeart/2005/8/layout/orgChart1"/>
    <dgm:cxn modelId="{54903DD7-4043-4571-BAD6-4403D94A73C0}" type="presParOf" srcId="{92F61A14-FEE2-4AA0-A8C3-EAF61D4D8DF9}" destId="{B9F8FBAF-B502-4A3D-B7B9-22DE53BCED5C}" srcOrd="1" destOrd="0" presId="urn:microsoft.com/office/officeart/2005/8/layout/orgChart1"/>
    <dgm:cxn modelId="{3084DDE4-4B65-4685-9619-FA0DEA648B53}" type="presParOf" srcId="{92F61A14-FEE2-4AA0-A8C3-EAF61D4D8DF9}" destId="{4C90A8F0-F55A-4183-BCFD-833EC75E8A13}" srcOrd="2" destOrd="0" presId="urn:microsoft.com/office/officeart/2005/8/layout/orgChart1"/>
    <dgm:cxn modelId="{3B52621A-2CB2-44EC-9BA8-24AE98D1B8DA}" type="presParOf" srcId="{94DCB4DE-652B-411D-A4B8-325E546918FD}" destId="{620F1D55-8536-4B75-B5AE-112B8100C6C7}" srcOrd="3" destOrd="0" presId="urn:microsoft.com/office/officeart/2005/8/layout/orgChart1"/>
    <dgm:cxn modelId="{B5DF6259-4FBE-49EE-81B6-88363438818B}" type="presParOf" srcId="{620F1D55-8536-4B75-B5AE-112B8100C6C7}" destId="{02A7AB41-A3D4-4319-BFF6-737AC79CAEAD}" srcOrd="0" destOrd="0" presId="urn:microsoft.com/office/officeart/2005/8/layout/orgChart1"/>
    <dgm:cxn modelId="{B71475E9-9A4E-499F-B098-B58E54FA2EA2}" type="presParOf" srcId="{02A7AB41-A3D4-4319-BFF6-737AC79CAEAD}" destId="{67F530D1-1807-43E8-8889-E1E4332FA2BE}" srcOrd="0" destOrd="0" presId="urn:microsoft.com/office/officeart/2005/8/layout/orgChart1"/>
    <dgm:cxn modelId="{AA461638-7935-4A52-8086-B21BCA62B771}" type="presParOf" srcId="{02A7AB41-A3D4-4319-BFF6-737AC79CAEAD}" destId="{9EC190AA-D34F-4A1E-92C4-22274E116E10}" srcOrd="1" destOrd="0" presId="urn:microsoft.com/office/officeart/2005/8/layout/orgChart1"/>
    <dgm:cxn modelId="{FC34370C-EC0C-4BC3-9EBB-203468FBE9CE}" type="presParOf" srcId="{620F1D55-8536-4B75-B5AE-112B8100C6C7}" destId="{3A45564E-BA03-4B5E-AE14-AE106A268F25}" srcOrd="1" destOrd="0" presId="urn:microsoft.com/office/officeart/2005/8/layout/orgChart1"/>
    <dgm:cxn modelId="{FBC94BBA-70EE-4664-B39C-38F5081C2ACC}" type="presParOf" srcId="{620F1D55-8536-4B75-B5AE-112B8100C6C7}" destId="{3C5EB5A0-1E3D-4D4E-95AC-AF72DC6772CA}"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49AA1-B8C4-4E6A-BDE6-7291D56D7AEC}">
      <dsp:nvSpPr>
        <dsp:cNvPr id="0" name=""/>
        <dsp:cNvSpPr/>
      </dsp:nvSpPr>
      <dsp:spPr>
        <a:xfrm>
          <a:off x="3957" y="40362"/>
          <a:ext cx="1650821" cy="825410"/>
        </a:xfrm>
        <a:prstGeom prst="rect">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a-DK" sz="1400" b="1" kern="1200" dirty="0">
              <a:solidFill>
                <a:schemeClr val="bg2"/>
              </a:solidFill>
            </a:rPr>
            <a:t>Forsikrings-</a:t>
          </a:r>
        </a:p>
        <a:p>
          <a:pPr marL="0" lvl="0" indent="0" algn="ctr" defTabSz="622300">
            <a:lnSpc>
              <a:spcPct val="90000"/>
            </a:lnSpc>
            <a:spcBef>
              <a:spcPct val="0"/>
            </a:spcBef>
            <a:spcAft>
              <a:spcPct val="35000"/>
            </a:spcAft>
            <a:buNone/>
          </a:pPr>
          <a:r>
            <a:rPr lang="da-DK" sz="1400" b="1" kern="1200" dirty="0">
              <a:solidFill>
                <a:schemeClr val="bg2"/>
              </a:solidFill>
            </a:rPr>
            <a:t>transformation &amp;</a:t>
          </a:r>
        </a:p>
        <a:p>
          <a:pPr marL="0" lvl="0" indent="0" algn="ctr" defTabSz="622300">
            <a:lnSpc>
              <a:spcPct val="90000"/>
            </a:lnSpc>
            <a:spcBef>
              <a:spcPct val="0"/>
            </a:spcBef>
            <a:spcAft>
              <a:spcPct val="35000"/>
            </a:spcAft>
            <a:buNone/>
          </a:pPr>
          <a:r>
            <a:rPr lang="da-DK" sz="1400" b="1" kern="1200" dirty="0">
              <a:solidFill>
                <a:schemeClr val="bg2"/>
              </a:solidFill>
            </a:rPr>
            <a:t>Aktuar</a:t>
          </a:r>
        </a:p>
      </dsp:txBody>
      <dsp:txXfrm>
        <a:off x="3957" y="40362"/>
        <a:ext cx="1650821" cy="825410"/>
      </dsp:txXfrm>
    </dsp:sp>
    <dsp:sp modelId="{B0555109-0F0F-4A21-B078-5A56D8D908A6}">
      <dsp:nvSpPr>
        <dsp:cNvPr id="0" name=""/>
        <dsp:cNvSpPr/>
      </dsp:nvSpPr>
      <dsp:spPr>
        <a:xfrm>
          <a:off x="2001452" y="51027"/>
          <a:ext cx="1650821" cy="825410"/>
        </a:xfrm>
        <a:prstGeom prst="rect">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a-DK" sz="1400" b="1" kern="1200" dirty="0" err="1">
              <a:solidFill>
                <a:schemeClr val="bg2"/>
              </a:solidFill>
            </a:rPr>
            <a:t>Strategy</a:t>
          </a:r>
          <a:r>
            <a:rPr lang="da-DK" sz="1400" b="1" kern="1200" dirty="0">
              <a:solidFill>
                <a:schemeClr val="bg2"/>
              </a:solidFill>
            </a:rPr>
            <a:t> &amp;</a:t>
          </a:r>
        </a:p>
        <a:p>
          <a:pPr marL="0" lvl="0" indent="0" algn="ctr" defTabSz="622300">
            <a:lnSpc>
              <a:spcPct val="90000"/>
            </a:lnSpc>
            <a:spcBef>
              <a:spcPct val="0"/>
            </a:spcBef>
            <a:spcAft>
              <a:spcPct val="35000"/>
            </a:spcAft>
            <a:buNone/>
          </a:pPr>
          <a:r>
            <a:rPr lang="da-DK" sz="1400" b="1" kern="1200" dirty="0">
              <a:solidFill>
                <a:schemeClr val="bg2"/>
              </a:solidFill>
            </a:rPr>
            <a:t>Operations</a:t>
          </a:r>
        </a:p>
      </dsp:txBody>
      <dsp:txXfrm>
        <a:off x="2001452" y="51027"/>
        <a:ext cx="1650821" cy="825410"/>
      </dsp:txXfrm>
    </dsp:sp>
    <dsp:sp modelId="{25D8DC92-ABBB-4A5C-A7F7-2DF8CBF128AC}">
      <dsp:nvSpPr>
        <dsp:cNvPr id="0" name=""/>
        <dsp:cNvSpPr/>
      </dsp:nvSpPr>
      <dsp:spPr>
        <a:xfrm>
          <a:off x="3998946" y="51027"/>
          <a:ext cx="1650821" cy="825410"/>
        </a:xfrm>
        <a:prstGeom prst="rect">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a-DK" sz="1400" b="1" kern="1200" dirty="0">
              <a:solidFill>
                <a:schemeClr val="bg2"/>
              </a:solidFill>
            </a:rPr>
            <a:t>IT </a:t>
          </a:r>
          <a:r>
            <a:rPr lang="da-DK" sz="1400" b="1" kern="1200" dirty="0" err="1">
              <a:solidFill>
                <a:schemeClr val="bg2"/>
              </a:solidFill>
            </a:rPr>
            <a:t>strategy</a:t>
          </a:r>
          <a:r>
            <a:rPr lang="da-DK" sz="1400" b="1" kern="1200" dirty="0">
              <a:solidFill>
                <a:schemeClr val="bg2"/>
              </a:solidFill>
            </a:rPr>
            <a:t> &amp;</a:t>
          </a:r>
        </a:p>
        <a:p>
          <a:pPr marL="0" lvl="0" indent="0" algn="ctr" defTabSz="622300">
            <a:lnSpc>
              <a:spcPct val="90000"/>
            </a:lnSpc>
            <a:spcBef>
              <a:spcPct val="0"/>
            </a:spcBef>
            <a:spcAft>
              <a:spcPct val="35000"/>
            </a:spcAft>
            <a:buNone/>
          </a:pPr>
          <a:r>
            <a:rPr lang="da-DK" sz="1400" b="1" kern="1200" dirty="0" err="1">
              <a:solidFill>
                <a:schemeClr val="bg2"/>
              </a:solidFill>
            </a:rPr>
            <a:t>effectiveness</a:t>
          </a:r>
          <a:endParaRPr lang="da-DK" sz="1400" b="1" kern="1200" dirty="0">
            <a:solidFill>
              <a:schemeClr val="bg2"/>
            </a:solidFill>
          </a:endParaRPr>
        </a:p>
      </dsp:txBody>
      <dsp:txXfrm>
        <a:off x="3998946" y="51027"/>
        <a:ext cx="1650821" cy="825410"/>
      </dsp:txXfrm>
    </dsp:sp>
    <dsp:sp modelId="{67F530D1-1807-43E8-8889-E1E4332FA2BE}">
      <dsp:nvSpPr>
        <dsp:cNvPr id="0" name=""/>
        <dsp:cNvSpPr/>
      </dsp:nvSpPr>
      <dsp:spPr>
        <a:xfrm>
          <a:off x="5996440" y="51027"/>
          <a:ext cx="1650821" cy="825410"/>
        </a:xfrm>
        <a:prstGeom prst="rect">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a-DK" sz="1400" b="1" kern="1200" dirty="0" err="1">
              <a:solidFill>
                <a:schemeClr val="bg2"/>
              </a:solidFill>
            </a:rPr>
            <a:t>FinTech</a:t>
          </a:r>
          <a:r>
            <a:rPr lang="da-DK" sz="1400" b="1" kern="1200" dirty="0">
              <a:solidFill>
                <a:schemeClr val="bg2"/>
              </a:solidFill>
            </a:rPr>
            <a:t> &amp;</a:t>
          </a:r>
        </a:p>
        <a:p>
          <a:pPr marL="0" lvl="0" indent="0" algn="ctr" defTabSz="622300">
            <a:lnSpc>
              <a:spcPct val="90000"/>
            </a:lnSpc>
            <a:spcBef>
              <a:spcPct val="0"/>
            </a:spcBef>
            <a:spcAft>
              <a:spcPct val="35000"/>
            </a:spcAft>
            <a:buNone/>
          </a:pPr>
          <a:r>
            <a:rPr lang="da-DK" sz="1400" b="1" kern="1200" dirty="0" err="1">
              <a:solidFill>
                <a:schemeClr val="bg2"/>
              </a:solidFill>
            </a:rPr>
            <a:t>ScaleUp</a:t>
          </a:r>
          <a:endParaRPr lang="da-DK" sz="1400" b="1" kern="1200" dirty="0">
            <a:solidFill>
              <a:schemeClr val="bg2"/>
            </a:solidFill>
          </a:endParaRPr>
        </a:p>
      </dsp:txBody>
      <dsp:txXfrm>
        <a:off x="5996440" y="51027"/>
        <a:ext cx="1650821" cy="8254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49AA1-B8C4-4E6A-BDE6-7291D56D7AEC}">
      <dsp:nvSpPr>
        <dsp:cNvPr id="0" name=""/>
        <dsp:cNvSpPr/>
      </dsp:nvSpPr>
      <dsp:spPr>
        <a:xfrm>
          <a:off x="3957" y="35946"/>
          <a:ext cx="1650821" cy="825410"/>
        </a:xfrm>
        <a:prstGeom prst="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a-DK" sz="1400" b="1" kern="1200" dirty="0">
              <a:solidFill>
                <a:schemeClr val="accent4"/>
              </a:solidFill>
            </a:rPr>
            <a:t>Credit Risk Consulting</a:t>
          </a:r>
        </a:p>
      </dsp:txBody>
      <dsp:txXfrm>
        <a:off x="3957" y="35946"/>
        <a:ext cx="1650821" cy="825410"/>
      </dsp:txXfrm>
    </dsp:sp>
    <dsp:sp modelId="{B0555109-0F0F-4A21-B078-5A56D8D908A6}">
      <dsp:nvSpPr>
        <dsp:cNvPr id="0" name=""/>
        <dsp:cNvSpPr/>
      </dsp:nvSpPr>
      <dsp:spPr>
        <a:xfrm>
          <a:off x="2001452" y="46611"/>
          <a:ext cx="1650821" cy="825410"/>
        </a:xfrm>
        <a:prstGeom prst="rect">
          <a:avLst/>
        </a:prstGeom>
        <a:solidFill>
          <a:srgbClr val="832044"/>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a-DK" sz="1400" b="1" kern="1200" dirty="0">
              <a:solidFill>
                <a:srgbClr val="DBD3CF"/>
              </a:solidFill>
              <a:latin typeface="Arial" panose="020B0604020202020204"/>
              <a:ea typeface="+mn-ea"/>
              <a:cs typeface="+mn-cs"/>
            </a:rPr>
            <a:t>North</a:t>
          </a:r>
          <a:r>
            <a:rPr lang="da-DK" sz="1400" b="1" kern="1200" dirty="0"/>
            <a:t> </a:t>
          </a:r>
          <a:r>
            <a:rPr lang="da-DK" sz="1400" b="1" kern="1200" dirty="0">
              <a:solidFill>
                <a:srgbClr val="DBD3CF"/>
              </a:solidFill>
              <a:latin typeface="Arial" panose="020B0604020202020204"/>
              <a:ea typeface="+mn-ea"/>
              <a:cs typeface="+mn-cs"/>
            </a:rPr>
            <a:t>Consulting</a:t>
          </a:r>
        </a:p>
      </dsp:txBody>
      <dsp:txXfrm>
        <a:off x="2001452" y="46611"/>
        <a:ext cx="1650821" cy="825410"/>
      </dsp:txXfrm>
    </dsp:sp>
    <dsp:sp modelId="{25D8DC92-ABBB-4A5C-A7F7-2DF8CBF128AC}">
      <dsp:nvSpPr>
        <dsp:cNvPr id="0" name=""/>
        <dsp:cNvSpPr/>
      </dsp:nvSpPr>
      <dsp:spPr>
        <a:xfrm>
          <a:off x="3998946" y="46611"/>
          <a:ext cx="1650821" cy="825410"/>
        </a:xfrm>
        <a:prstGeom prst="rect">
          <a:avLst/>
        </a:prstGeom>
        <a:solidFill>
          <a:srgbClr val="832044"/>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a-DK" sz="1400" b="1" kern="1200" dirty="0" err="1">
              <a:solidFill>
                <a:srgbClr val="DBD3CF"/>
              </a:solidFill>
              <a:latin typeface="Arial" panose="020B0604020202020204"/>
              <a:ea typeface="+mn-ea"/>
              <a:cs typeface="+mn-cs"/>
            </a:rPr>
            <a:t>Improsec</a:t>
          </a:r>
          <a:endParaRPr lang="da-DK" sz="1400" b="1" kern="1200" dirty="0">
            <a:solidFill>
              <a:srgbClr val="DBD3CF"/>
            </a:solidFill>
            <a:latin typeface="Arial" panose="020B0604020202020204"/>
            <a:ea typeface="+mn-ea"/>
            <a:cs typeface="+mn-cs"/>
          </a:endParaRPr>
        </a:p>
      </dsp:txBody>
      <dsp:txXfrm>
        <a:off x="3998946" y="46611"/>
        <a:ext cx="1650821" cy="825410"/>
      </dsp:txXfrm>
    </dsp:sp>
    <dsp:sp modelId="{67F530D1-1807-43E8-8889-E1E4332FA2BE}">
      <dsp:nvSpPr>
        <dsp:cNvPr id="0" name=""/>
        <dsp:cNvSpPr/>
      </dsp:nvSpPr>
      <dsp:spPr>
        <a:xfrm>
          <a:off x="5996440" y="46611"/>
          <a:ext cx="1650821" cy="825410"/>
        </a:xfrm>
        <a:prstGeom prst="rect">
          <a:avLst/>
        </a:prstGeom>
        <a:solidFill>
          <a:srgbClr val="83204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a-DK" sz="1400" b="1" kern="1200" dirty="0">
              <a:solidFill>
                <a:srgbClr val="DBD3CF"/>
              </a:solidFill>
              <a:latin typeface="Arial" panose="020B0604020202020204"/>
              <a:ea typeface="+mn-ea"/>
              <a:cs typeface="+mn-cs"/>
            </a:rPr>
            <a:t>44 East</a:t>
          </a:r>
        </a:p>
      </dsp:txBody>
      <dsp:txXfrm>
        <a:off x="5996440" y="46611"/>
        <a:ext cx="1650821" cy="82541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1D1B2FE-CF7B-455F-9A06-5135602507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Date Placeholder 2">
            <a:extLst>
              <a:ext uri="{FF2B5EF4-FFF2-40B4-BE49-F238E27FC236}">
                <a16:creationId xmlns:a16="http://schemas.microsoft.com/office/drawing/2014/main" id="{D9FF5142-3E7E-49B3-B0C6-235BFD6EA26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5BA81B-3C0F-4ABD-948E-08DD235DBA8D}" type="datetimeFigureOut">
              <a:rPr lang="da-DK" smtClean="0"/>
              <a:t>14-03-2022</a:t>
            </a:fld>
            <a:endParaRPr lang="da-DK"/>
          </a:p>
        </p:txBody>
      </p:sp>
      <p:sp>
        <p:nvSpPr>
          <p:cNvPr id="4" name="Footer Placeholder 3">
            <a:extLst>
              <a:ext uri="{FF2B5EF4-FFF2-40B4-BE49-F238E27FC236}">
                <a16:creationId xmlns:a16="http://schemas.microsoft.com/office/drawing/2014/main" id="{46E6379C-BC96-4E84-B405-570E3E69D98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Slide Number Placeholder 4">
            <a:extLst>
              <a:ext uri="{FF2B5EF4-FFF2-40B4-BE49-F238E27FC236}">
                <a16:creationId xmlns:a16="http://schemas.microsoft.com/office/drawing/2014/main" id="{23DEA7E3-D310-43F7-9832-C7B25856C13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FB7960-6B30-423A-830C-5FDBCDF9BF9D}" type="slidenum">
              <a:rPr lang="da-DK" smtClean="0"/>
              <a:t>‹nr.›</a:t>
            </a:fld>
            <a:endParaRPr lang="da-DK"/>
          </a:p>
        </p:txBody>
      </p:sp>
    </p:spTree>
    <p:extLst>
      <p:ext uri="{BB962C8B-B14F-4D97-AF65-F5344CB8AC3E}">
        <p14:creationId xmlns:p14="http://schemas.microsoft.com/office/powerpoint/2010/main" val="1940532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093272-17D5-6D45-9A4F-C819B2BD08C1}" type="datetimeFigureOut">
              <a:rPr lang="en-US" smtClean="0"/>
              <a:t>3/14/2022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636BEC-1884-E249-A1BE-0E2FF9FF0D0C}" type="slidenum">
              <a:rPr lang="en-US" smtClean="0"/>
              <a:t>‹nr.›</a:t>
            </a:fld>
            <a:endParaRPr lang="en-US"/>
          </a:p>
        </p:txBody>
      </p:sp>
    </p:spTree>
    <p:extLst>
      <p:ext uri="{BB962C8B-B14F-4D97-AF65-F5344CB8AC3E}">
        <p14:creationId xmlns:p14="http://schemas.microsoft.com/office/powerpoint/2010/main" val="1981393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88c33b2473_0_196:notes"/>
          <p:cNvSpPr txBox="1">
            <a:spLocks noGrp="1"/>
          </p:cNvSpPr>
          <p:nvPr>
            <p:ph type="body" idx="1"/>
          </p:nvPr>
        </p:nvSpPr>
        <p:spPr>
          <a:xfrm>
            <a:off x="679768" y="4751983"/>
            <a:ext cx="5438100" cy="3888000"/>
          </a:xfrm>
          <a:prstGeom prst="rect">
            <a:avLst/>
          </a:prstGeom>
          <a:noFill/>
          <a:ln>
            <a:noFill/>
          </a:ln>
        </p:spPr>
        <p:txBody>
          <a:bodyPr spcFirstLastPara="1" wrap="square" lIns="91425" tIns="45700" rIns="91425" bIns="45700" anchor="t" anchorCtr="0">
            <a:noAutofit/>
          </a:bodyPr>
          <a:lstStyle/>
          <a:p>
            <a:pPr marL="1587" marR="0" lvl="1" indent="0" algn="l" defTabSz="914400" rtl="0" eaLnBrk="1" fontAlgn="auto" latinLnBrk="0" hangingPunct="1">
              <a:lnSpc>
                <a:spcPct val="100000"/>
              </a:lnSpc>
              <a:spcBef>
                <a:spcPct val="50000"/>
              </a:spcBef>
              <a:spcAft>
                <a:spcPts val="0"/>
              </a:spcAft>
              <a:buClr>
                <a:schemeClr val="tx1"/>
              </a:buClr>
              <a:buSzTx/>
              <a:buFontTx/>
              <a:buNone/>
              <a:tabLst/>
              <a:defRPr/>
            </a:pPr>
            <a:r>
              <a:rPr lang="da-DK" sz="1200" b="1" dirty="0"/>
              <a:t>Andre</a:t>
            </a:r>
            <a:r>
              <a:rPr lang="da-DK" sz="1200" b="1" baseline="0" dirty="0"/>
              <a:t> projektleverancer: </a:t>
            </a:r>
            <a:endParaRPr lang="da-DK" sz="1200" b="1" dirty="0"/>
          </a:p>
          <a:p>
            <a:pPr marL="133350" lvl="1" indent="-131763">
              <a:spcBef>
                <a:spcPct val="50000"/>
              </a:spcBef>
              <a:buClr>
                <a:schemeClr val="tx1"/>
              </a:buClr>
              <a:buFontTx/>
              <a:buChar char="•"/>
            </a:pPr>
            <a:r>
              <a:rPr lang="da-DK" sz="1200" b="1" dirty="0"/>
              <a:t>DVS (2022-): </a:t>
            </a:r>
            <a:r>
              <a:rPr lang="da-DK" sz="1200" dirty="0"/>
              <a:t>IT-Strategi og </a:t>
            </a:r>
            <a:r>
              <a:rPr lang="da-DK" sz="1200" dirty="0" err="1"/>
              <a:t>procesimplementeing</a:t>
            </a:r>
            <a:r>
              <a:rPr lang="da-DK" sz="1200" dirty="0"/>
              <a:t> </a:t>
            </a:r>
          </a:p>
          <a:p>
            <a:pPr marL="133350" lvl="1" indent="-131763">
              <a:spcBef>
                <a:spcPct val="50000"/>
              </a:spcBef>
              <a:buClr>
                <a:schemeClr val="tx1"/>
              </a:buClr>
              <a:buFontTx/>
              <a:buChar char="•"/>
            </a:pPr>
            <a:r>
              <a:rPr lang="da-DK" sz="1200" b="1" dirty="0"/>
              <a:t>Danske Bank (2021): </a:t>
            </a:r>
            <a:r>
              <a:rPr lang="da-DK" sz="1200" dirty="0"/>
              <a:t>Rådgiver og sparringspartner til VP på gældinddrivelses projektet. Engagement </a:t>
            </a:r>
            <a:r>
              <a:rPr lang="da-DK" sz="1200" dirty="0" err="1"/>
              <a:t>Lead</a:t>
            </a:r>
            <a:r>
              <a:rPr lang="da-DK" sz="1200" dirty="0"/>
              <a:t> på et delprogram.  </a:t>
            </a:r>
          </a:p>
          <a:p>
            <a:pPr marL="133350" lvl="1" indent="-131763">
              <a:spcBef>
                <a:spcPct val="50000"/>
              </a:spcBef>
              <a:buClr>
                <a:schemeClr val="tx1"/>
              </a:buClr>
              <a:buFontTx/>
              <a:buChar char="•"/>
            </a:pPr>
            <a:r>
              <a:rPr lang="da-DK" sz="1200" b="1" dirty="0"/>
              <a:t>EPICO (2020): </a:t>
            </a:r>
            <a:r>
              <a:rPr lang="da-DK" sz="1200" dirty="0"/>
              <a:t>Business case for etablering af MSP-VMS løsning. Business case for </a:t>
            </a:r>
            <a:r>
              <a:rPr lang="da-DK" sz="1200" dirty="0" err="1"/>
              <a:t>MaaS</a:t>
            </a:r>
            <a:r>
              <a:rPr lang="da-DK" sz="1200" dirty="0"/>
              <a:t> løsning. </a:t>
            </a:r>
          </a:p>
          <a:p>
            <a:pPr marL="133350" lvl="1" indent="-131763">
              <a:spcBef>
                <a:spcPct val="50000"/>
              </a:spcBef>
              <a:buClr>
                <a:schemeClr val="tx1"/>
              </a:buClr>
              <a:buFontTx/>
              <a:buChar char="•"/>
            </a:pPr>
            <a:r>
              <a:rPr lang="da-DK" sz="1200" b="1" dirty="0"/>
              <a:t>Festina Finance (2020-): </a:t>
            </a:r>
            <a:r>
              <a:rPr lang="da-DK" sz="1200" dirty="0"/>
              <a:t>Business </a:t>
            </a:r>
            <a:r>
              <a:rPr lang="da-DK" sz="1200" dirty="0" err="1"/>
              <a:t>development</a:t>
            </a:r>
            <a:r>
              <a:rPr lang="da-DK" sz="1200" dirty="0"/>
              <a:t>, etablering af business cases samt strategisk kommunikation og kommunikationsplanlægning. </a:t>
            </a:r>
          </a:p>
          <a:p>
            <a:pPr marL="133350" lvl="1" indent="-131763">
              <a:spcBef>
                <a:spcPct val="50000"/>
              </a:spcBef>
              <a:buClr>
                <a:schemeClr val="tx1"/>
              </a:buClr>
              <a:buFontTx/>
              <a:buChar char="•"/>
            </a:pPr>
            <a:r>
              <a:rPr lang="da-DK" sz="1200" b="1" dirty="0"/>
              <a:t>Danske Bank(2021): </a:t>
            </a:r>
            <a:r>
              <a:rPr lang="da-DK" sz="1200" dirty="0"/>
              <a:t>Rådgiver og sparringspartner til VP på gældinddrivelses projektet. Engagement </a:t>
            </a:r>
            <a:r>
              <a:rPr lang="da-DK" sz="1200" dirty="0" err="1"/>
              <a:t>Lead</a:t>
            </a:r>
            <a:r>
              <a:rPr lang="da-DK" sz="1200" dirty="0"/>
              <a:t> på et delprogram. </a:t>
            </a:r>
          </a:p>
          <a:p>
            <a:pPr marL="133350" lvl="1" indent="-131763">
              <a:spcBef>
                <a:spcPct val="50000"/>
              </a:spcBef>
              <a:buClr>
                <a:schemeClr val="tx1"/>
              </a:buClr>
              <a:buFontTx/>
              <a:buChar char="•"/>
            </a:pPr>
            <a:r>
              <a:rPr lang="da-DK" sz="1200" b="1" dirty="0"/>
              <a:t>Festina Finance (2020-2022): </a:t>
            </a:r>
            <a:r>
              <a:rPr lang="da-DK" sz="1200" dirty="0"/>
              <a:t>Business </a:t>
            </a:r>
            <a:r>
              <a:rPr lang="da-DK" sz="1200" dirty="0" err="1"/>
              <a:t>development</a:t>
            </a:r>
            <a:r>
              <a:rPr lang="da-DK" sz="1200" dirty="0"/>
              <a:t>, etablering af business cases (økonomisk potentiale) samt strategisk kommunikation og kommunikationsplanlægning. </a:t>
            </a:r>
            <a:endParaRPr lang="da-DK" sz="1200" b="1" dirty="0"/>
          </a:p>
          <a:p>
            <a:pPr marL="133350" lvl="1" indent="-131763">
              <a:spcBef>
                <a:spcPct val="50000"/>
              </a:spcBef>
              <a:buClr>
                <a:schemeClr val="tx1"/>
              </a:buClr>
              <a:buFontTx/>
              <a:buChar char="•"/>
            </a:pPr>
            <a:r>
              <a:rPr lang="da-DK" sz="1200" b="1" dirty="0"/>
              <a:t>Styrelsen for Dataforsyning og Effektivisering (SDFE) (2019-2020): </a:t>
            </a:r>
            <a:r>
              <a:rPr lang="da-DK" sz="1200" dirty="0"/>
              <a:t>Rådgiver i forbindelse med genudbuddet af Datafordeleren. </a:t>
            </a:r>
          </a:p>
          <a:p>
            <a:pPr marL="133350" lvl="1" indent="-131763">
              <a:spcBef>
                <a:spcPct val="50000"/>
              </a:spcBef>
              <a:buClr>
                <a:schemeClr val="tx1"/>
              </a:buClr>
              <a:buFontTx/>
              <a:buChar char="•"/>
            </a:pPr>
            <a:r>
              <a:rPr lang="da-DK" sz="1200" b="1" dirty="0"/>
              <a:t>Geodatastyrelsen (2016-2019): </a:t>
            </a:r>
            <a:r>
              <a:rPr lang="da-DK" sz="1200" dirty="0"/>
              <a:t>Projektleder for implementering af Matriklens Udvidelse, som er en del af Grunddataprogrammet (Datafordeleren). Leder af 50+ ressourcer plus koordinering overfor programmet.</a:t>
            </a:r>
          </a:p>
          <a:p>
            <a:pPr marL="133350" lvl="1" indent="-131763">
              <a:spcBef>
                <a:spcPct val="50000"/>
              </a:spcBef>
              <a:buClr>
                <a:schemeClr val="tx1"/>
              </a:buClr>
              <a:buFontTx/>
              <a:buChar char="•"/>
            </a:pPr>
            <a:r>
              <a:rPr lang="da-DK" sz="1200" b="1" dirty="0"/>
              <a:t>IBA (2015-2016): </a:t>
            </a:r>
            <a:r>
              <a:rPr lang="da-DK" sz="1200" dirty="0"/>
              <a:t>Projektleder for implementering af nyt kernesystem hos NEM Forsikring. Projektleder for implementering af ny løsning hos AIG (Finland). </a:t>
            </a:r>
          </a:p>
          <a:p>
            <a:pPr marL="133350" lvl="1" indent="-131763">
              <a:spcBef>
                <a:spcPct val="50000"/>
              </a:spcBef>
              <a:buClr>
                <a:schemeClr val="tx1"/>
              </a:buClr>
              <a:buFontTx/>
              <a:buChar char="•"/>
            </a:pPr>
            <a:r>
              <a:rPr lang="da-DK" sz="1200" b="1" dirty="0"/>
              <a:t>CLEVER (2015-2016): </a:t>
            </a:r>
            <a:r>
              <a:rPr lang="da-DK" sz="1200" dirty="0"/>
              <a:t>Projektleder og rådgiver for ny it-strategi og </a:t>
            </a:r>
            <a:r>
              <a:rPr lang="da-DK" sz="1200" dirty="0" err="1"/>
              <a:t>scoping</a:t>
            </a:r>
            <a:r>
              <a:rPr lang="da-DK" sz="1200" dirty="0"/>
              <a:t>/planlægning af opgradering af it-systemer med fokus på digitalisering. </a:t>
            </a:r>
          </a:p>
          <a:p>
            <a:pPr marL="133350" lvl="1" indent="-131763">
              <a:spcBef>
                <a:spcPct val="50000"/>
              </a:spcBef>
              <a:buClr>
                <a:schemeClr val="tx1"/>
              </a:buClr>
              <a:buFontTx/>
              <a:buChar char="•"/>
            </a:pPr>
            <a:r>
              <a:rPr lang="da-DK" sz="1200" b="1" dirty="0"/>
              <a:t>SDC (2013-2015): </a:t>
            </a:r>
            <a:r>
              <a:rPr lang="da-DK" sz="1200" dirty="0"/>
              <a:t>1) Leveranceansvarlig samt ansvarlig for organisatorisk implementering på Storebrand migreringsprojektet inkl. cut-to-live plan. Projekt på 150+ </a:t>
            </a:r>
            <a:r>
              <a:rPr lang="da-DK" sz="1200" dirty="0" err="1"/>
              <a:t>FTE’er</a:t>
            </a:r>
            <a:r>
              <a:rPr lang="da-DK" sz="1200" dirty="0"/>
              <a:t>. 2) Projektleder på implementering af SDC Advisor (game changer indenfor rådgivning af bankens kunder). </a:t>
            </a:r>
          </a:p>
          <a:p>
            <a:pPr marL="133350" lvl="1" indent="-131763">
              <a:spcBef>
                <a:spcPct val="50000"/>
              </a:spcBef>
              <a:buClr>
                <a:schemeClr val="tx1"/>
              </a:buClr>
              <a:buFontTx/>
              <a:buChar char="•"/>
            </a:pPr>
            <a:r>
              <a:rPr lang="da-DK" sz="1200" b="1" dirty="0"/>
              <a:t>TIA (2012-2013): </a:t>
            </a:r>
            <a:r>
              <a:rPr lang="da-DK" sz="1200" dirty="0"/>
              <a:t>Programleder, rådgiver om business case og opstilling af metodeapparat. </a:t>
            </a:r>
          </a:p>
          <a:p>
            <a:pPr marL="133350" lvl="1" indent="-131763">
              <a:spcBef>
                <a:spcPct val="50000"/>
              </a:spcBef>
              <a:buClr>
                <a:schemeClr val="tx1"/>
              </a:buClr>
              <a:buFontTx/>
              <a:buChar char="•"/>
            </a:pPr>
            <a:r>
              <a:rPr lang="da-DK" sz="1200" b="1" dirty="0"/>
              <a:t>Region H </a:t>
            </a:r>
            <a:r>
              <a:rPr lang="da-DK" sz="1200" dirty="0"/>
              <a:t>(</a:t>
            </a:r>
            <a:r>
              <a:rPr lang="da-DK" sz="1200" b="1" dirty="0"/>
              <a:t>2012): </a:t>
            </a:r>
            <a:r>
              <a:rPr lang="da-DK" sz="1200" dirty="0"/>
              <a:t>Rådgivning om programledelse og opstilling/realisering af business case.</a:t>
            </a:r>
          </a:p>
          <a:p>
            <a:pPr marL="133350" lvl="1" indent="-131763">
              <a:spcBef>
                <a:spcPct val="50000"/>
              </a:spcBef>
              <a:buClr>
                <a:schemeClr val="tx1"/>
              </a:buClr>
              <a:buFontTx/>
              <a:buChar char="•"/>
            </a:pPr>
            <a:r>
              <a:rPr lang="da-DK" sz="1200" b="1" dirty="0"/>
              <a:t>DSB</a:t>
            </a:r>
            <a:r>
              <a:rPr lang="da-DK" sz="1200" dirty="0"/>
              <a:t> </a:t>
            </a:r>
            <a:r>
              <a:rPr lang="da-DK" sz="1200" b="1" dirty="0"/>
              <a:t>(2010-2011): </a:t>
            </a:r>
            <a:r>
              <a:rPr lang="da-DK" sz="1200" dirty="0"/>
              <a:t>Programleder for Togservice </a:t>
            </a:r>
            <a:r>
              <a:rPr lang="da-DK" sz="1200" dirty="0" err="1"/>
              <a:t>Turnaround</a:t>
            </a:r>
            <a:r>
              <a:rPr lang="da-DK" sz="1200" dirty="0"/>
              <a:t> og nyt servicekoncept. Ansvarlig for programmet inkl. plan og business case. </a:t>
            </a:r>
          </a:p>
          <a:p>
            <a:pPr marL="133350" marR="0" lvl="1" indent="-131763" algn="l" defTabSz="914400" rtl="0" eaLnBrk="1" fontAlgn="auto" latinLnBrk="0" hangingPunct="1">
              <a:lnSpc>
                <a:spcPct val="100000"/>
              </a:lnSpc>
              <a:spcBef>
                <a:spcPct val="50000"/>
              </a:spcBef>
              <a:spcAft>
                <a:spcPts val="0"/>
              </a:spcAft>
              <a:buClr>
                <a:schemeClr val="tx1"/>
              </a:buClr>
              <a:buSzTx/>
              <a:buFontTx/>
              <a:buChar char="•"/>
              <a:tabLst/>
              <a:defRPr/>
            </a:pPr>
            <a:r>
              <a:rPr lang="da-DK" sz="1200" b="1" dirty="0"/>
              <a:t>DSB (2008-2010): </a:t>
            </a:r>
            <a:r>
              <a:rPr lang="da-DK" sz="1200" dirty="0"/>
              <a:t>Forretningsprojektleder for PDS-projektet i </a:t>
            </a:r>
            <a:r>
              <a:rPr lang="da-DK" sz="1200" dirty="0" err="1"/>
              <a:t>Onboard</a:t>
            </a:r>
            <a:r>
              <a:rPr lang="da-DK" sz="1200" dirty="0"/>
              <a:t> Service. Ansvarlig for at færdiggøre en 24-7 forretningskritisk applikation specielt med fokus på at sikre organisations-tilfredshed samt realisering af gevinsterne. Overordnet ansvar og reference til direktionen. </a:t>
            </a:r>
          </a:p>
          <a:p>
            <a:pPr marL="133350" lvl="1" indent="-131763">
              <a:spcBef>
                <a:spcPct val="50000"/>
              </a:spcBef>
              <a:buClr>
                <a:schemeClr val="tx1"/>
              </a:buClr>
              <a:buFontTx/>
              <a:buChar char="•"/>
            </a:pPr>
            <a:r>
              <a:rPr lang="da-DK" sz="1200" b="1" dirty="0"/>
              <a:t>GF Forsikring (2010-2011): </a:t>
            </a:r>
            <a:r>
              <a:rPr lang="da-DK" sz="1200" dirty="0"/>
              <a:t>Programleder for TIA Stabilisering. Øverste ansvarlig for stabilisering af en forretningskritisk applikation med direkte reference til direktionen. </a:t>
            </a:r>
          </a:p>
          <a:p>
            <a:pPr marL="133350" marR="0" lvl="1" indent="-131763" algn="l" defTabSz="914400" rtl="0" eaLnBrk="1" fontAlgn="auto" latinLnBrk="0" hangingPunct="1">
              <a:lnSpc>
                <a:spcPct val="100000"/>
              </a:lnSpc>
              <a:spcBef>
                <a:spcPct val="50000"/>
              </a:spcBef>
              <a:spcAft>
                <a:spcPts val="0"/>
              </a:spcAft>
              <a:buClr>
                <a:schemeClr val="tx1"/>
              </a:buClr>
              <a:buSzTx/>
              <a:buFontTx/>
              <a:buChar char="•"/>
              <a:tabLst/>
              <a:defRPr/>
            </a:pPr>
            <a:r>
              <a:rPr lang="da-DK" sz="1200" b="1" dirty="0" err="1"/>
              <a:t>DSBFirst</a:t>
            </a:r>
            <a:r>
              <a:rPr lang="da-DK" sz="1200" dirty="0"/>
              <a:t> </a:t>
            </a:r>
            <a:r>
              <a:rPr lang="da-DK" sz="1200" b="1" dirty="0"/>
              <a:t>(2008): </a:t>
            </a:r>
            <a:r>
              <a:rPr lang="da-DK" sz="1200" dirty="0"/>
              <a:t>Forretningsprojektleder i forbindelse med løsningsbeskrivelsen for et nyt trafikinformationskoncept, som skulle anvendes på Kystbanen. </a:t>
            </a:r>
          </a:p>
          <a:p>
            <a:pPr marL="133350" lvl="1" indent="-131763">
              <a:spcBef>
                <a:spcPct val="50000"/>
              </a:spcBef>
              <a:buClr>
                <a:schemeClr val="tx1"/>
              </a:buClr>
              <a:buFontTx/>
              <a:buChar char="•"/>
            </a:pPr>
            <a:r>
              <a:rPr lang="da-DK" sz="1200" b="1" dirty="0"/>
              <a:t>Egmont</a:t>
            </a:r>
            <a:r>
              <a:rPr lang="da-DK" sz="1200" dirty="0"/>
              <a:t> (2006-2008). Projektleder hos Egmont i forbindelse med overførelse af driften fra den norske til den danske it-afdeling. Dette inkludere konvertering og cut-to-live planer. </a:t>
            </a:r>
          </a:p>
          <a:p>
            <a:pPr marL="133350" lvl="1" indent="-131763">
              <a:spcBef>
                <a:spcPct val="50000"/>
              </a:spcBef>
              <a:buClr>
                <a:schemeClr val="tx1"/>
              </a:buClr>
              <a:buFontTx/>
              <a:buChar char="•"/>
            </a:pPr>
            <a:r>
              <a:rPr lang="da-DK" sz="1200" b="1" dirty="0"/>
              <a:t>Berlingske Media </a:t>
            </a:r>
            <a:r>
              <a:rPr lang="da-DK" sz="1200" dirty="0"/>
              <a:t>(2005-2006). Programleder hos Metropol Online (nyt CMS standard-software). Ansvarlig for færdiggørelse af implementering og konvertering og sikre organisatorisk forankring. </a:t>
            </a:r>
          </a:p>
          <a:p>
            <a:pPr marL="133350" lvl="1" indent="-131763">
              <a:spcBef>
                <a:spcPct val="50000"/>
              </a:spcBef>
              <a:buClr>
                <a:schemeClr val="tx1"/>
              </a:buClr>
              <a:buFontTx/>
              <a:buChar char="•"/>
            </a:pPr>
            <a:endParaRPr lang="da-DK" sz="1200" dirty="0"/>
          </a:p>
        </p:txBody>
      </p:sp>
      <p:sp>
        <p:nvSpPr>
          <p:cNvPr id="152" name="Google Shape;152;g88c33b2473_0_196: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11918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11.emf"/><Relationship Id="rId4" Type="http://schemas.openxmlformats.org/officeDocument/2006/relationships/oleObject" Target="../embeddings/oleObject1.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image" Target="../media/image11.emf"/><Relationship Id="rId4" Type="http://schemas.openxmlformats.org/officeDocument/2006/relationships/oleObject" Target="../embeddings/oleObject2.bin"/></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_1">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9557AA-47BC-7244-BA84-C42864FFDC9B}"/>
              </a:ext>
            </a:extLst>
          </p:cNvPr>
          <p:cNvPicPr>
            <a:picLocks noChangeAspect="1"/>
          </p:cNvPicPr>
          <p:nvPr userDrawn="1"/>
        </p:nvPicPr>
        <p:blipFill>
          <a:blip r:embed="rId2"/>
          <a:srcRect/>
          <a:stretch/>
        </p:blipFill>
        <p:spPr>
          <a:xfrm>
            <a:off x="444498" y="5184000"/>
            <a:ext cx="4119557" cy="1109835"/>
          </a:xfrm>
          <a:prstGeom prst="rect">
            <a:avLst/>
          </a:prstGeom>
        </p:spPr>
      </p:pic>
      <p:sp>
        <p:nvSpPr>
          <p:cNvPr id="19" name="Subtitle 2">
            <a:extLst>
              <a:ext uri="{FF2B5EF4-FFF2-40B4-BE49-F238E27FC236}">
                <a16:creationId xmlns:a16="http://schemas.microsoft.com/office/drawing/2014/main" id="{8B7FFAD7-3883-C649-AFF8-DE5501478756}"/>
              </a:ext>
            </a:extLst>
          </p:cNvPr>
          <p:cNvSpPr>
            <a:spLocks noGrp="1"/>
          </p:cNvSpPr>
          <p:nvPr>
            <p:ph type="subTitle" idx="1" hasCustomPrompt="1"/>
          </p:nvPr>
        </p:nvSpPr>
        <p:spPr>
          <a:xfrm>
            <a:off x="444498" y="4254070"/>
            <a:ext cx="3343386" cy="463063"/>
          </a:xfrm>
        </p:spPr>
        <p:txBody>
          <a:bodyPr lIns="0">
            <a:noAutofit/>
          </a:bodyPr>
          <a:lstStyle>
            <a:lvl1pPr marL="0" indent="0" algn="l">
              <a:buNone/>
              <a:defRPr sz="1600">
                <a:solidFill>
                  <a:schemeClr val="accent4"/>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dirty="0"/>
              <a:t>Dato: måned år</a:t>
            </a:r>
          </a:p>
        </p:txBody>
      </p:sp>
      <p:sp>
        <p:nvSpPr>
          <p:cNvPr id="26" name="Title 25">
            <a:extLst>
              <a:ext uri="{FF2B5EF4-FFF2-40B4-BE49-F238E27FC236}">
                <a16:creationId xmlns:a16="http://schemas.microsoft.com/office/drawing/2014/main" id="{BB03CA7B-5A9D-4515-B7FC-80BDD0F261DD}"/>
              </a:ext>
            </a:extLst>
          </p:cNvPr>
          <p:cNvSpPr>
            <a:spLocks noGrp="1"/>
          </p:cNvSpPr>
          <p:nvPr>
            <p:ph type="title"/>
          </p:nvPr>
        </p:nvSpPr>
        <p:spPr>
          <a:xfrm>
            <a:off x="444843" y="1933433"/>
            <a:ext cx="10144898" cy="1792430"/>
          </a:xfrm>
        </p:spPr>
        <p:txBody>
          <a:bodyPr lIns="0">
            <a:normAutofit/>
          </a:bodyPr>
          <a:lstStyle>
            <a:lvl1pPr>
              <a:defRPr sz="6000" b="0">
                <a:solidFill>
                  <a:schemeClr val="accent4"/>
                </a:solidFill>
              </a:defRPr>
            </a:lvl1pPr>
          </a:lstStyle>
          <a:p>
            <a:r>
              <a:rPr lang="en-US"/>
              <a:t>Click to edit Master title style</a:t>
            </a:r>
            <a:endParaRPr lang="en-DK" dirty="0"/>
          </a:p>
        </p:txBody>
      </p:sp>
      <p:sp>
        <p:nvSpPr>
          <p:cNvPr id="36" name="Text Placeholder 35">
            <a:extLst>
              <a:ext uri="{FF2B5EF4-FFF2-40B4-BE49-F238E27FC236}">
                <a16:creationId xmlns:a16="http://schemas.microsoft.com/office/drawing/2014/main" id="{23801258-41AE-4F3B-8F42-2EDF7308EEC8}"/>
              </a:ext>
            </a:extLst>
          </p:cNvPr>
          <p:cNvSpPr>
            <a:spLocks noGrp="1"/>
          </p:cNvSpPr>
          <p:nvPr>
            <p:ph type="body" sz="quarter" idx="10" hasCustomPrompt="1"/>
          </p:nvPr>
        </p:nvSpPr>
        <p:spPr>
          <a:xfrm>
            <a:off x="444499" y="3725863"/>
            <a:ext cx="10145241" cy="524404"/>
          </a:xfrm>
        </p:spPr>
        <p:txBody>
          <a:bodyPr lIns="0"/>
          <a:lstStyle>
            <a:lvl1pPr marL="0" indent="0">
              <a:buNone/>
              <a:defRPr>
                <a:solidFill>
                  <a:schemeClr val="accent4"/>
                </a:solidFill>
              </a:defRPr>
            </a:lvl1pPr>
          </a:lstStyle>
          <a:p>
            <a:pPr lvl="0"/>
            <a:r>
              <a:rPr lang="en-US" dirty="0"/>
              <a:t>Click to edit Master  Subtitle style</a:t>
            </a:r>
            <a:endParaRPr lang="en-DK" dirty="0"/>
          </a:p>
        </p:txBody>
      </p:sp>
    </p:spTree>
    <p:extLst>
      <p:ext uri="{BB962C8B-B14F-4D97-AF65-F5344CB8AC3E}">
        <p14:creationId xmlns:p14="http://schemas.microsoft.com/office/powerpoint/2010/main" val="1013076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_1">
    <p:bg>
      <p:bgPr>
        <a:solidFill>
          <a:schemeClr val="tx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24118" y="6356350"/>
            <a:ext cx="2743200" cy="365125"/>
          </a:xfrm>
          <a:prstGeom prst="rect">
            <a:avLst/>
          </a:prstGeom>
        </p:spPr>
        <p:txBody>
          <a:bodyPr/>
          <a:lstStyle>
            <a:lvl1pPr>
              <a:defRPr>
                <a:solidFill>
                  <a:schemeClr val="bg1"/>
                </a:solidFill>
              </a:defRPr>
            </a:lvl1pPr>
          </a:lstStyle>
          <a:p>
            <a:fld id="{D5D38AA8-CCF3-144B-9BD9-C6FC78D2A9EF}" type="datetime1">
              <a:rPr lang="da-DK" smtClean="0"/>
              <a:t>14-03-2022</a:t>
            </a:fld>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D8A48D8-8291-F24A-9DB0-B0C94D545751}" type="slidenum">
              <a:rPr lang="da-DK" noProof="0" smtClean="0"/>
              <a:pPr/>
              <a:t>‹nr.›</a:t>
            </a:fld>
            <a:endParaRPr lang="da-DK" noProof="0"/>
          </a:p>
        </p:txBody>
      </p:sp>
      <p:pic>
        <p:nvPicPr>
          <p:cNvPr id="5" name="Picture 4">
            <a:extLst>
              <a:ext uri="{FF2B5EF4-FFF2-40B4-BE49-F238E27FC236}">
                <a16:creationId xmlns:a16="http://schemas.microsoft.com/office/drawing/2014/main" id="{AE9557AA-47BC-7244-BA84-C42864FFDC9B}"/>
              </a:ext>
            </a:extLst>
          </p:cNvPr>
          <p:cNvPicPr>
            <a:picLocks noChangeAspect="1"/>
          </p:cNvPicPr>
          <p:nvPr userDrawn="1"/>
        </p:nvPicPr>
        <p:blipFill>
          <a:blip r:embed="rId2"/>
          <a:srcRect/>
          <a:stretch/>
        </p:blipFill>
        <p:spPr>
          <a:xfrm>
            <a:off x="10923847" y="365125"/>
            <a:ext cx="810476" cy="218023"/>
          </a:xfrm>
          <a:prstGeom prst="rect">
            <a:avLst/>
          </a:prstGeom>
        </p:spPr>
      </p:pic>
      <p:pic>
        <p:nvPicPr>
          <p:cNvPr id="9" name="Picture 8">
            <a:extLst>
              <a:ext uri="{FF2B5EF4-FFF2-40B4-BE49-F238E27FC236}">
                <a16:creationId xmlns:a16="http://schemas.microsoft.com/office/drawing/2014/main" id="{9938A507-FA81-3746-B33B-0550565AD630}"/>
              </a:ext>
            </a:extLst>
          </p:cNvPr>
          <p:cNvPicPr>
            <a:picLocks noChangeAspect="1"/>
          </p:cNvPicPr>
          <p:nvPr userDrawn="1"/>
        </p:nvPicPr>
        <p:blipFill>
          <a:blip r:embed="rId3"/>
          <a:stretch>
            <a:fillRect/>
          </a:stretch>
        </p:blipFill>
        <p:spPr>
          <a:xfrm>
            <a:off x="-4132061" y="-23446"/>
            <a:ext cx="8264121" cy="6748644"/>
          </a:xfrm>
          <a:prstGeom prst="rect">
            <a:avLst/>
          </a:prstGeom>
        </p:spPr>
      </p:pic>
      <p:sp>
        <p:nvSpPr>
          <p:cNvPr id="12" name="Title 1">
            <a:extLst>
              <a:ext uri="{FF2B5EF4-FFF2-40B4-BE49-F238E27FC236}">
                <a16:creationId xmlns:a16="http://schemas.microsoft.com/office/drawing/2014/main" id="{C5F489DF-549D-BA48-9F78-EEEA360D71BC}"/>
              </a:ext>
            </a:extLst>
          </p:cNvPr>
          <p:cNvSpPr>
            <a:spLocks noGrp="1"/>
          </p:cNvSpPr>
          <p:nvPr>
            <p:ph type="ctrTitle"/>
          </p:nvPr>
        </p:nvSpPr>
        <p:spPr>
          <a:xfrm>
            <a:off x="4244009" y="4166762"/>
            <a:ext cx="7802217" cy="1200329"/>
          </a:xfrm>
        </p:spPr>
        <p:txBody>
          <a:bodyPr anchor="ctr">
            <a:spAutoFit/>
          </a:bodyPr>
          <a:lstStyle>
            <a:lvl1pPr algn="l">
              <a:defRPr sz="8000">
                <a:solidFill>
                  <a:schemeClr val="bg1"/>
                </a:solidFill>
              </a:defRPr>
            </a:lvl1pPr>
          </a:lstStyle>
          <a:p>
            <a:r>
              <a:rPr lang="en-US" noProof="0"/>
              <a:t>Click to edit Master title style</a:t>
            </a:r>
            <a:endParaRPr lang="da-DK" noProof="0" dirty="0"/>
          </a:p>
        </p:txBody>
      </p:sp>
    </p:spTree>
    <p:extLst>
      <p:ext uri="{BB962C8B-B14F-4D97-AF65-F5344CB8AC3E}">
        <p14:creationId xmlns:p14="http://schemas.microsoft.com/office/powerpoint/2010/main" val="2323340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eaker_2">
    <p:bg>
      <p:bgPr>
        <a:solidFill>
          <a:schemeClr val="tx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24118" y="6356350"/>
            <a:ext cx="2743200" cy="365125"/>
          </a:xfrm>
          <a:prstGeom prst="rect">
            <a:avLst/>
          </a:prstGeom>
        </p:spPr>
        <p:txBody>
          <a:bodyPr/>
          <a:lstStyle>
            <a:lvl1pPr>
              <a:defRPr>
                <a:solidFill>
                  <a:schemeClr val="bg1"/>
                </a:solidFill>
              </a:defRPr>
            </a:lvl1pPr>
          </a:lstStyle>
          <a:p>
            <a:fld id="{D5D38AA8-CCF3-144B-9BD9-C6FC78D2A9EF}" type="datetime1">
              <a:rPr lang="da-DK" smtClean="0"/>
              <a:t>14-03-2022</a:t>
            </a:fld>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D8A48D8-8291-F24A-9DB0-B0C94D545751}" type="slidenum">
              <a:rPr lang="da-DK" noProof="0" smtClean="0"/>
              <a:pPr/>
              <a:t>‹nr.›</a:t>
            </a:fld>
            <a:endParaRPr lang="da-DK" noProof="0"/>
          </a:p>
        </p:txBody>
      </p:sp>
      <p:pic>
        <p:nvPicPr>
          <p:cNvPr id="5" name="Picture 4">
            <a:extLst>
              <a:ext uri="{FF2B5EF4-FFF2-40B4-BE49-F238E27FC236}">
                <a16:creationId xmlns:a16="http://schemas.microsoft.com/office/drawing/2014/main" id="{AE9557AA-47BC-7244-BA84-C42864FFDC9B}"/>
              </a:ext>
            </a:extLst>
          </p:cNvPr>
          <p:cNvPicPr>
            <a:picLocks noChangeAspect="1"/>
          </p:cNvPicPr>
          <p:nvPr userDrawn="1"/>
        </p:nvPicPr>
        <p:blipFill>
          <a:blip r:embed="rId2"/>
          <a:srcRect/>
          <a:stretch/>
        </p:blipFill>
        <p:spPr>
          <a:xfrm>
            <a:off x="10923847" y="365124"/>
            <a:ext cx="816338" cy="219600"/>
          </a:xfrm>
          <a:prstGeom prst="rect">
            <a:avLst/>
          </a:prstGeom>
        </p:spPr>
      </p:pic>
      <p:pic>
        <p:nvPicPr>
          <p:cNvPr id="9" name="Picture 8">
            <a:extLst>
              <a:ext uri="{FF2B5EF4-FFF2-40B4-BE49-F238E27FC236}">
                <a16:creationId xmlns:a16="http://schemas.microsoft.com/office/drawing/2014/main" id="{9938A507-FA81-3746-B33B-0550565AD630}"/>
              </a:ext>
            </a:extLst>
          </p:cNvPr>
          <p:cNvPicPr>
            <a:picLocks noChangeAspect="1"/>
          </p:cNvPicPr>
          <p:nvPr userDrawn="1"/>
        </p:nvPicPr>
        <p:blipFill>
          <a:blip r:embed="rId3"/>
          <a:srcRect/>
          <a:stretch/>
        </p:blipFill>
        <p:spPr>
          <a:xfrm>
            <a:off x="-4132061" y="-27169"/>
            <a:ext cx="8264120" cy="6748644"/>
          </a:xfrm>
          <a:prstGeom prst="rect">
            <a:avLst/>
          </a:prstGeom>
        </p:spPr>
      </p:pic>
      <p:sp>
        <p:nvSpPr>
          <p:cNvPr id="8" name="Title 1">
            <a:extLst>
              <a:ext uri="{FF2B5EF4-FFF2-40B4-BE49-F238E27FC236}">
                <a16:creationId xmlns:a16="http://schemas.microsoft.com/office/drawing/2014/main" id="{A8DD4E0A-AE50-C845-95FD-3FABCF68262F}"/>
              </a:ext>
            </a:extLst>
          </p:cNvPr>
          <p:cNvSpPr>
            <a:spLocks noGrp="1"/>
          </p:cNvSpPr>
          <p:nvPr>
            <p:ph type="ctrTitle"/>
          </p:nvPr>
        </p:nvSpPr>
        <p:spPr>
          <a:xfrm>
            <a:off x="4244009" y="4166762"/>
            <a:ext cx="7802217" cy="1200329"/>
          </a:xfrm>
        </p:spPr>
        <p:txBody>
          <a:bodyPr anchor="ctr">
            <a:spAutoFit/>
          </a:bodyPr>
          <a:lstStyle>
            <a:lvl1pPr algn="l">
              <a:defRPr sz="8000">
                <a:solidFill>
                  <a:schemeClr val="bg1"/>
                </a:solidFill>
              </a:defRPr>
            </a:lvl1pPr>
          </a:lstStyle>
          <a:p>
            <a:r>
              <a:rPr lang="en-US" noProof="0"/>
              <a:t>Click to edit Master title style</a:t>
            </a:r>
            <a:endParaRPr lang="da-DK" noProof="0" dirty="0"/>
          </a:p>
        </p:txBody>
      </p:sp>
    </p:spTree>
    <p:extLst>
      <p:ext uri="{BB962C8B-B14F-4D97-AF65-F5344CB8AC3E}">
        <p14:creationId xmlns:p14="http://schemas.microsoft.com/office/powerpoint/2010/main" val="457189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eaker_3">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24118" y="6356350"/>
            <a:ext cx="2743200" cy="365125"/>
          </a:xfrm>
          <a:prstGeom prst="rect">
            <a:avLst/>
          </a:prstGeom>
        </p:spPr>
        <p:txBody>
          <a:bodyPr/>
          <a:lstStyle>
            <a:lvl1pPr>
              <a:defRPr>
                <a:solidFill>
                  <a:schemeClr val="bg1"/>
                </a:solidFill>
              </a:defRPr>
            </a:lvl1pPr>
          </a:lstStyle>
          <a:p>
            <a:fld id="{D5D38AA8-CCF3-144B-9BD9-C6FC78D2A9EF}" type="datetime1">
              <a:rPr lang="da-DK" smtClean="0"/>
              <a:t>14-03-2022</a:t>
            </a:fld>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D8A48D8-8291-F24A-9DB0-B0C94D545751}" type="slidenum">
              <a:rPr lang="da-DK" noProof="0" smtClean="0"/>
              <a:pPr/>
              <a:t>‹nr.›</a:t>
            </a:fld>
            <a:endParaRPr lang="da-DK" noProof="0"/>
          </a:p>
        </p:txBody>
      </p:sp>
      <p:pic>
        <p:nvPicPr>
          <p:cNvPr id="5" name="Picture 4">
            <a:extLst>
              <a:ext uri="{FF2B5EF4-FFF2-40B4-BE49-F238E27FC236}">
                <a16:creationId xmlns:a16="http://schemas.microsoft.com/office/drawing/2014/main" id="{AE9557AA-47BC-7244-BA84-C42864FFDC9B}"/>
              </a:ext>
            </a:extLst>
          </p:cNvPr>
          <p:cNvPicPr>
            <a:picLocks noChangeAspect="1"/>
          </p:cNvPicPr>
          <p:nvPr userDrawn="1"/>
        </p:nvPicPr>
        <p:blipFill>
          <a:blip r:embed="rId2"/>
          <a:srcRect/>
          <a:stretch/>
        </p:blipFill>
        <p:spPr>
          <a:xfrm>
            <a:off x="10923847" y="365125"/>
            <a:ext cx="810476" cy="218023"/>
          </a:xfrm>
          <a:prstGeom prst="rect">
            <a:avLst/>
          </a:prstGeom>
        </p:spPr>
      </p:pic>
      <p:pic>
        <p:nvPicPr>
          <p:cNvPr id="9" name="Picture 8">
            <a:extLst>
              <a:ext uri="{FF2B5EF4-FFF2-40B4-BE49-F238E27FC236}">
                <a16:creationId xmlns:a16="http://schemas.microsoft.com/office/drawing/2014/main" id="{9938A507-FA81-3746-B33B-0550565AD630}"/>
              </a:ext>
            </a:extLst>
          </p:cNvPr>
          <p:cNvPicPr>
            <a:picLocks noChangeAspect="1"/>
          </p:cNvPicPr>
          <p:nvPr userDrawn="1"/>
        </p:nvPicPr>
        <p:blipFill>
          <a:blip r:embed="rId3"/>
          <a:stretch>
            <a:fillRect/>
          </a:stretch>
        </p:blipFill>
        <p:spPr>
          <a:xfrm>
            <a:off x="-4132061" y="-27169"/>
            <a:ext cx="8264121" cy="6748644"/>
          </a:xfrm>
          <a:prstGeom prst="rect">
            <a:avLst/>
          </a:prstGeom>
        </p:spPr>
      </p:pic>
      <p:sp>
        <p:nvSpPr>
          <p:cNvPr id="8" name="Title 1">
            <a:extLst>
              <a:ext uri="{FF2B5EF4-FFF2-40B4-BE49-F238E27FC236}">
                <a16:creationId xmlns:a16="http://schemas.microsoft.com/office/drawing/2014/main" id="{2303A176-34AB-DC42-8D2D-B78348DE09CF}"/>
              </a:ext>
            </a:extLst>
          </p:cNvPr>
          <p:cNvSpPr>
            <a:spLocks noGrp="1"/>
          </p:cNvSpPr>
          <p:nvPr>
            <p:ph type="ctrTitle"/>
          </p:nvPr>
        </p:nvSpPr>
        <p:spPr>
          <a:xfrm>
            <a:off x="4244009" y="4166762"/>
            <a:ext cx="7802217" cy="1200329"/>
          </a:xfrm>
        </p:spPr>
        <p:txBody>
          <a:bodyPr anchor="ctr">
            <a:spAutoFit/>
          </a:bodyPr>
          <a:lstStyle>
            <a:lvl1pPr algn="l">
              <a:defRPr sz="8000">
                <a:solidFill>
                  <a:schemeClr val="bg1"/>
                </a:solidFill>
              </a:defRPr>
            </a:lvl1pPr>
          </a:lstStyle>
          <a:p>
            <a:r>
              <a:rPr lang="en-US" noProof="0"/>
              <a:t>Click to edit Master title style</a:t>
            </a:r>
            <a:endParaRPr lang="da-DK" noProof="0" dirty="0"/>
          </a:p>
        </p:txBody>
      </p:sp>
    </p:spTree>
    <p:extLst>
      <p:ext uri="{BB962C8B-B14F-4D97-AF65-F5344CB8AC3E}">
        <p14:creationId xmlns:p14="http://schemas.microsoft.com/office/powerpoint/2010/main" val="3096007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eaker_4">
    <p:bg>
      <p:bgPr>
        <a:solidFill>
          <a:schemeClr val="accent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24118" y="6356350"/>
            <a:ext cx="2743200" cy="365125"/>
          </a:xfrm>
          <a:prstGeom prst="rect">
            <a:avLst/>
          </a:prstGeom>
        </p:spPr>
        <p:txBody>
          <a:bodyPr/>
          <a:lstStyle>
            <a:lvl1pPr>
              <a:defRPr>
                <a:solidFill>
                  <a:schemeClr val="bg1"/>
                </a:solidFill>
              </a:defRPr>
            </a:lvl1pPr>
          </a:lstStyle>
          <a:p>
            <a:fld id="{D5D38AA8-CCF3-144B-9BD9-C6FC78D2A9EF}" type="datetime1">
              <a:rPr lang="da-DK" smtClean="0"/>
              <a:t>14-03-2022</a:t>
            </a:fld>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D8A48D8-8291-F24A-9DB0-B0C94D545751}" type="slidenum">
              <a:rPr lang="da-DK" noProof="0" smtClean="0"/>
              <a:pPr/>
              <a:t>‹nr.›</a:t>
            </a:fld>
            <a:endParaRPr lang="da-DK" noProof="0"/>
          </a:p>
        </p:txBody>
      </p:sp>
      <p:pic>
        <p:nvPicPr>
          <p:cNvPr id="5" name="Picture 4">
            <a:extLst>
              <a:ext uri="{FF2B5EF4-FFF2-40B4-BE49-F238E27FC236}">
                <a16:creationId xmlns:a16="http://schemas.microsoft.com/office/drawing/2014/main" id="{AE9557AA-47BC-7244-BA84-C42864FFDC9B}"/>
              </a:ext>
            </a:extLst>
          </p:cNvPr>
          <p:cNvPicPr>
            <a:picLocks noChangeAspect="1"/>
          </p:cNvPicPr>
          <p:nvPr userDrawn="1"/>
        </p:nvPicPr>
        <p:blipFill>
          <a:blip r:embed="rId2"/>
          <a:srcRect/>
          <a:stretch/>
        </p:blipFill>
        <p:spPr>
          <a:xfrm>
            <a:off x="10923847" y="365125"/>
            <a:ext cx="810476" cy="218023"/>
          </a:xfrm>
          <a:prstGeom prst="rect">
            <a:avLst/>
          </a:prstGeom>
        </p:spPr>
      </p:pic>
      <p:pic>
        <p:nvPicPr>
          <p:cNvPr id="9" name="Picture 8">
            <a:extLst>
              <a:ext uri="{FF2B5EF4-FFF2-40B4-BE49-F238E27FC236}">
                <a16:creationId xmlns:a16="http://schemas.microsoft.com/office/drawing/2014/main" id="{9938A507-FA81-3746-B33B-0550565AD630}"/>
              </a:ext>
            </a:extLst>
          </p:cNvPr>
          <p:cNvPicPr>
            <a:picLocks noChangeAspect="1"/>
          </p:cNvPicPr>
          <p:nvPr userDrawn="1"/>
        </p:nvPicPr>
        <p:blipFill>
          <a:blip r:embed="rId3"/>
          <a:stretch>
            <a:fillRect/>
          </a:stretch>
        </p:blipFill>
        <p:spPr>
          <a:xfrm>
            <a:off x="-4132061" y="-27169"/>
            <a:ext cx="8264121" cy="6748644"/>
          </a:xfrm>
          <a:prstGeom prst="rect">
            <a:avLst/>
          </a:prstGeom>
        </p:spPr>
      </p:pic>
      <p:sp>
        <p:nvSpPr>
          <p:cNvPr id="8" name="Title 1">
            <a:extLst>
              <a:ext uri="{FF2B5EF4-FFF2-40B4-BE49-F238E27FC236}">
                <a16:creationId xmlns:a16="http://schemas.microsoft.com/office/drawing/2014/main" id="{5BC6550C-2A9B-0E4B-B356-6ADD8311CEF7}"/>
              </a:ext>
            </a:extLst>
          </p:cNvPr>
          <p:cNvSpPr>
            <a:spLocks noGrp="1"/>
          </p:cNvSpPr>
          <p:nvPr>
            <p:ph type="ctrTitle"/>
          </p:nvPr>
        </p:nvSpPr>
        <p:spPr>
          <a:xfrm>
            <a:off x="4244009" y="4166762"/>
            <a:ext cx="7802217" cy="1200329"/>
          </a:xfrm>
        </p:spPr>
        <p:txBody>
          <a:bodyPr anchor="ctr">
            <a:spAutoFit/>
          </a:bodyPr>
          <a:lstStyle>
            <a:lvl1pPr algn="l">
              <a:defRPr sz="8000">
                <a:solidFill>
                  <a:schemeClr val="bg1"/>
                </a:solidFill>
              </a:defRPr>
            </a:lvl1pPr>
          </a:lstStyle>
          <a:p>
            <a:r>
              <a:rPr lang="en-US" noProof="0"/>
              <a:t>Click to edit Master title style</a:t>
            </a:r>
            <a:endParaRPr lang="da-DK" noProof="0" dirty="0"/>
          </a:p>
        </p:txBody>
      </p:sp>
    </p:spTree>
    <p:extLst>
      <p:ext uri="{BB962C8B-B14F-4D97-AF65-F5344CB8AC3E}">
        <p14:creationId xmlns:p14="http://schemas.microsoft.com/office/powerpoint/2010/main" val="1697323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reaker_5">
    <p:bg>
      <p:bgPr>
        <a:solidFill>
          <a:schemeClr val="accent4"/>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24118" y="6356350"/>
            <a:ext cx="2743200" cy="365125"/>
          </a:xfrm>
          <a:prstGeom prst="rect">
            <a:avLst/>
          </a:prstGeom>
        </p:spPr>
        <p:txBody>
          <a:bodyPr/>
          <a:lstStyle>
            <a:lvl1pPr>
              <a:defRPr>
                <a:solidFill>
                  <a:schemeClr val="bg1"/>
                </a:solidFill>
              </a:defRPr>
            </a:lvl1pPr>
          </a:lstStyle>
          <a:p>
            <a:fld id="{D5D38AA8-CCF3-144B-9BD9-C6FC78D2A9EF}" type="datetime1">
              <a:rPr lang="da-DK" smtClean="0"/>
              <a:t>14-03-2022</a:t>
            </a:fld>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D8A48D8-8291-F24A-9DB0-B0C94D545751}" type="slidenum">
              <a:rPr lang="da-DK" noProof="0" smtClean="0"/>
              <a:pPr/>
              <a:t>‹nr.›</a:t>
            </a:fld>
            <a:endParaRPr lang="da-DK" noProof="0"/>
          </a:p>
        </p:txBody>
      </p:sp>
      <p:pic>
        <p:nvPicPr>
          <p:cNvPr id="5" name="Picture 4">
            <a:extLst>
              <a:ext uri="{FF2B5EF4-FFF2-40B4-BE49-F238E27FC236}">
                <a16:creationId xmlns:a16="http://schemas.microsoft.com/office/drawing/2014/main" id="{AE9557AA-47BC-7244-BA84-C42864FFDC9B}"/>
              </a:ext>
            </a:extLst>
          </p:cNvPr>
          <p:cNvPicPr>
            <a:picLocks noChangeAspect="1"/>
          </p:cNvPicPr>
          <p:nvPr userDrawn="1"/>
        </p:nvPicPr>
        <p:blipFill>
          <a:blip r:embed="rId2"/>
          <a:srcRect/>
          <a:stretch/>
        </p:blipFill>
        <p:spPr>
          <a:xfrm>
            <a:off x="10923847" y="365125"/>
            <a:ext cx="810476" cy="218023"/>
          </a:xfrm>
          <a:prstGeom prst="rect">
            <a:avLst/>
          </a:prstGeom>
        </p:spPr>
      </p:pic>
      <p:pic>
        <p:nvPicPr>
          <p:cNvPr id="9" name="Picture 8">
            <a:extLst>
              <a:ext uri="{FF2B5EF4-FFF2-40B4-BE49-F238E27FC236}">
                <a16:creationId xmlns:a16="http://schemas.microsoft.com/office/drawing/2014/main" id="{9938A507-FA81-3746-B33B-0550565AD630}"/>
              </a:ext>
            </a:extLst>
          </p:cNvPr>
          <p:cNvPicPr>
            <a:picLocks noChangeAspect="1"/>
          </p:cNvPicPr>
          <p:nvPr userDrawn="1"/>
        </p:nvPicPr>
        <p:blipFill>
          <a:blip r:embed="rId3"/>
          <a:srcRect/>
          <a:stretch/>
        </p:blipFill>
        <p:spPr>
          <a:xfrm>
            <a:off x="-4132061" y="-27169"/>
            <a:ext cx="8264120" cy="6748644"/>
          </a:xfrm>
          <a:prstGeom prst="rect">
            <a:avLst/>
          </a:prstGeom>
        </p:spPr>
      </p:pic>
      <p:sp>
        <p:nvSpPr>
          <p:cNvPr id="8" name="Title 1">
            <a:extLst>
              <a:ext uri="{FF2B5EF4-FFF2-40B4-BE49-F238E27FC236}">
                <a16:creationId xmlns:a16="http://schemas.microsoft.com/office/drawing/2014/main" id="{54D575FC-1F3B-684B-934E-883631CE9208}"/>
              </a:ext>
            </a:extLst>
          </p:cNvPr>
          <p:cNvSpPr>
            <a:spLocks noGrp="1"/>
          </p:cNvSpPr>
          <p:nvPr>
            <p:ph type="ctrTitle"/>
          </p:nvPr>
        </p:nvSpPr>
        <p:spPr>
          <a:xfrm>
            <a:off x="4244009" y="4166762"/>
            <a:ext cx="7802217" cy="1200329"/>
          </a:xfrm>
        </p:spPr>
        <p:txBody>
          <a:bodyPr anchor="ctr">
            <a:spAutoFit/>
          </a:bodyPr>
          <a:lstStyle>
            <a:lvl1pPr algn="l">
              <a:defRPr sz="8000">
                <a:solidFill>
                  <a:schemeClr val="bg1"/>
                </a:solidFill>
              </a:defRPr>
            </a:lvl1pPr>
          </a:lstStyle>
          <a:p>
            <a:r>
              <a:rPr lang="en-US" noProof="0"/>
              <a:t>Click to edit Master title style</a:t>
            </a:r>
            <a:endParaRPr lang="da-DK" noProof="0" dirty="0"/>
          </a:p>
        </p:txBody>
      </p:sp>
    </p:spTree>
    <p:extLst>
      <p:ext uri="{BB962C8B-B14F-4D97-AF65-F5344CB8AC3E}">
        <p14:creationId xmlns:p14="http://schemas.microsoft.com/office/powerpoint/2010/main" val="977855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reaker_6">
    <p:bg>
      <p:bgPr>
        <a:solidFill>
          <a:schemeClr val="accent4"/>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9557AA-47BC-7244-BA84-C42864FFDC9B}"/>
              </a:ext>
            </a:extLst>
          </p:cNvPr>
          <p:cNvPicPr>
            <a:picLocks noChangeAspect="1"/>
          </p:cNvPicPr>
          <p:nvPr userDrawn="1"/>
        </p:nvPicPr>
        <p:blipFill>
          <a:blip r:embed="rId2"/>
          <a:srcRect/>
          <a:stretch/>
        </p:blipFill>
        <p:spPr>
          <a:xfrm>
            <a:off x="10923847" y="365125"/>
            <a:ext cx="810476" cy="218023"/>
          </a:xfrm>
          <a:prstGeom prst="rect">
            <a:avLst/>
          </a:prstGeom>
        </p:spPr>
      </p:pic>
      <p:pic>
        <p:nvPicPr>
          <p:cNvPr id="9" name="Picture 8">
            <a:extLst>
              <a:ext uri="{FF2B5EF4-FFF2-40B4-BE49-F238E27FC236}">
                <a16:creationId xmlns:a16="http://schemas.microsoft.com/office/drawing/2014/main" id="{9938A507-FA81-3746-B33B-0550565AD630}"/>
              </a:ext>
            </a:extLst>
          </p:cNvPr>
          <p:cNvPicPr>
            <a:picLocks noChangeAspect="1"/>
          </p:cNvPicPr>
          <p:nvPr userDrawn="1"/>
        </p:nvPicPr>
        <p:blipFill>
          <a:blip r:embed="rId3"/>
          <a:srcRect/>
          <a:stretch/>
        </p:blipFill>
        <p:spPr>
          <a:xfrm>
            <a:off x="-4132061" y="-27169"/>
            <a:ext cx="8264120" cy="6748643"/>
          </a:xfrm>
          <a:prstGeom prst="rect">
            <a:avLst/>
          </a:prstGeom>
        </p:spPr>
      </p:pic>
      <p:sp>
        <p:nvSpPr>
          <p:cNvPr id="10" name="Title 1">
            <a:extLst>
              <a:ext uri="{FF2B5EF4-FFF2-40B4-BE49-F238E27FC236}">
                <a16:creationId xmlns:a16="http://schemas.microsoft.com/office/drawing/2014/main" id="{39E60114-6D3E-BA48-BDCA-CA991CF445D6}"/>
              </a:ext>
            </a:extLst>
          </p:cNvPr>
          <p:cNvSpPr>
            <a:spLocks noGrp="1"/>
          </p:cNvSpPr>
          <p:nvPr>
            <p:ph type="ctrTitle"/>
          </p:nvPr>
        </p:nvSpPr>
        <p:spPr>
          <a:xfrm>
            <a:off x="4244009" y="4166762"/>
            <a:ext cx="7802217" cy="1200329"/>
          </a:xfrm>
        </p:spPr>
        <p:txBody>
          <a:bodyPr anchor="ctr">
            <a:spAutoFit/>
          </a:bodyPr>
          <a:lstStyle>
            <a:lvl1pPr algn="l">
              <a:defRPr sz="8000">
                <a:solidFill>
                  <a:schemeClr val="bg1"/>
                </a:solidFill>
              </a:defRPr>
            </a:lvl1pPr>
          </a:lstStyle>
          <a:p>
            <a:r>
              <a:rPr lang="en-US" noProof="0"/>
              <a:t>Click to edit Master title style</a:t>
            </a:r>
            <a:endParaRPr lang="da-DK" noProof="0" dirty="0"/>
          </a:p>
        </p:txBody>
      </p:sp>
      <p:sp>
        <p:nvSpPr>
          <p:cNvPr id="7" name="Date Placeholder 6">
            <a:extLst>
              <a:ext uri="{FF2B5EF4-FFF2-40B4-BE49-F238E27FC236}">
                <a16:creationId xmlns:a16="http://schemas.microsoft.com/office/drawing/2014/main" id="{83D8B092-1FC0-45E6-BBF0-251D44D96986}"/>
              </a:ext>
            </a:extLst>
          </p:cNvPr>
          <p:cNvSpPr>
            <a:spLocks noGrp="1"/>
          </p:cNvSpPr>
          <p:nvPr>
            <p:ph type="dt" sz="half" idx="10"/>
          </p:nvPr>
        </p:nvSpPr>
        <p:spPr/>
        <p:txBody>
          <a:bodyPr/>
          <a:lstStyle/>
          <a:p>
            <a:fld id="{B15FC655-9480-F446-9139-45E673A20C52}" type="datetime1">
              <a:rPr lang="da-DK" noProof="0" smtClean="0"/>
              <a:t>14-03-2022</a:t>
            </a:fld>
            <a:endParaRPr lang="da-DK" noProof="0" dirty="0"/>
          </a:p>
        </p:txBody>
      </p:sp>
      <p:sp>
        <p:nvSpPr>
          <p:cNvPr id="11" name="Slide Number Placeholder 10">
            <a:extLst>
              <a:ext uri="{FF2B5EF4-FFF2-40B4-BE49-F238E27FC236}">
                <a16:creationId xmlns:a16="http://schemas.microsoft.com/office/drawing/2014/main" id="{A49702B1-04ED-495B-89FF-FB6A8C75CFB0}"/>
              </a:ext>
            </a:extLst>
          </p:cNvPr>
          <p:cNvSpPr>
            <a:spLocks noGrp="1"/>
          </p:cNvSpPr>
          <p:nvPr>
            <p:ph type="sldNum" sz="quarter" idx="12"/>
          </p:nvPr>
        </p:nvSpPr>
        <p:spPr/>
        <p:txBody>
          <a:bodyPr/>
          <a:lstStyle/>
          <a:p>
            <a:fld id="{ED8A48D8-8291-F24A-9DB0-B0C94D545751}" type="slidenum">
              <a:rPr lang="da-DK" noProof="0" smtClean="0"/>
              <a:t>‹nr.›</a:t>
            </a:fld>
            <a:endParaRPr lang="da-DK" noProof="0" dirty="0"/>
          </a:p>
        </p:txBody>
      </p:sp>
    </p:spTree>
    <p:extLst>
      <p:ext uri="{BB962C8B-B14F-4D97-AF65-F5344CB8AC3E}">
        <p14:creationId xmlns:p14="http://schemas.microsoft.com/office/powerpoint/2010/main" val="2574473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d tekst slide">
    <p:spTree>
      <p:nvGrpSpPr>
        <p:cNvPr id="1" name=""/>
        <p:cNvGrpSpPr/>
        <p:nvPr/>
      </p:nvGrpSpPr>
      <p:grpSpPr>
        <a:xfrm>
          <a:off x="0" y="0"/>
          <a:ext cx="0" cy="0"/>
          <a:chOff x="0" y="0"/>
          <a:chExt cx="0" cy="0"/>
        </a:xfrm>
      </p:grpSpPr>
      <p:sp>
        <p:nvSpPr>
          <p:cNvPr id="2" name="Title 1"/>
          <p:cNvSpPr>
            <a:spLocks noGrp="1"/>
          </p:cNvSpPr>
          <p:nvPr>
            <p:ph type="title"/>
          </p:nvPr>
        </p:nvSpPr>
        <p:spPr>
          <a:xfrm>
            <a:off x="444844" y="568844"/>
            <a:ext cx="9922474" cy="603910"/>
          </a:xfrm>
        </p:spPr>
        <p:txBody>
          <a:bodyPr anchor="t">
            <a:normAutofit/>
          </a:bodyPr>
          <a:lstStyle>
            <a:lvl1pPr>
              <a:defRPr sz="3200"/>
            </a:lvl1pPr>
          </a:lstStyle>
          <a:p>
            <a:r>
              <a:rPr lang="en-US" noProof="0"/>
              <a:t>Click to edit Master title style</a:t>
            </a:r>
            <a:endParaRPr lang="da-DK" noProof="0" dirty="0"/>
          </a:p>
        </p:txBody>
      </p:sp>
      <p:sp>
        <p:nvSpPr>
          <p:cNvPr id="3" name="Text Placeholder 2"/>
          <p:cNvSpPr>
            <a:spLocks noGrp="1"/>
          </p:cNvSpPr>
          <p:nvPr>
            <p:ph type="body" idx="1"/>
          </p:nvPr>
        </p:nvSpPr>
        <p:spPr>
          <a:xfrm>
            <a:off x="444844" y="1236922"/>
            <a:ext cx="9922474" cy="553015"/>
          </a:xfrm>
        </p:spPr>
        <p:txBody>
          <a:bodyPr>
            <a:normAutofit/>
          </a:bodyPr>
          <a:lstStyle>
            <a:lvl1pPr marL="0" indent="0">
              <a:lnSpc>
                <a:spcPts val="3200"/>
              </a:lnSpc>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a:xfrm>
            <a:off x="7624118" y="6356350"/>
            <a:ext cx="2743200" cy="365125"/>
          </a:xfrm>
          <a:prstGeom prst="rect">
            <a:avLst/>
          </a:prstGeom>
        </p:spPr>
        <p:txBody>
          <a:bodyPr/>
          <a:lstStyle/>
          <a:p>
            <a:fld id="{55D71122-2326-4543-9CBF-0CAEB9D13A4D}" type="datetime1">
              <a:rPr lang="da-DK" noProof="0" smtClean="0"/>
              <a:t>14-03-2022</a:t>
            </a:fld>
            <a:endParaRPr lang="da-DK" noProof="0"/>
          </a:p>
        </p:txBody>
      </p:sp>
      <p:sp>
        <p:nvSpPr>
          <p:cNvPr id="6" name="Slide Number Placeholder 5"/>
          <p:cNvSpPr>
            <a:spLocks noGrp="1"/>
          </p:cNvSpPr>
          <p:nvPr>
            <p:ph type="sldNum" sz="quarter" idx="12"/>
          </p:nvPr>
        </p:nvSpPr>
        <p:spPr/>
        <p:txBody>
          <a:bodyPr/>
          <a:lstStyle/>
          <a:p>
            <a:fld id="{ED8A48D8-8291-F24A-9DB0-B0C94D545751}" type="slidenum">
              <a:rPr lang="da-DK" noProof="0" smtClean="0"/>
              <a:t>‹nr.›</a:t>
            </a:fld>
            <a:endParaRPr lang="da-DK" noProof="0"/>
          </a:p>
        </p:txBody>
      </p:sp>
      <p:sp>
        <p:nvSpPr>
          <p:cNvPr id="8" name="Content Placeholder 2">
            <a:extLst>
              <a:ext uri="{FF2B5EF4-FFF2-40B4-BE49-F238E27FC236}">
                <a16:creationId xmlns:a16="http://schemas.microsoft.com/office/drawing/2014/main" id="{DC167132-49F4-AB40-B9C5-7D644EF91D3C}"/>
              </a:ext>
            </a:extLst>
          </p:cNvPr>
          <p:cNvSpPr>
            <a:spLocks noGrp="1"/>
          </p:cNvSpPr>
          <p:nvPr>
            <p:ph idx="13"/>
          </p:nvPr>
        </p:nvSpPr>
        <p:spPr>
          <a:xfrm>
            <a:off x="457199" y="1941095"/>
            <a:ext cx="11281719" cy="4235868"/>
          </a:xfrm>
        </p:spPr>
        <p:txBody>
          <a:bodyPr/>
          <a:lstStyle>
            <a:lvl1pPr>
              <a:lnSpc>
                <a:spcPct val="100000"/>
              </a:lnSpc>
              <a:defRPr sz="2000"/>
            </a:lvl1pPr>
            <a:lvl2pPr>
              <a:lnSpc>
                <a:spcPct val="100000"/>
              </a:lnSpc>
              <a:defRPr sz="2000"/>
            </a:lvl2pPr>
            <a:lvl3pPr>
              <a:lnSpc>
                <a:spcPct val="100000"/>
              </a:lnSpc>
              <a:defRPr/>
            </a:lvl3pPr>
            <a:lvl4pPr>
              <a:lnSpc>
                <a:spcPct val="100000"/>
              </a:lnSpc>
              <a:defRPr/>
            </a:lvl4pPr>
            <a:lvl5pPr>
              <a:lnSpc>
                <a:spcPct val="100000"/>
              </a:lnSpc>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a-DK" noProof="0" dirty="0"/>
          </a:p>
        </p:txBody>
      </p:sp>
      <p:pic>
        <p:nvPicPr>
          <p:cNvPr id="9" name="Picture 8">
            <a:extLst>
              <a:ext uri="{FF2B5EF4-FFF2-40B4-BE49-F238E27FC236}">
                <a16:creationId xmlns:a16="http://schemas.microsoft.com/office/drawing/2014/main" id="{F3BC5B39-7D48-4F33-A83E-B3C26A83A88C}"/>
              </a:ext>
            </a:extLst>
          </p:cNvPr>
          <p:cNvPicPr>
            <a:picLocks noChangeAspect="1"/>
          </p:cNvPicPr>
          <p:nvPr userDrawn="1"/>
        </p:nvPicPr>
        <p:blipFill>
          <a:blip r:embed="rId2"/>
          <a:stretch>
            <a:fillRect/>
          </a:stretch>
        </p:blipFill>
        <p:spPr>
          <a:xfrm>
            <a:off x="10923372" y="365125"/>
            <a:ext cx="811427" cy="218023"/>
          </a:xfrm>
          <a:prstGeom prst="rect">
            <a:avLst/>
          </a:prstGeom>
        </p:spPr>
      </p:pic>
    </p:spTree>
    <p:extLst>
      <p:ext uri="{BB962C8B-B14F-4D97-AF65-F5344CB8AC3E}">
        <p14:creationId xmlns:p14="http://schemas.microsoft.com/office/powerpoint/2010/main" val="6965970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2" name="Title 1"/>
          <p:cNvSpPr>
            <a:spLocks noGrp="1"/>
          </p:cNvSpPr>
          <p:nvPr>
            <p:ph type="title"/>
          </p:nvPr>
        </p:nvSpPr>
        <p:spPr>
          <a:xfrm>
            <a:off x="444844" y="568844"/>
            <a:ext cx="9922474" cy="603910"/>
          </a:xfrm>
        </p:spPr>
        <p:txBody>
          <a:bodyPr anchor="t">
            <a:normAutofit/>
          </a:bodyPr>
          <a:lstStyle>
            <a:lvl1pPr>
              <a:defRPr sz="3200"/>
            </a:lvl1pPr>
          </a:lstStyle>
          <a:p>
            <a:r>
              <a:rPr lang="en-US" noProof="0"/>
              <a:t>Click to edit Master title style</a:t>
            </a:r>
            <a:endParaRPr lang="da-DK" noProof="0" dirty="0"/>
          </a:p>
        </p:txBody>
      </p:sp>
      <p:sp>
        <p:nvSpPr>
          <p:cNvPr id="4" name="Date Placeholder 3"/>
          <p:cNvSpPr>
            <a:spLocks noGrp="1"/>
          </p:cNvSpPr>
          <p:nvPr>
            <p:ph type="dt" sz="half" idx="10"/>
          </p:nvPr>
        </p:nvSpPr>
        <p:spPr>
          <a:xfrm>
            <a:off x="7624118" y="6356350"/>
            <a:ext cx="2743200" cy="365125"/>
          </a:xfrm>
          <a:prstGeom prst="rect">
            <a:avLst/>
          </a:prstGeom>
        </p:spPr>
        <p:txBody>
          <a:bodyPr/>
          <a:lstStyle/>
          <a:p>
            <a:fld id="{55D71122-2326-4543-9CBF-0CAEB9D13A4D}" type="datetime1">
              <a:rPr lang="da-DK" noProof="0" smtClean="0"/>
              <a:t>14-03-2022</a:t>
            </a:fld>
            <a:endParaRPr lang="da-DK" noProof="0"/>
          </a:p>
        </p:txBody>
      </p:sp>
      <p:sp>
        <p:nvSpPr>
          <p:cNvPr id="6" name="Slide Number Placeholder 5"/>
          <p:cNvSpPr>
            <a:spLocks noGrp="1"/>
          </p:cNvSpPr>
          <p:nvPr>
            <p:ph type="sldNum" sz="quarter" idx="12"/>
          </p:nvPr>
        </p:nvSpPr>
        <p:spPr/>
        <p:txBody>
          <a:bodyPr/>
          <a:lstStyle/>
          <a:p>
            <a:fld id="{ED8A48D8-8291-F24A-9DB0-B0C94D545751}" type="slidenum">
              <a:rPr lang="da-DK" noProof="0" smtClean="0"/>
              <a:t>‹nr.›</a:t>
            </a:fld>
            <a:endParaRPr lang="da-DK" noProof="0"/>
          </a:p>
        </p:txBody>
      </p:sp>
      <p:pic>
        <p:nvPicPr>
          <p:cNvPr id="9" name="Picture 8">
            <a:extLst>
              <a:ext uri="{FF2B5EF4-FFF2-40B4-BE49-F238E27FC236}">
                <a16:creationId xmlns:a16="http://schemas.microsoft.com/office/drawing/2014/main" id="{F3BC5B39-7D48-4F33-A83E-B3C26A83A88C}"/>
              </a:ext>
            </a:extLst>
          </p:cNvPr>
          <p:cNvPicPr>
            <a:picLocks noChangeAspect="1"/>
          </p:cNvPicPr>
          <p:nvPr userDrawn="1"/>
        </p:nvPicPr>
        <p:blipFill>
          <a:blip r:embed="rId2"/>
          <a:stretch>
            <a:fillRect/>
          </a:stretch>
        </p:blipFill>
        <p:spPr>
          <a:xfrm>
            <a:off x="10923372" y="365125"/>
            <a:ext cx="811427" cy="218023"/>
          </a:xfrm>
          <a:prstGeom prst="rect">
            <a:avLst/>
          </a:prstGeom>
        </p:spPr>
      </p:pic>
    </p:spTree>
    <p:extLst>
      <p:ext uri="{BB962C8B-B14F-4D97-AF65-F5344CB8AC3E}">
        <p14:creationId xmlns:p14="http://schemas.microsoft.com/office/powerpoint/2010/main" val="2478049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C44D344-58B2-894A-8D55-DCDD55CD9F99}"/>
              </a:ext>
            </a:extLst>
          </p:cNvPr>
          <p:cNvSpPr/>
          <p:nvPr userDrawn="1"/>
        </p:nvSpPr>
        <p:spPr>
          <a:xfrm>
            <a:off x="444843" y="1845278"/>
            <a:ext cx="5574957" cy="433166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16" name="Rectangle 15">
            <a:extLst>
              <a:ext uri="{FF2B5EF4-FFF2-40B4-BE49-F238E27FC236}">
                <a16:creationId xmlns:a16="http://schemas.microsoft.com/office/drawing/2014/main" id="{634F7818-76D2-874E-97B7-4FE2AB228BCC}"/>
              </a:ext>
            </a:extLst>
          </p:cNvPr>
          <p:cNvSpPr/>
          <p:nvPr userDrawn="1"/>
        </p:nvSpPr>
        <p:spPr>
          <a:xfrm>
            <a:off x="6159843" y="1845278"/>
            <a:ext cx="5581671" cy="4331661"/>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noProof="0"/>
          </a:p>
        </p:txBody>
      </p:sp>
      <p:sp>
        <p:nvSpPr>
          <p:cNvPr id="2" name="Title 1"/>
          <p:cNvSpPr>
            <a:spLocks noGrp="1"/>
          </p:cNvSpPr>
          <p:nvPr>
            <p:ph type="title"/>
          </p:nvPr>
        </p:nvSpPr>
        <p:spPr/>
        <p:txBody>
          <a:bodyPr anchor="t"/>
          <a:lstStyle/>
          <a:p>
            <a:r>
              <a:rPr lang="en-US" noProof="0"/>
              <a:t>Click to edit Master title style</a:t>
            </a:r>
            <a:endParaRPr lang="da-DK" noProof="0"/>
          </a:p>
        </p:txBody>
      </p:sp>
      <p:sp>
        <p:nvSpPr>
          <p:cNvPr id="3" name="Content Placeholder 2"/>
          <p:cNvSpPr>
            <a:spLocks noGrp="1"/>
          </p:cNvSpPr>
          <p:nvPr>
            <p:ph sz="half" idx="1"/>
          </p:nvPr>
        </p:nvSpPr>
        <p:spPr>
          <a:xfrm>
            <a:off x="438131" y="2407277"/>
            <a:ext cx="5581670" cy="3769662"/>
          </a:xfrm>
          <a:noFill/>
        </p:spPr>
        <p:txBody>
          <a:bodyPr/>
          <a:lstStyle>
            <a:lvl1pPr marL="457200" indent="-457200">
              <a:lnSpc>
                <a:spcPct val="100000"/>
              </a:lnSpc>
              <a:buFont typeface="Arial" panose="020B0604020202020204" pitchFamily="34" charset="0"/>
              <a:buChar char="•"/>
              <a:defRPr sz="2400"/>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a-DK" noProof="0" dirty="0"/>
          </a:p>
        </p:txBody>
      </p:sp>
      <p:sp>
        <p:nvSpPr>
          <p:cNvPr id="5" name="Date Placeholder 4"/>
          <p:cNvSpPr>
            <a:spLocks noGrp="1"/>
          </p:cNvSpPr>
          <p:nvPr>
            <p:ph type="dt" sz="half" idx="10"/>
          </p:nvPr>
        </p:nvSpPr>
        <p:spPr>
          <a:xfrm>
            <a:off x="7583959" y="6356350"/>
            <a:ext cx="2743200" cy="365125"/>
          </a:xfrm>
          <a:prstGeom prst="rect">
            <a:avLst/>
          </a:prstGeom>
        </p:spPr>
        <p:txBody>
          <a:bodyPr/>
          <a:lstStyle/>
          <a:p>
            <a:fld id="{4032AD01-B01F-4D46-9C2A-DA728E80431C}" type="datetime1">
              <a:rPr lang="da-DK" noProof="0" smtClean="0"/>
              <a:t>14-03-2022</a:t>
            </a:fld>
            <a:endParaRPr lang="da-DK" noProof="0"/>
          </a:p>
        </p:txBody>
      </p:sp>
      <p:sp>
        <p:nvSpPr>
          <p:cNvPr id="7" name="Slide Number Placeholder 6"/>
          <p:cNvSpPr>
            <a:spLocks noGrp="1"/>
          </p:cNvSpPr>
          <p:nvPr>
            <p:ph type="sldNum" sz="quarter" idx="12"/>
          </p:nvPr>
        </p:nvSpPr>
        <p:spPr/>
        <p:txBody>
          <a:bodyPr/>
          <a:lstStyle/>
          <a:p>
            <a:fld id="{ED8A48D8-8291-F24A-9DB0-B0C94D545751}" type="slidenum">
              <a:rPr lang="da-DK" noProof="0" smtClean="0"/>
              <a:t>‹nr.›</a:t>
            </a:fld>
            <a:endParaRPr lang="da-DK" noProof="0"/>
          </a:p>
        </p:txBody>
      </p:sp>
      <p:cxnSp>
        <p:nvCxnSpPr>
          <p:cNvPr id="9" name="Straight Connector 8">
            <a:extLst>
              <a:ext uri="{FF2B5EF4-FFF2-40B4-BE49-F238E27FC236}">
                <a16:creationId xmlns:a16="http://schemas.microsoft.com/office/drawing/2014/main" id="{A9DDBB17-6C4E-4442-8825-641109239D44}"/>
              </a:ext>
            </a:extLst>
          </p:cNvPr>
          <p:cNvCxnSpPr>
            <a:cxnSpLocks/>
          </p:cNvCxnSpPr>
          <p:nvPr userDrawn="1"/>
        </p:nvCxnSpPr>
        <p:spPr>
          <a:xfrm>
            <a:off x="444842" y="1814337"/>
            <a:ext cx="5574958" cy="0"/>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4EB2FDD-683F-D845-9C25-E05CA9D36A65}"/>
              </a:ext>
            </a:extLst>
          </p:cNvPr>
          <p:cNvCxnSpPr>
            <a:cxnSpLocks/>
          </p:cNvCxnSpPr>
          <p:nvPr userDrawn="1"/>
        </p:nvCxnSpPr>
        <p:spPr>
          <a:xfrm>
            <a:off x="6166556" y="1814337"/>
            <a:ext cx="5574958" cy="0"/>
          </a:xfrm>
          <a:prstGeom prst="line">
            <a:avLst/>
          </a:prstGeom>
          <a:ln w="53975"/>
        </p:spPr>
        <p:style>
          <a:lnRef idx="1">
            <a:schemeClr val="accent1"/>
          </a:lnRef>
          <a:fillRef idx="0">
            <a:schemeClr val="accent1"/>
          </a:fillRef>
          <a:effectRef idx="0">
            <a:schemeClr val="accent1"/>
          </a:effectRef>
          <a:fontRef idx="minor">
            <a:schemeClr val="tx1"/>
          </a:fontRef>
        </p:style>
      </p:cxnSp>
      <p:sp>
        <p:nvSpPr>
          <p:cNvPr id="13" name="Text Placeholder 2">
            <a:extLst>
              <a:ext uri="{FF2B5EF4-FFF2-40B4-BE49-F238E27FC236}">
                <a16:creationId xmlns:a16="http://schemas.microsoft.com/office/drawing/2014/main" id="{92D1BCBF-635E-8C40-AE59-F715F9715063}"/>
              </a:ext>
            </a:extLst>
          </p:cNvPr>
          <p:cNvSpPr>
            <a:spLocks noGrp="1"/>
          </p:cNvSpPr>
          <p:nvPr>
            <p:ph type="body" idx="13"/>
          </p:nvPr>
        </p:nvSpPr>
        <p:spPr>
          <a:xfrm>
            <a:off x="456041" y="1907264"/>
            <a:ext cx="5563759" cy="500019"/>
          </a:xfrm>
        </p:spPr>
        <p:txBody>
          <a:bodyPr anchor="t">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4" name="Content Placeholder 2">
            <a:extLst>
              <a:ext uri="{FF2B5EF4-FFF2-40B4-BE49-F238E27FC236}">
                <a16:creationId xmlns:a16="http://schemas.microsoft.com/office/drawing/2014/main" id="{87DACA93-7E11-1547-8322-B1E600649C2B}"/>
              </a:ext>
            </a:extLst>
          </p:cNvPr>
          <p:cNvSpPr>
            <a:spLocks noGrp="1"/>
          </p:cNvSpPr>
          <p:nvPr>
            <p:ph sz="half" idx="14"/>
          </p:nvPr>
        </p:nvSpPr>
        <p:spPr>
          <a:xfrm>
            <a:off x="6159843" y="2407277"/>
            <a:ext cx="5574957" cy="3769661"/>
          </a:xfrm>
          <a:noFill/>
        </p:spPr>
        <p:txBody>
          <a:bodyPr/>
          <a:lstStyle>
            <a:lvl1pPr marL="457200" indent="-457200">
              <a:lnSpc>
                <a:spcPct val="100000"/>
              </a:lnSpc>
              <a:buFont typeface="Arial" panose="020B0604020202020204" pitchFamily="34" charset="0"/>
              <a:buChar char="•"/>
              <a:defRPr sz="2400"/>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a-DK" noProof="0" dirty="0"/>
          </a:p>
        </p:txBody>
      </p:sp>
      <p:sp>
        <p:nvSpPr>
          <p:cNvPr id="15" name="Text Placeholder 2">
            <a:extLst>
              <a:ext uri="{FF2B5EF4-FFF2-40B4-BE49-F238E27FC236}">
                <a16:creationId xmlns:a16="http://schemas.microsoft.com/office/drawing/2014/main" id="{A54DF9A3-2E2C-0446-8747-C3564CCCC28C}"/>
              </a:ext>
            </a:extLst>
          </p:cNvPr>
          <p:cNvSpPr>
            <a:spLocks noGrp="1"/>
          </p:cNvSpPr>
          <p:nvPr>
            <p:ph type="body" idx="15"/>
          </p:nvPr>
        </p:nvSpPr>
        <p:spPr>
          <a:xfrm>
            <a:off x="6171041" y="1907265"/>
            <a:ext cx="5581671" cy="500012"/>
          </a:xfrm>
        </p:spPr>
        <p:txBody>
          <a:bodyPr anchor="t">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pic>
        <p:nvPicPr>
          <p:cNvPr id="19" name="Picture 18">
            <a:extLst>
              <a:ext uri="{FF2B5EF4-FFF2-40B4-BE49-F238E27FC236}">
                <a16:creationId xmlns:a16="http://schemas.microsoft.com/office/drawing/2014/main" id="{BF2C6A7C-F67E-4700-9CAA-857CD7F7226A}"/>
              </a:ext>
            </a:extLst>
          </p:cNvPr>
          <p:cNvPicPr>
            <a:picLocks noChangeAspect="1"/>
          </p:cNvPicPr>
          <p:nvPr userDrawn="1"/>
        </p:nvPicPr>
        <p:blipFill>
          <a:blip r:embed="rId2"/>
          <a:stretch>
            <a:fillRect/>
          </a:stretch>
        </p:blipFill>
        <p:spPr>
          <a:xfrm>
            <a:off x="10923372" y="365125"/>
            <a:ext cx="811427" cy="218023"/>
          </a:xfrm>
          <a:prstGeom prst="rect">
            <a:avLst/>
          </a:prstGeom>
        </p:spPr>
      </p:pic>
    </p:spTree>
    <p:extLst>
      <p:ext uri="{BB962C8B-B14F-4D97-AF65-F5344CB8AC3E}">
        <p14:creationId xmlns:p14="http://schemas.microsoft.com/office/powerpoint/2010/main" val="27527413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7624118" y="6356350"/>
            <a:ext cx="2743200" cy="365125"/>
          </a:xfrm>
          <a:prstGeom prst="rect">
            <a:avLst/>
          </a:prstGeom>
        </p:spPr>
        <p:txBody>
          <a:bodyPr/>
          <a:lstStyle/>
          <a:p>
            <a:fld id="{AE31771E-6E24-D042-A9D9-7A74CD87C358}" type="datetime1">
              <a:rPr lang="da-DK" noProof="0" smtClean="0"/>
              <a:t>14-03-2022</a:t>
            </a:fld>
            <a:endParaRPr lang="da-DK" noProof="0"/>
          </a:p>
        </p:txBody>
      </p:sp>
      <p:sp>
        <p:nvSpPr>
          <p:cNvPr id="9" name="Slide Number Placeholder 8"/>
          <p:cNvSpPr>
            <a:spLocks noGrp="1"/>
          </p:cNvSpPr>
          <p:nvPr>
            <p:ph type="sldNum" sz="quarter" idx="12"/>
          </p:nvPr>
        </p:nvSpPr>
        <p:spPr/>
        <p:txBody>
          <a:bodyPr/>
          <a:lstStyle/>
          <a:p>
            <a:fld id="{ED8A48D8-8291-F24A-9DB0-B0C94D545751}" type="slidenum">
              <a:rPr lang="da-DK" noProof="0" smtClean="0"/>
              <a:t>‹nr.›</a:t>
            </a:fld>
            <a:endParaRPr lang="da-DK" noProof="0"/>
          </a:p>
        </p:txBody>
      </p:sp>
      <p:sp>
        <p:nvSpPr>
          <p:cNvPr id="13" name="Title 1">
            <a:extLst>
              <a:ext uri="{FF2B5EF4-FFF2-40B4-BE49-F238E27FC236}">
                <a16:creationId xmlns:a16="http://schemas.microsoft.com/office/drawing/2014/main" id="{761CDE86-F463-6B4D-8DB3-73726E3DAD81}"/>
              </a:ext>
            </a:extLst>
          </p:cNvPr>
          <p:cNvSpPr>
            <a:spLocks noGrp="1"/>
          </p:cNvSpPr>
          <p:nvPr>
            <p:ph type="title"/>
          </p:nvPr>
        </p:nvSpPr>
        <p:spPr>
          <a:xfrm>
            <a:off x="457200" y="365125"/>
            <a:ext cx="10144898" cy="1325563"/>
          </a:xfrm>
        </p:spPr>
        <p:txBody>
          <a:bodyPr anchor="t"/>
          <a:lstStyle/>
          <a:p>
            <a:r>
              <a:rPr lang="en-US" noProof="0"/>
              <a:t>Click to edit Master title style</a:t>
            </a:r>
            <a:endParaRPr lang="da-DK" noProof="0"/>
          </a:p>
        </p:txBody>
      </p:sp>
      <p:sp>
        <p:nvSpPr>
          <p:cNvPr id="14" name="Content Placeholder 2">
            <a:extLst>
              <a:ext uri="{FF2B5EF4-FFF2-40B4-BE49-F238E27FC236}">
                <a16:creationId xmlns:a16="http://schemas.microsoft.com/office/drawing/2014/main" id="{51284CFB-A177-3E40-B5C0-3C19AFBE52E4}"/>
              </a:ext>
            </a:extLst>
          </p:cNvPr>
          <p:cNvSpPr>
            <a:spLocks noGrp="1"/>
          </p:cNvSpPr>
          <p:nvPr>
            <p:ph sz="half" idx="1"/>
          </p:nvPr>
        </p:nvSpPr>
        <p:spPr>
          <a:xfrm>
            <a:off x="438131" y="1753144"/>
            <a:ext cx="5581670" cy="4351603"/>
          </a:xfrm>
          <a:noFill/>
        </p:spPr>
        <p:txBody>
          <a:bodyPr/>
          <a:lstStyle>
            <a:lvl1pPr marL="457200" indent="-457200">
              <a:lnSpc>
                <a:spcPct val="100000"/>
              </a:lnSpc>
              <a:buFont typeface="Arial" panose="020B0604020202020204" pitchFamily="34" charset="0"/>
              <a:buChar char="•"/>
              <a:defRPr sz="2400"/>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a-DK" noProof="0" dirty="0"/>
          </a:p>
        </p:txBody>
      </p:sp>
      <p:sp>
        <p:nvSpPr>
          <p:cNvPr id="15" name="Content Placeholder 2">
            <a:extLst>
              <a:ext uri="{FF2B5EF4-FFF2-40B4-BE49-F238E27FC236}">
                <a16:creationId xmlns:a16="http://schemas.microsoft.com/office/drawing/2014/main" id="{93E033F7-123C-5B46-8523-8D67526D7875}"/>
              </a:ext>
            </a:extLst>
          </p:cNvPr>
          <p:cNvSpPr>
            <a:spLocks noGrp="1"/>
          </p:cNvSpPr>
          <p:nvPr>
            <p:ph sz="half" idx="16"/>
          </p:nvPr>
        </p:nvSpPr>
        <p:spPr>
          <a:xfrm>
            <a:off x="6159843" y="1759131"/>
            <a:ext cx="5574957" cy="4314682"/>
          </a:xfrm>
          <a:noFill/>
        </p:spPr>
        <p:txBody>
          <a:bodyPr/>
          <a:lstStyle>
            <a:lvl1pPr marL="457200" indent="-457200">
              <a:lnSpc>
                <a:spcPct val="100000"/>
              </a:lnSpc>
              <a:buFont typeface="Arial" panose="020B0604020202020204" pitchFamily="34" charset="0"/>
              <a:buChar char="•"/>
              <a:defRPr sz="2400"/>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a-DK" noProof="0" dirty="0"/>
          </a:p>
        </p:txBody>
      </p:sp>
      <p:pic>
        <p:nvPicPr>
          <p:cNvPr id="16" name="Picture 15">
            <a:extLst>
              <a:ext uri="{FF2B5EF4-FFF2-40B4-BE49-F238E27FC236}">
                <a16:creationId xmlns:a16="http://schemas.microsoft.com/office/drawing/2014/main" id="{6E3B25C2-A8BC-4C9C-8FD3-75B2D4DEEC31}"/>
              </a:ext>
            </a:extLst>
          </p:cNvPr>
          <p:cNvPicPr>
            <a:picLocks noChangeAspect="1"/>
          </p:cNvPicPr>
          <p:nvPr userDrawn="1"/>
        </p:nvPicPr>
        <p:blipFill>
          <a:blip r:embed="rId2"/>
          <a:stretch>
            <a:fillRect/>
          </a:stretch>
        </p:blipFill>
        <p:spPr>
          <a:xfrm>
            <a:off x="10923372" y="365125"/>
            <a:ext cx="811427" cy="218023"/>
          </a:xfrm>
          <a:prstGeom prst="rect">
            <a:avLst/>
          </a:prstGeom>
        </p:spPr>
      </p:pic>
    </p:spTree>
    <p:extLst>
      <p:ext uri="{BB962C8B-B14F-4D97-AF65-F5344CB8AC3E}">
        <p14:creationId xmlns:p14="http://schemas.microsoft.com/office/powerpoint/2010/main" val="268820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_2">
    <p:bg>
      <p:bgPr>
        <a:solidFill>
          <a:schemeClr val="accent1"/>
        </a:solidFill>
        <a:effectLst/>
      </p:bgPr>
    </p:bg>
    <p:spTree>
      <p:nvGrpSpPr>
        <p:cNvPr id="1" name=""/>
        <p:cNvGrpSpPr/>
        <p:nvPr/>
      </p:nvGrpSpPr>
      <p:grpSpPr>
        <a:xfrm>
          <a:off x="0" y="0"/>
          <a:ext cx="0" cy="0"/>
          <a:chOff x="0" y="0"/>
          <a:chExt cx="0" cy="0"/>
        </a:xfrm>
      </p:grpSpPr>
      <p:sp>
        <p:nvSpPr>
          <p:cNvPr id="19" name="Subtitle 2">
            <a:extLst>
              <a:ext uri="{FF2B5EF4-FFF2-40B4-BE49-F238E27FC236}">
                <a16:creationId xmlns:a16="http://schemas.microsoft.com/office/drawing/2014/main" id="{8B7FFAD7-3883-C649-AFF8-DE5501478756}"/>
              </a:ext>
            </a:extLst>
          </p:cNvPr>
          <p:cNvSpPr>
            <a:spLocks noGrp="1"/>
          </p:cNvSpPr>
          <p:nvPr>
            <p:ph type="subTitle" idx="1" hasCustomPrompt="1"/>
          </p:nvPr>
        </p:nvSpPr>
        <p:spPr>
          <a:xfrm>
            <a:off x="444498" y="4254070"/>
            <a:ext cx="3343386" cy="463063"/>
          </a:xfrm>
        </p:spPr>
        <p:txBody>
          <a:bodyPr lIns="0">
            <a:noAutofit/>
          </a:bodyPr>
          <a:lstStyle>
            <a:lvl1pPr marL="0" indent="0" algn="l">
              <a:buNone/>
              <a:defRPr sz="16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dirty="0"/>
              <a:t>Dato: måned år</a:t>
            </a:r>
          </a:p>
        </p:txBody>
      </p:sp>
      <p:sp>
        <p:nvSpPr>
          <p:cNvPr id="26" name="Title 25">
            <a:extLst>
              <a:ext uri="{FF2B5EF4-FFF2-40B4-BE49-F238E27FC236}">
                <a16:creationId xmlns:a16="http://schemas.microsoft.com/office/drawing/2014/main" id="{BB03CA7B-5A9D-4515-B7FC-80BDD0F261DD}"/>
              </a:ext>
            </a:extLst>
          </p:cNvPr>
          <p:cNvSpPr>
            <a:spLocks noGrp="1"/>
          </p:cNvSpPr>
          <p:nvPr>
            <p:ph type="title"/>
          </p:nvPr>
        </p:nvSpPr>
        <p:spPr>
          <a:xfrm>
            <a:off x="444843" y="1933433"/>
            <a:ext cx="10144898" cy="1792430"/>
          </a:xfrm>
        </p:spPr>
        <p:txBody>
          <a:bodyPr lIns="0">
            <a:normAutofit/>
          </a:bodyPr>
          <a:lstStyle>
            <a:lvl1pPr>
              <a:defRPr sz="6000" b="0">
                <a:solidFill>
                  <a:schemeClr val="bg1"/>
                </a:solidFill>
              </a:defRPr>
            </a:lvl1pPr>
          </a:lstStyle>
          <a:p>
            <a:r>
              <a:rPr lang="en-US"/>
              <a:t>Click to edit Master title style</a:t>
            </a:r>
            <a:endParaRPr lang="en-DK" dirty="0"/>
          </a:p>
        </p:txBody>
      </p:sp>
      <p:sp>
        <p:nvSpPr>
          <p:cNvPr id="36" name="Text Placeholder 35">
            <a:extLst>
              <a:ext uri="{FF2B5EF4-FFF2-40B4-BE49-F238E27FC236}">
                <a16:creationId xmlns:a16="http://schemas.microsoft.com/office/drawing/2014/main" id="{23801258-41AE-4F3B-8F42-2EDF7308EEC8}"/>
              </a:ext>
            </a:extLst>
          </p:cNvPr>
          <p:cNvSpPr>
            <a:spLocks noGrp="1"/>
          </p:cNvSpPr>
          <p:nvPr>
            <p:ph type="body" sz="quarter" idx="10" hasCustomPrompt="1"/>
          </p:nvPr>
        </p:nvSpPr>
        <p:spPr>
          <a:xfrm>
            <a:off x="444499" y="3725863"/>
            <a:ext cx="10145241" cy="524404"/>
          </a:xfrm>
        </p:spPr>
        <p:txBody>
          <a:bodyPr lIns="0"/>
          <a:lstStyle>
            <a:lvl1pPr marL="0" indent="0">
              <a:buNone/>
              <a:defRPr>
                <a:solidFill>
                  <a:schemeClr val="bg1"/>
                </a:solidFill>
              </a:defRPr>
            </a:lvl1pPr>
          </a:lstStyle>
          <a:p>
            <a:pPr lvl="0"/>
            <a:r>
              <a:rPr lang="en-US" dirty="0"/>
              <a:t>Click to edit Master  Subtitle style</a:t>
            </a:r>
            <a:endParaRPr lang="en-DK" dirty="0"/>
          </a:p>
        </p:txBody>
      </p:sp>
      <p:pic>
        <p:nvPicPr>
          <p:cNvPr id="6" name="Picture 5">
            <a:extLst>
              <a:ext uri="{FF2B5EF4-FFF2-40B4-BE49-F238E27FC236}">
                <a16:creationId xmlns:a16="http://schemas.microsoft.com/office/drawing/2014/main" id="{9E9EBE35-ACAE-4A46-A1E1-C137E16AABA2}"/>
              </a:ext>
            </a:extLst>
          </p:cNvPr>
          <p:cNvPicPr>
            <a:picLocks noChangeAspect="1"/>
          </p:cNvPicPr>
          <p:nvPr userDrawn="1"/>
        </p:nvPicPr>
        <p:blipFill>
          <a:blip r:embed="rId2"/>
          <a:srcRect/>
          <a:stretch/>
        </p:blipFill>
        <p:spPr>
          <a:xfrm>
            <a:off x="444498" y="5184000"/>
            <a:ext cx="4119557" cy="1109834"/>
          </a:xfrm>
          <a:prstGeom prst="rect">
            <a:avLst/>
          </a:prstGeom>
        </p:spPr>
      </p:pic>
    </p:spTree>
    <p:extLst>
      <p:ext uri="{BB962C8B-B14F-4D97-AF65-F5344CB8AC3E}">
        <p14:creationId xmlns:p14="http://schemas.microsoft.com/office/powerpoint/2010/main" val="28307856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24118" y="6356350"/>
            <a:ext cx="2743200" cy="365125"/>
          </a:xfrm>
          <a:prstGeom prst="rect">
            <a:avLst/>
          </a:prstGeom>
        </p:spPr>
        <p:txBody>
          <a:bodyPr/>
          <a:lstStyle/>
          <a:p>
            <a:fld id="{7D5F8D7A-D4F9-EB43-B2C6-54E4948B5A9E}" type="datetime1">
              <a:rPr lang="da-DK" smtClean="0"/>
              <a:t>14-03-2022</a:t>
            </a:fld>
            <a:endParaRPr lang="en-US"/>
          </a:p>
        </p:txBody>
      </p:sp>
      <p:sp>
        <p:nvSpPr>
          <p:cNvPr id="4" name="Slide Number Placeholder 3"/>
          <p:cNvSpPr>
            <a:spLocks noGrp="1"/>
          </p:cNvSpPr>
          <p:nvPr>
            <p:ph type="sldNum" sz="quarter" idx="12"/>
          </p:nvPr>
        </p:nvSpPr>
        <p:spPr/>
        <p:txBody>
          <a:bodyPr/>
          <a:lstStyle/>
          <a:p>
            <a:fld id="{ED8A48D8-8291-F24A-9DB0-B0C94D545751}" type="slidenum">
              <a:rPr lang="en-US" smtClean="0"/>
              <a:t>‹nr.›</a:t>
            </a:fld>
            <a:endParaRPr lang="en-US"/>
          </a:p>
        </p:txBody>
      </p:sp>
      <p:pic>
        <p:nvPicPr>
          <p:cNvPr id="6" name="Picture 5">
            <a:extLst>
              <a:ext uri="{FF2B5EF4-FFF2-40B4-BE49-F238E27FC236}">
                <a16:creationId xmlns:a16="http://schemas.microsoft.com/office/drawing/2014/main" id="{3CD0135C-91EC-47EA-A14C-A892E99F5F31}"/>
              </a:ext>
            </a:extLst>
          </p:cNvPr>
          <p:cNvPicPr>
            <a:picLocks noChangeAspect="1"/>
          </p:cNvPicPr>
          <p:nvPr userDrawn="1"/>
        </p:nvPicPr>
        <p:blipFill>
          <a:blip r:embed="rId2"/>
          <a:stretch>
            <a:fillRect/>
          </a:stretch>
        </p:blipFill>
        <p:spPr>
          <a:xfrm>
            <a:off x="10923372" y="365125"/>
            <a:ext cx="811427" cy="218023"/>
          </a:xfrm>
          <a:prstGeom prst="rect">
            <a:avLst/>
          </a:prstGeom>
        </p:spPr>
      </p:pic>
    </p:spTree>
    <p:extLst>
      <p:ext uri="{BB962C8B-B14F-4D97-AF65-F5344CB8AC3E}">
        <p14:creationId xmlns:p14="http://schemas.microsoft.com/office/powerpoint/2010/main" val="25830020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4821" y="987424"/>
            <a:ext cx="4347224" cy="106997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44842" y="2057400"/>
            <a:ext cx="432718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24118" y="6356350"/>
            <a:ext cx="2743200" cy="365125"/>
          </a:xfrm>
          <a:prstGeom prst="rect">
            <a:avLst/>
          </a:prstGeom>
        </p:spPr>
        <p:txBody>
          <a:bodyPr/>
          <a:lstStyle/>
          <a:p>
            <a:fld id="{DB12FD13-EB09-B04E-A3F3-8EB8F5AC23CA}" type="datetime1">
              <a:rPr lang="da-DK" smtClean="0"/>
              <a:t>14-03-2022</a:t>
            </a:fld>
            <a:endParaRPr lang="en-US"/>
          </a:p>
        </p:txBody>
      </p:sp>
      <p:sp>
        <p:nvSpPr>
          <p:cNvPr id="7" name="Slide Number Placeholder 6"/>
          <p:cNvSpPr>
            <a:spLocks noGrp="1"/>
          </p:cNvSpPr>
          <p:nvPr>
            <p:ph type="sldNum" sz="quarter" idx="12"/>
          </p:nvPr>
        </p:nvSpPr>
        <p:spPr/>
        <p:txBody>
          <a:bodyPr/>
          <a:lstStyle/>
          <a:p>
            <a:fld id="{ED8A48D8-8291-F24A-9DB0-B0C94D545751}" type="slidenum">
              <a:rPr lang="en-US" smtClean="0"/>
              <a:t>‹nr.›</a:t>
            </a:fld>
            <a:endParaRPr lang="en-US"/>
          </a:p>
        </p:txBody>
      </p:sp>
      <p:pic>
        <p:nvPicPr>
          <p:cNvPr id="9" name="Picture 8">
            <a:extLst>
              <a:ext uri="{FF2B5EF4-FFF2-40B4-BE49-F238E27FC236}">
                <a16:creationId xmlns:a16="http://schemas.microsoft.com/office/drawing/2014/main" id="{CDF2ACA6-F7B8-482F-8832-6B5A9093C6EC}"/>
              </a:ext>
            </a:extLst>
          </p:cNvPr>
          <p:cNvPicPr>
            <a:picLocks noChangeAspect="1"/>
          </p:cNvPicPr>
          <p:nvPr userDrawn="1"/>
        </p:nvPicPr>
        <p:blipFill>
          <a:blip r:embed="rId2"/>
          <a:stretch>
            <a:fillRect/>
          </a:stretch>
        </p:blipFill>
        <p:spPr>
          <a:xfrm>
            <a:off x="10923372" y="365125"/>
            <a:ext cx="811427" cy="218023"/>
          </a:xfrm>
          <a:prstGeom prst="rect">
            <a:avLst/>
          </a:prstGeom>
        </p:spPr>
      </p:pic>
    </p:spTree>
    <p:extLst>
      <p:ext uri="{BB962C8B-B14F-4D97-AF65-F5344CB8AC3E}">
        <p14:creationId xmlns:p14="http://schemas.microsoft.com/office/powerpoint/2010/main" val="170369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D20BA-A1AE-423F-B59F-7CAE7EF1667F}"/>
              </a:ext>
            </a:extLst>
          </p:cNvPr>
          <p:cNvSpPr>
            <a:spLocks noGrp="1"/>
          </p:cNvSpPr>
          <p:nvPr>
            <p:ph type="title"/>
          </p:nvPr>
        </p:nvSpPr>
        <p:spPr>
          <a:xfrm>
            <a:off x="908219" y="2766218"/>
            <a:ext cx="10144898" cy="1325563"/>
          </a:xfrm>
        </p:spPr>
        <p:txBody>
          <a:bodyPr>
            <a:normAutofit/>
          </a:bodyPr>
          <a:lstStyle>
            <a:lvl1pPr>
              <a:defRPr sz="3200">
                <a:solidFill>
                  <a:schemeClr val="accent4"/>
                </a:solidFill>
              </a:defRPr>
            </a:lvl1pPr>
          </a:lstStyle>
          <a:p>
            <a:r>
              <a:rPr lang="en-US"/>
              <a:t>Click to edit Master title style</a:t>
            </a:r>
            <a:endParaRPr lang="da-DK" dirty="0"/>
          </a:p>
        </p:txBody>
      </p:sp>
      <p:sp>
        <p:nvSpPr>
          <p:cNvPr id="3" name="Date Placeholder 2">
            <a:extLst>
              <a:ext uri="{FF2B5EF4-FFF2-40B4-BE49-F238E27FC236}">
                <a16:creationId xmlns:a16="http://schemas.microsoft.com/office/drawing/2014/main" id="{5737E52D-440A-4ACF-9AEB-0B20D54C8A5E}"/>
              </a:ext>
            </a:extLst>
          </p:cNvPr>
          <p:cNvSpPr>
            <a:spLocks noGrp="1"/>
          </p:cNvSpPr>
          <p:nvPr>
            <p:ph type="dt" sz="half" idx="10"/>
          </p:nvPr>
        </p:nvSpPr>
        <p:spPr/>
        <p:txBody>
          <a:bodyPr/>
          <a:lstStyle/>
          <a:p>
            <a:fld id="{B15FC655-9480-F446-9139-45E673A20C52}" type="datetime1">
              <a:rPr lang="da-DK" noProof="0" smtClean="0"/>
              <a:t>14-03-2022</a:t>
            </a:fld>
            <a:endParaRPr lang="da-DK" noProof="0" dirty="0"/>
          </a:p>
        </p:txBody>
      </p:sp>
      <p:sp>
        <p:nvSpPr>
          <p:cNvPr id="4" name="Slide Number Placeholder 3">
            <a:extLst>
              <a:ext uri="{FF2B5EF4-FFF2-40B4-BE49-F238E27FC236}">
                <a16:creationId xmlns:a16="http://schemas.microsoft.com/office/drawing/2014/main" id="{57E35D5D-4DE7-432B-A470-AF6BA43FAAF6}"/>
              </a:ext>
            </a:extLst>
          </p:cNvPr>
          <p:cNvSpPr>
            <a:spLocks noGrp="1"/>
          </p:cNvSpPr>
          <p:nvPr>
            <p:ph type="sldNum" sz="quarter" idx="11"/>
          </p:nvPr>
        </p:nvSpPr>
        <p:spPr/>
        <p:txBody>
          <a:bodyPr/>
          <a:lstStyle/>
          <a:p>
            <a:fld id="{ED8A48D8-8291-F24A-9DB0-B0C94D545751}" type="slidenum">
              <a:rPr lang="da-DK" noProof="0" smtClean="0"/>
              <a:t>‹nr.›</a:t>
            </a:fld>
            <a:endParaRPr lang="da-DK" noProof="0" dirty="0"/>
          </a:p>
        </p:txBody>
      </p:sp>
      <p:sp>
        <p:nvSpPr>
          <p:cNvPr id="11" name="Text Placeholder 10">
            <a:extLst>
              <a:ext uri="{FF2B5EF4-FFF2-40B4-BE49-F238E27FC236}">
                <a16:creationId xmlns:a16="http://schemas.microsoft.com/office/drawing/2014/main" id="{7D94CCB4-4DFD-4F68-BFE8-A381504406E6}"/>
              </a:ext>
            </a:extLst>
          </p:cNvPr>
          <p:cNvSpPr>
            <a:spLocks noGrp="1"/>
          </p:cNvSpPr>
          <p:nvPr>
            <p:ph type="body" sz="quarter" idx="12"/>
          </p:nvPr>
        </p:nvSpPr>
        <p:spPr>
          <a:xfrm>
            <a:off x="908219" y="4181918"/>
            <a:ext cx="10144898" cy="914400"/>
          </a:xfrm>
        </p:spPr>
        <p:txBody>
          <a:bodyPr>
            <a:noAutofit/>
          </a:bodyPr>
          <a:lstStyle>
            <a:lvl1pPr marL="0" indent="0">
              <a:buNone/>
              <a:defRPr sz="1200"/>
            </a:lvl1pPr>
            <a:lvl2pPr>
              <a:defRPr sz="1200"/>
            </a:lvl2pPr>
            <a:lvl3pPr>
              <a:defRPr sz="1200"/>
            </a:lvl3pPr>
            <a:lvl4pPr>
              <a:defRPr sz="1200"/>
            </a:lvl4pPr>
            <a:lvl5pPr>
              <a:defRPr sz="1200"/>
            </a:lvl5pPr>
          </a:lstStyle>
          <a:p>
            <a:pPr lvl="0"/>
            <a:r>
              <a:rPr lang="en-US"/>
              <a:t>Click to edit Master text styles</a:t>
            </a:r>
          </a:p>
        </p:txBody>
      </p:sp>
      <p:sp>
        <p:nvSpPr>
          <p:cNvPr id="12" name="Rectangle 11">
            <a:extLst>
              <a:ext uri="{FF2B5EF4-FFF2-40B4-BE49-F238E27FC236}">
                <a16:creationId xmlns:a16="http://schemas.microsoft.com/office/drawing/2014/main" id="{0A7D0D86-13FF-47E4-85A1-A1C3A6390C43}"/>
              </a:ext>
            </a:extLst>
          </p:cNvPr>
          <p:cNvSpPr/>
          <p:nvPr userDrawn="1"/>
        </p:nvSpPr>
        <p:spPr>
          <a:xfrm>
            <a:off x="-3" y="2520000"/>
            <a:ext cx="3195590" cy="1043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hord 12">
            <a:extLst>
              <a:ext uri="{FF2B5EF4-FFF2-40B4-BE49-F238E27FC236}">
                <a16:creationId xmlns:a16="http://schemas.microsoft.com/office/drawing/2014/main" id="{BBCB3D48-2E96-4DA0-BF23-E89E592D80D9}"/>
              </a:ext>
            </a:extLst>
          </p:cNvPr>
          <p:cNvSpPr/>
          <p:nvPr userDrawn="1"/>
        </p:nvSpPr>
        <p:spPr>
          <a:xfrm rot="2700000">
            <a:off x="8142150" y="-2113100"/>
            <a:ext cx="11084200" cy="11084200"/>
          </a:xfrm>
          <a:prstGeom prst="chord">
            <a:avLst>
              <a:gd name="adj1" fmla="val 2710494"/>
              <a:gd name="adj2" fmla="val 1350912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3168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D20BA-A1AE-423F-B59F-7CAE7EF1667F}"/>
              </a:ext>
            </a:extLst>
          </p:cNvPr>
          <p:cNvSpPr>
            <a:spLocks noGrp="1"/>
          </p:cNvSpPr>
          <p:nvPr>
            <p:ph type="title"/>
          </p:nvPr>
        </p:nvSpPr>
        <p:spPr>
          <a:xfrm>
            <a:off x="908219" y="2766218"/>
            <a:ext cx="10144898" cy="1325563"/>
          </a:xfrm>
        </p:spPr>
        <p:txBody>
          <a:bodyPr>
            <a:normAutofit/>
          </a:bodyPr>
          <a:lstStyle>
            <a:lvl1pPr>
              <a:defRPr sz="3200">
                <a:solidFill>
                  <a:schemeClr val="tx2"/>
                </a:solidFill>
              </a:defRPr>
            </a:lvl1pPr>
          </a:lstStyle>
          <a:p>
            <a:r>
              <a:rPr lang="en-US"/>
              <a:t>Click to edit Master title style</a:t>
            </a:r>
            <a:endParaRPr lang="da-DK" dirty="0"/>
          </a:p>
        </p:txBody>
      </p:sp>
      <p:sp>
        <p:nvSpPr>
          <p:cNvPr id="3" name="Date Placeholder 2">
            <a:extLst>
              <a:ext uri="{FF2B5EF4-FFF2-40B4-BE49-F238E27FC236}">
                <a16:creationId xmlns:a16="http://schemas.microsoft.com/office/drawing/2014/main" id="{5737E52D-440A-4ACF-9AEB-0B20D54C8A5E}"/>
              </a:ext>
            </a:extLst>
          </p:cNvPr>
          <p:cNvSpPr>
            <a:spLocks noGrp="1"/>
          </p:cNvSpPr>
          <p:nvPr>
            <p:ph type="dt" sz="half" idx="10"/>
          </p:nvPr>
        </p:nvSpPr>
        <p:spPr/>
        <p:txBody>
          <a:bodyPr/>
          <a:lstStyle/>
          <a:p>
            <a:fld id="{B15FC655-9480-F446-9139-45E673A20C52}" type="datetime1">
              <a:rPr lang="da-DK" noProof="0" smtClean="0"/>
              <a:t>14-03-2022</a:t>
            </a:fld>
            <a:endParaRPr lang="da-DK" noProof="0" dirty="0"/>
          </a:p>
        </p:txBody>
      </p:sp>
      <p:sp>
        <p:nvSpPr>
          <p:cNvPr id="4" name="Slide Number Placeholder 3">
            <a:extLst>
              <a:ext uri="{FF2B5EF4-FFF2-40B4-BE49-F238E27FC236}">
                <a16:creationId xmlns:a16="http://schemas.microsoft.com/office/drawing/2014/main" id="{57E35D5D-4DE7-432B-A470-AF6BA43FAAF6}"/>
              </a:ext>
            </a:extLst>
          </p:cNvPr>
          <p:cNvSpPr>
            <a:spLocks noGrp="1"/>
          </p:cNvSpPr>
          <p:nvPr>
            <p:ph type="sldNum" sz="quarter" idx="11"/>
          </p:nvPr>
        </p:nvSpPr>
        <p:spPr/>
        <p:txBody>
          <a:bodyPr/>
          <a:lstStyle/>
          <a:p>
            <a:fld id="{ED8A48D8-8291-F24A-9DB0-B0C94D545751}" type="slidenum">
              <a:rPr lang="da-DK" noProof="0" smtClean="0"/>
              <a:t>‹nr.›</a:t>
            </a:fld>
            <a:endParaRPr lang="da-DK" noProof="0" dirty="0"/>
          </a:p>
        </p:txBody>
      </p:sp>
      <p:sp>
        <p:nvSpPr>
          <p:cNvPr id="11" name="Text Placeholder 10">
            <a:extLst>
              <a:ext uri="{FF2B5EF4-FFF2-40B4-BE49-F238E27FC236}">
                <a16:creationId xmlns:a16="http://schemas.microsoft.com/office/drawing/2014/main" id="{7D94CCB4-4DFD-4F68-BFE8-A381504406E6}"/>
              </a:ext>
            </a:extLst>
          </p:cNvPr>
          <p:cNvSpPr>
            <a:spLocks noGrp="1"/>
          </p:cNvSpPr>
          <p:nvPr>
            <p:ph type="body" sz="quarter" idx="12"/>
          </p:nvPr>
        </p:nvSpPr>
        <p:spPr>
          <a:xfrm>
            <a:off x="908219" y="4181918"/>
            <a:ext cx="10144898" cy="914400"/>
          </a:xfrm>
        </p:spPr>
        <p:txBody>
          <a:bodyPr>
            <a:noAutofit/>
          </a:bodyPr>
          <a:lstStyle>
            <a:lvl1pPr marL="0" indent="0">
              <a:buNone/>
              <a:defRPr sz="1200"/>
            </a:lvl1pPr>
            <a:lvl2pPr>
              <a:defRPr sz="1200"/>
            </a:lvl2pPr>
            <a:lvl3pPr>
              <a:defRPr sz="1200"/>
            </a:lvl3pPr>
            <a:lvl4pPr>
              <a:defRPr sz="1200"/>
            </a:lvl4pPr>
            <a:lvl5pPr>
              <a:defRPr sz="1200"/>
            </a:lvl5pPr>
          </a:lstStyle>
          <a:p>
            <a:pPr lvl="0"/>
            <a:r>
              <a:rPr lang="en-US"/>
              <a:t>Click to edit Master text styles</a:t>
            </a:r>
          </a:p>
        </p:txBody>
      </p:sp>
      <p:sp>
        <p:nvSpPr>
          <p:cNvPr id="12" name="Rectangle 11">
            <a:extLst>
              <a:ext uri="{FF2B5EF4-FFF2-40B4-BE49-F238E27FC236}">
                <a16:creationId xmlns:a16="http://schemas.microsoft.com/office/drawing/2014/main" id="{0A7D0D86-13FF-47E4-85A1-A1C3A6390C43}"/>
              </a:ext>
            </a:extLst>
          </p:cNvPr>
          <p:cNvSpPr/>
          <p:nvPr userDrawn="1"/>
        </p:nvSpPr>
        <p:spPr>
          <a:xfrm>
            <a:off x="-3" y="2520000"/>
            <a:ext cx="3195590" cy="1043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hord 12">
            <a:extLst>
              <a:ext uri="{FF2B5EF4-FFF2-40B4-BE49-F238E27FC236}">
                <a16:creationId xmlns:a16="http://schemas.microsoft.com/office/drawing/2014/main" id="{BBCB3D48-2E96-4DA0-BF23-E89E592D80D9}"/>
              </a:ext>
            </a:extLst>
          </p:cNvPr>
          <p:cNvSpPr/>
          <p:nvPr userDrawn="1"/>
        </p:nvSpPr>
        <p:spPr>
          <a:xfrm rot="2700000">
            <a:off x="8142150" y="-2113100"/>
            <a:ext cx="11084200" cy="11084200"/>
          </a:xfrm>
          <a:prstGeom prst="chord">
            <a:avLst>
              <a:gd name="adj1" fmla="val 2710494"/>
              <a:gd name="adj2" fmla="val 1350912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73709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24118" y="6356350"/>
            <a:ext cx="2743200" cy="365125"/>
          </a:xfrm>
          <a:prstGeom prst="rect">
            <a:avLst/>
          </a:prstGeom>
        </p:spPr>
        <p:txBody>
          <a:bodyPr/>
          <a:lstStyle/>
          <a:p>
            <a:fld id="{7D5F8D7A-D4F9-EB43-B2C6-54E4948B5A9E}" type="datetime1">
              <a:rPr lang="da-DK" smtClean="0"/>
              <a:t>14-03-2022</a:t>
            </a:fld>
            <a:endParaRPr lang="en-US"/>
          </a:p>
        </p:txBody>
      </p:sp>
      <p:sp>
        <p:nvSpPr>
          <p:cNvPr id="4" name="Slide Number Placeholder 3"/>
          <p:cNvSpPr>
            <a:spLocks noGrp="1"/>
          </p:cNvSpPr>
          <p:nvPr>
            <p:ph type="sldNum" sz="quarter" idx="12"/>
          </p:nvPr>
        </p:nvSpPr>
        <p:spPr/>
        <p:txBody>
          <a:bodyPr/>
          <a:lstStyle/>
          <a:p>
            <a:fld id="{ED8A48D8-8291-F24A-9DB0-B0C94D545751}" type="slidenum">
              <a:rPr lang="en-US" smtClean="0"/>
              <a:t>‹nr.›</a:t>
            </a:fld>
            <a:endParaRPr lang="en-US"/>
          </a:p>
        </p:txBody>
      </p:sp>
      <p:sp>
        <p:nvSpPr>
          <p:cNvPr id="5" name="Rectangle 4">
            <a:extLst>
              <a:ext uri="{FF2B5EF4-FFF2-40B4-BE49-F238E27FC236}">
                <a16:creationId xmlns:a16="http://schemas.microsoft.com/office/drawing/2014/main" id="{B9EEBD35-AA01-4972-9FBD-ED7213EA11E5}"/>
              </a:ext>
            </a:extLst>
          </p:cNvPr>
          <p:cNvSpPr/>
          <p:nvPr userDrawn="1"/>
        </p:nvSpPr>
        <p:spPr>
          <a:xfrm rot="10800000" flipV="1">
            <a:off x="-7" y="1"/>
            <a:ext cx="12190587"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4">
            <a:extLst>
              <a:ext uri="{FF2B5EF4-FFF2-40B4-BE49-F238E27FC236}">
                <a16:creationId xmlns:a16="http://schemas.microsoft.com/office/drawing/2014/main" id="{92332FA1-6A3B-4755-8941-2B930D264EFF}"/>
              </a:ext>
            </a:extLst>
          </p:cNvPr>
          <p:cNvSpPr>
            <a:spLocks noChangeArrowheads="1"/>
          </p:cNvSpPr>
          <p:nvPr userDrawn="1"/>
        </p:nvSpPr>
        <p:spPr bwMode="auto">
          <a:xfrm flipH="1">
            <a:off x="-11" y="838200"/>
            <a:ext cx="12190583" cy="6019800"/>
          </a:xfrm>
          <a:custGeom>
            <a:avLst/>
            <a:gdLst>
              <a:gd name="T0" fmla="*/ 2859 w 4044"/>
              <a:gd name="T1" fmla="*/ 342 h 1930"/>
              <a:gd name="T2" fmla="*/ 2859 w 4044"/>
              <a:gd name="T3" fmla="*/ 342 h 1930"/>
              <a:gd name="T4" fmla="*/ 2590 w 4044"/>
              <a:gd name="T5" fmla="*/ 375 h 1930"/>
              <a:gd name="T6" fmla="*/ 2590 w 4044"/>
              <a:gd name="T7" fmla="*/ 375 h 1930"/>
              <a:gd name="T8" fmla="*/ 2093 w 4044"/>
              <a:gd name="T9" fmla="*/ 188 h 1930"/>
              <a:gd name="T10" fmla="*/ 2093 w 4044"/>
              <a:gd name="T11" fmla="*/ 188 h 1930"/>
              <a:gd name="T12" fmla="*/ 1443 w 4044"/>
              <a:gd name="T13" fmla="*/ 478 h 1930"/>
              <a:gd name="T14" fmla="*/ 1443 w 4044"/>
              <a:gd name="T15" fmla="*/ 478 h 1930"/>
              <a:gd name="T16" fmla="*/ 394 w 4044"/>
              <a:gd name="T17" fmla="*/ 441 h 1930"/>
              <a:gd name="T18" fmla="*/ 394 w 4044"/>
              <a:gd name="T19" fmla="*/ 441 h 1930"/>
              <a:gd name="T20" fmla="*/ 0 w 4044"/>
              <a:gd name="T21" fmla="*/ 578 h 1930"/>
              <a:gd name="T22" fmla="*/ 0 w 4044"/>
              <a:gd name="T23" fmla="*/ 1929 h 1930"/>
              <a:gd name="T24" fmla="*/ 4043 w 4044"/>
              <a:gd name="T25" fmla="*/ 1929 h 1930"/>
              <a:gd name="T26" fmla="*/ 4043 w 4044"/>
              <a:gd name="T27" fmla="*/ 265 h 1930"/>
              <a:gd name="T28" fmla="*/ 4043 w 4044"/>
              <a:gd name="T29" fmla="*/ 265 h 1930"/>
              <a:gd name="T30" fmla="*/ 3705 w 4044"/>
              <a:gd name="T31" fmla="*/ 354 h 1930"/>
              <a:gd name="T32" fmla="*/ 3705 w 4044"/>
              <a:gd name="T33" fmla="*/ 354 h 1930"/>
              <a:gd name="T34" fmla="*/ 2859 w 4044"/>
              <a:gd name="T35" fmla="*/ 342 h 1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44" h="1930">
                <a:moveTo>
                  <a:pt x="2859" y="342"/>
                </a:moveTo>
                <a:lnTo>
                  <a:pt x="2859" y="342"/>
                </a:lnTo>
                <a:cubicBezTo>
                  <a:pt x="2772" y="367"/>
                  <a:pt x="2680" y="395"/>
                  <a:pt x="2590" y="375"/>
                </a:cubicBezTo>
                <a:lnTo>
                  <a:pt x="2590" y="375"/>
                </a:lnTo>
                <a:cubicBezTo>
                  <a:pt x="2309" y="319"/>
                  <a:pt x="2256" y="90"/>
                  <a:pt x="2093" y="188"/>
                </a:cubicBezTo>
                <a:lnTo>
                  <a:pt x="2093" y="188"/>
                </a:lnTo>
                <a:cubicBezTo>
                  <a:pt x="1962" y="265"/>
                  <a:pt x="1804" y="631"/>
                  <a:pt x="1443" y="478"/>
                </a:cubicBezTo>
                <a:lnTo>
                  <a:pt x="1443" y="478"/>
                </a:lnTo>
                <a:cubicBezTo>
                  <a:pt x="1349" y="438"/>
                  <a:pt x="977" y="0"/>
                  <a:pt x="394" y="441"/>
                </a:cubicBezTo>
                <a:lnTo>
                  <a:pt x="394" y="441"/>
                </a:lnTo>
                <a:cubicBezTo>
                  <a:pt x="330" y="489"/>
                  <a:pt x="192" y="577"/>
                  <a:pt x="0" y="578"/>
                </a:cubicBezTo>
                <a:lnTo>
                  <a:pt x="0" y="1929"/>
                </a:lnTo>
                <a:lnTo>
                  <a:pt x="4043" y="1929"/>
                </a:lnTo>
                <a:lnTo>
                  <a:pt x="4043" y="265"/>
                </a:lnTo>
                <a:lnTo>
                  <a:pt x="4043" y="265"/>
                </a:lnTo>
                <a:cubicBezTo>
                  <a:pt x="4043" y="265"/>
                  <a:pt x="3943" y="342"/>
                  <a:pt x="3705" y="354"/>
                </a:cubicBezTo>
                <a:lnTo>
                  <a:pt x="3705" y="354"/>
                </a:lnTo>
                <a:cubicBezTo>
                  <a:pt x="3505" y="364"/>
                  <a:pt x="3267" y="225"/>
                  <a:pt x="2859" y="342"/>
                </a:cubicBezTo>
              </a:path>
            </a:pathLst>
          </a:custGeom>
          <a:gradFill>
            <a:gsLst>
              <a:gs pos="100000">
                <a:schemeClr val="accent1">
                  <a:alpha val="80000"/>
                </a:schemeClr>
              </a:gs>
              <a:gs pos="94000">
                <a:schemeClr val="accent4"/>
              </a:gs>
            </a:gsLst>
            <a:lin ang="5400000" scaled="0"/>
          </a:gradFill>
          <a:ln>
            <a:noFill/>
          </a:ln>
          <a:effectLst/>
        </p:spPr>
        <p:txBody>
          <a:bodyPr wrap="none" anchor="ctr"/>
          <a:lstStyle/>
          <a:p>
            <a:endParaRPr lang="en-US"/>
          </a:p>
        </p:txBody>
      </p:sp>
      <p:sp>
        <p:nvSpPr>
          <p:cNvPr id="8" name="Freeform 5">
            <a:extLst>
              <a:ext uri="{FF2B5EF4-FFF2-40B4-BE49-F238E27FC236}">
                <a16:creationId xmlns:a16="http://schemas.microsoft.com/office/drawing/2014/main" id="{C5040C12-9471-40BB-A739-A142AF3151C3}"/>
              </a:ext>
            </a:extLst>
          </p:cNvPr>
          <p:cNvSpPr>
            <a:spLocks noChangeArrowheads="1"/>
          </p:cNvSpPr>
          <p:nvPr userDrawn="1"/>
        </p:nvSpPr>
        <p:spPr bwMode="auto">
          <a:xfrm flipH="1">
            <a:off x="-13" y="2616200"/>
            <a:ext cx="12190587" cy="4241800"/>
          </a:xfrm>
          <a:custGeom>
            <a:avLst/>
            <a:gdLst>
              <a:gd name="T0" fmla="*/ 2455 w 4044"/>
              <a:gd name="T1" fmla="*/ 152 h 1678"/>
              <a:gd name="T2" fmla="*/ 2455 w 4044"/>
              <a:gd name="T3" fmla="*/ 152 h 1678"/>
              <a:gd name="T4" fmla="*/ 0 w 4044"/>
              <a:gd name="T5" fmla="*/ 1303 h 1678"/>
              <a:gd name="T6" fmla="*/ 0 w 4044"/>
              <a:gd name="T7" fmla="*/ 1677 h 1678"/>
              <a:gd name="T8" fmla="*/ 4043 w 4044"/>
              <a:gd name="T9" fmla="*/ 1677 h 1678"/>
              <a:gd name="T10" fmla="*/ 4043 w 4044"/>
              <a:gd name="T11" fmla="*/ 161 h 1678"/>
              <a:gd name="T12" fmla="*/ 4043 w 4044"/>
              <a:gd name="T13" fmla="*/ 161 h 1678"/>
              <a:gd name="T14" fmla="*/ 2455 w 4044"/>
              <a:gd name="T15" fmla="*/ 152 h 1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44" h="1678">
                <a:moveTo>
                  <a:pt x="2455" y="152"/>
                </a:moveTo>
                <a:lnTo>
                  <a:pt x="2455" y="152"/>
                </a:lnTo>
                <a:cubicBezTo>
                  <a:pt x="1478" y="466"/>
                  <a:pt x="850" y="1303"/>
                  <a:pt x="0" y="1303"/>
                </a:cubicBezTo>
                <a:lnTo>
                  <a:pt x="0" y="1677"/>
                </a:lnTo>
                <a:lnTo>
                  <a:pt x="4043" y="1677"/>
                </a:lnTo>
                <a:lnTo>
                  <a:pt x="4043" y="161"/>
                </a:lnTo>
                <a:lnTo>
                  <a:pt x="4043" y="161"/>
                </a:lnTo>
                <a:cubicBezTo>
                  <a:pt x="3708" y="31"/>
                  <a:pt x="2934" y="0"/>
                  <a:pt x="2455" y="152"/>
                </a:cubicBezTo>
              </a:path>
            </a:pathLst>
          </a:custGeom>
          <a:solidFill>
            <a:schemeClr val="accent1"/>
          </a:solidFill>
          <a:ln>
            <a:noFill/>
          </a:ln>
          <a:effectLst/>
        </p:spPr>
        <p:txBody>
          <a:bodyPr wrap="none" anchor="ctr"/>
          <a:lstStyle/>
          <a:p>
            <a:endParaRPr lang="en-US" dirty="0"/>
          </a:p>
        </p:txBody>
      </p:sp>
      <p:pic>
        <p:nvPicPr>
          <p:cNvPr id="10" name="Picture 9">
            <a:extLst>
              <a:ext uri="{FF2B5EF4-FFF2-40B4-BE49-F238E27FC236}">
                <a16:creationId xmlns:a16="http://schemas.microsoft.com/office/drawing/2014/main" id="{895F7A20-A4E4-4647-A413-4541333D6AA9}"/>
              </a:ext>
            </a:extLst>
          </p:cNvPr>
          <p:cNvPicPr>
            <a:picLocks noChangeAspect="1"/>
          </p:cNvPicPr>
          <p:nvPr userDrawn="1"/>
        </p:nvPicPr>
        <p:blipFill>
          <a:blip r:embed="rId2"/>
          <a:srcRect/>
          <a:stretch/>
        </p:blipFill>
        <p:spPr>
          <a:xfrm>
            <a:off x="361628" y="4022990"/>
            <a:ext cx="4119557" cy="1109834"/>
          </a:xfrm>
          <a:prstGeom prst="rect">
            <a:avLst/>
          </a:prstGeom>
        </p:spPr>
      </p:pic>
      <p:sp>
        <p:nvSpPr>
          <p:cNvPr id="3" name="TextBox 2">
            <a:extLst>
              <a:ext uri="{FF2B5EF4-FFF2-40B4-BE49-F238E27FC236}">
                <a16:creationId xmlns:a16="http://schemas.microsoft.com/office/drawing/2014/main" id="{53A197D1-7696-4F49-B50D-36F3A2100E57}"/>
              </a:ext>
            </a:extLst>
          </p:cNvPr>
          <p:cNvSpPr txBox="1"/>
          <p:nvPr userDrawn="1"/>
        </p:nvSpPr>
        <p:spPr>
          <a:xfrm>
            <a:off x="361628" y="5189927"/>
            <a:ext cx="7877597" cy="1061829"/>
          </a:xfrm>
          <a:prstGeom prst="rect">
            <a:avLst/>
          </a:prstGeom>
          <a:noFill/>
        </p:spPr>
        <p:txBody>
          <a:bodyPr wrap="square" lIns="0" rtlCol="0">
            <a:spAutoFit/>
          </a:bodyPr>
          <a:lstStyle/>
          <a:p>
            <a:r>
              <a:rPr lang="da-DK" sz="900" b="0" i="0" dirty="0">
                <a:solidFill>
                  <a:schemeClr val="bg1"/>
                </a:solidFill>
                <a:effectLst/>
                <a:latin typeface="+mj-lt"/>
              </a:rPr>
              <a:t>Denne publikation er udarbejdet alene som en generel orientering om forhold, som måtte være af interesse, og gør det ikke ud for professionel rådgivning. Du bør ikke disponere på baggrund af de oplysninger, der er indeholdt i denne publikation, uden at indhente specifik professionel rådgivning. </a:t>
            </a:r>
          </a:p>
          <a:p>
            <a:endParaRPr lang="da-DK" sz="900" b="0" i="0" dirty="0">
              <a:solidFill>
                <a:schemeClr val="bg1"/>
              </a:solidFill>
              <a:effectLst/>
              <a:latin typeface="+mj-lt"/>
            </a:endParaRPr>
          </a:p>
          <a:p>
            <a:r>
              <a:rPr lang="da-DK" sz="900" b="0" i="0" dirty="0">
                <a:solidFill>
                  <a:schemeClr val="bg1"/>
                </a:solidFill>
                <a:effectLst/>
                <a:latin typeface="+mj-lt"/>
              </a:rPr>
              <a:t>Vi afgiver ingen erklæringer eller garantier (udtrykkeligt eller underforstået) hvad angår nøjagtigheden og fuldstændigheden af de oplysninger, der findes i publikationen, og, i det omfang loven tillader, accepterer eller påtager </a:t>
            </a:r>
            <a:r>
              <a:rPr lang="da-DK" sz="900" b="0" i="0" dirty="0" err="1">
                <a:solidFill>
                  <a:schemeClr val="bg1"/>
                </a:solidFill>
                <a:effectLst/>
                <a:latin typeface="+mj-lt"/>
              </a:rPr>
              <a:t>Thursday</a:t>
            </a:r>
            <a:r>
              <a:rPr lang="da-DK" sz="900" b="0" i="0" dirty="0">
                <a:solidFill>
                  <a:schemeClr val="bg1"/>
                </a:solidFill>
                <a:effectLst/>
                <a:latin typeface="+mj-lt"/>
              </a:rPr>
              <a:t> Consulting P/S, dets aktionærer, medarbejdere og repræsentanter sig ikke nogen forpligtelse, ansvar eller agtpågivenhedspligt for eventuelle konsekvenser, som følger af, at du eller andre handler eller undlader at handle i tillid til de oplysninger, der findes i publikationen, eller for eventuelle beslutninger truffet på baggrund af publikationen. </a:t>
            </a:r>
            <a:endParaRPr lang="da-DK" sz="900" dirty="0">
              <a:solidFill>
                <a:schemeClr val="bg1"/>
              </a:solidFill>
              <a:latin typeface="+mj-lt"/>
            </a:endParaRPr>
          </a:p>
        </p:txBody>
      </p:sp>
    </p:spTree>
    <p:extLst>
      <p:ext uri="{BB962C8B-B14F-4D97-AF65-F5344CB8AC3E}">
        <p14:creationId xmlns:p14="http://schemas.microsoft.com/office/powerpoint/2010/main" val="11373854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15B8A6-6EB7-460C-9DEE-2898EF88E74A}"/>
              </a:ext>
            </a:extLst>
          </p:cNvPr>
          <p:cNvSpPr>
            <a:spLocks noGrp="1"/>
          </p:cNvSpPr>
          <p:nvPr>
            <p:ph type="title"/>
          </p:nvPr>
        </p:nvSpPr>
        <p:spPr>
          <a:xfrm>
            <a:off x="457200" y="365125"/>
            <a:ext cx="10144898" cy="749447"/>
          </a:xfrm>
        </p:spPr>
        <p:txBody>
          <a:bodyPr>
            <a:normAutofit/>
          </a:bodyPr>
          <a:lstStyle>
            <a:lvl1pPr>
              <a:defRPr sz="2800"/>
            </a:lvl1pPr>
          </a:lstStyle>
          <a:p>
            <a:r>
              <a:rPr lang="en-US"/>
              <a:t>Click to edit Master title style</a:t>
            </a:r>
            <a:endParaRPr lang="da-DK" dirty="0"/>
          </a:p>
        </p:txBody>
      </p:sp>
      <p:grpSp>
        <p:nvGrpSpPr>
          <p:cNvPr id="5" name="Gruppe 4">
            <a:extLst>
              <a:ext uri="{FF2B5EF4-FFF2-40B4-BE49-F238E27FC236}">
                <a16:creationId xmlns:a16="http://schemas.microsoft.com/office/drawing/2014/main" id="{88D6760C-6F0D-46E7-A280-42ECB29C194A}"/>
              </a:ext>
            </a:extLst>
          </p:cNvPr>
          <p:cNvGrpSpPr/>
          <p:nvPr userDrawn="1"/>
        </p:nvGrpSpPr>
        <p:grpSpPr>
          <a:xfrm>
            <a:off x="477837" y="1848028"/>
            <a:ext cx="11234737" cy="4621800"/>
            <a:chOff x="2615400" y="1848028"/>
            <a:chExt cx="7639200" cy="4621800"/>
          </a:xfrm>
        </p:grpSpPr>
        <p:sp>
          <p:nvSpPr>
            <p:cNvPr id="10" name="Pladsholder til indhold 1">
              <a:extLst>
                <a:ext uri="{FF2B5EF4-FFF2-40B4-BE49-F238E27FC236}">
                  <a16:creationId xmlns:a16="http://schemas.microsoft.com/office/drawing/2014/main" id="{E760CFD3-DD59-4DC5-A5BE-BFA69B835816}"/>
                </a:ext>
              </a:extLst>
            </p:cNvPr>
            <p:cNvSpPr txBox="1">
              <a:spLocks/>
            </p:cNvSpPr>
            <p:nvPr/>
          </p:nvSpPr>
          <p:spPr>
            <a:xfrm>
              <a:off x="2615400" y="5514338"/>
              <a:ext cx="7639200" cy="955490"/>
            </a:xfrm>
            <a:prstGeom prst="rect">
              <a:avLst/>
            </a:prstGeom>
            <a:ln>
              <a:solidFill>
                <a:schemeClr val="tx1"/>
              </a:solidFill>
            </a:ln>
          </p:spPr>
          <p:txBody>
            <a:bodyPr vert="horz" lIns="108000" tIns="144000" rIns="108000" bIns="108000" rtlCol="0" anchor="t" anchorCtr="0">
              <a:noAutofit/>
            </a:bodyPr>
            <a:lstStyle>
              <a:lvl1pPr indent="0">
                <a:lnSpc>
                  <a:spcPct val="100000"/>
                </a:lnSpc>
                <a:spcBef>
                  <a:spcPts val="0"/>
                </a:spcBef>
                <a:spcAft>
                  <a:spcPts val="600"/>
                </a:spcAft>
                <a:buFontTx/>
                <a:buNone/>
                <a:defRPr lang="en-US" sz="1200" b="1"/>
              </a:lvl1pPr>
              <a:lvl2pPr marL="228600" lvl="1" indent="-228600">
                <a:lnSpc>
                  <a:spcPct val="100000"/>
                </a:lnSpc>
                <a:spcBef>
                  <a:spcPts val="0"/>
                </a:spcBef>
                <a:spcAft>
                  <a:spcPts val="600"/>
                </a:spcAft>
                <a:buFont typeface="+mj-lt"/>
                <a:buAutoNum type="arabicPeriod"/>
                <a:tabLst>
                  <a:tab pos="3497263" algn="r"/>
                </a:tabLst>
                <a:defRPr lang="en-US" sz="1200"/>
              </a:lvl2pPr>
              <a:lvl3pPr marL="180975" indent="-180975">
                <a:lnSpc>
                  <a:spcPct val="100000"/>
                </a:lnSpc>
                <a:spcBef>
                  <a:spcPts val="0"/>
                </a:spcBef>
                <a:spcAft>
                  <a:spcPts val="600"/>
                </a:spcAft>
                <a:buClr>
                  <a:schemeClr val="tx2"/>
                </a:buClr>
                <a:buFont typeface="Arial" panose="020B0604020202020204" pitchFamily="34" charset="0"/>
                <a:buChar char="•"/>
                <a:defRPr lang="en-US" sz="1200"/>
              </a:lvl3pPr>
              <a:lvl4pPr marL="449263" indent="-230188">
                <a:lnSpc>
                  <a:spcPct val="100000"/>
                </a:lnSpc>
                <a:spcBef>
                  <a:spcPts val="0"/>
                </a:spcBef>
                <a:spcAft>
                  <a:spcPts val="600"/>
                </a:spcAft>
                <a:buClr>
                  <a:schemeClr val="tx2"/>
                </a:buClr>
                <a:buFont typeface="Arial" panose="020B0604020202020204" pitchFamily="34" charset="0"/>
                <a:buChar char="•"/>
                <a:defRPr lang="en-US" sz="1200"/>
              </a:lvl4pPr>
              <a:lvl5pPr marL="625475" indent="-195263">
                <a:lnSpc>
                  <a:spcPct val="100000"/>
                </a:lnSpc>
                <a:spcBef>
                  <a:spcPts val="0"/>
                </a:spcBef>
                <a:spcAft>
                  <a:spcPts val="600"/>
                </a:spcAft>
                <a:buClr>
                  <a:schemeClr val="tx2"/>
                </a:buClr>
                <a:buFont typeface="Arial" panose="020B0604020202020204" pitchFamily="34" charset="0"/>
                <a:buChar char="•"/>
                <a:defRPr lang="en-US" sz="1200" baseline="0" dirty="0"/>
              </a:lvl5pPr>
              <a:lvl6pPr marL="1098000" indent="-230400">
                <a:lnSpc>
                  <a:spcPct val="100000"/>
                </a:lnSpc>
                <a:spcBef>
                  <a:spcPts val="0"/>
                </a:spcBef>
                <a:spcAft>
                  <a:spcPts val="600"/>
                </a:spcAft>
                <a:buClr>
                  <a:schemeClr val="tx2"/>
                </a:buClr>
                <a:buFont typeface="Arial" panose="020B0604020202020204" pitchFamily="34" charset="0"/>
                <a:buChar char="-"/>
                <a:defRPr sz="1500">
                  <a:solidFill>
                    <a:schemeClr val="tx2"/>
                  </a:solidFill>
                </a:defRPr>
              </a:lvl6pPr>
              <a:lvl7pPr marL="1371600" indent="-284400">
                <a:lnSpc>
                  <a:spcPct val="100000"/>
                </a:lnSpc>
                <a:spcBef>
                  <a:spcPts val="0"/>
                </a:spcBef>
                <a:spcAft>
                  <a:spcPts val="600"/>
                </a:spcAft>
                <a:buClr>
                  <a:schemeClr val="tx2"/>
                </a:buClr>
                <a:buFont typeface="Arial" panose="020B0604020202020204" pitchFamily="34" charset="0"/>
                <a:buChar char="—"/>
                <a:defRPr sz="1500">
                  <a:solidFill>
                    <a:schemeClr val="tx2"/>
                  </a:solidFill>
                </a:defRPr>
              </a:lvl7pPr>
              <a:lvl8pPr marL="1645200" indent="-228600">
                <a:lnSpc>
                  <a:spcPct val="100000"/>
                </a:lnSpc>
                <a:spcBef>
                  <a:spcPts val="0"/>
                </a:spcBef>
                <a:spcAft>
                  <a:spcPts val="600"/>
                </a:spcAft>
                <a:buClr>
                  <a:schemeClr val="tx2"/>
                </a:buClr>
                <a:buFont typeface="Arial" panose="020B0604020202020204" pitchFamily="34" charset="0"/>
                <a:buChar char="-"/>
                <a:defRPr sz="1500">
                  <a:solidFill>
                    <a:schemeClr val="tx2"/>
                  </a:solidFill>
                </a:defRPr>
              </a:lvl8pPr>
              <a:lvl9pPr marL="3886200" indent="-228600">
                <a:lnSpc>
                  <a:spcPct val="90000"/>
                </a:lnSpc>
                <a:spcBef>
                  <a:spcPts val="500"/>
                </a:spcBef>
                <a:buFont typeface="Arial" panose="020B0604020202020204" pitchFamily="34" charset="0"/>
                <a:buChar char="•"/>
              </a:lvl9pPr>
            </a:lstStyle>
            <a:p>
              <a:pPr marL="171450" indent="-171450" rtl="0">
                <a:buSzPts val="1800"/>
                <a:buFont typeface="Arial" panose="020B0604020202020204" pitchFamily="34" charset="0"/>
                <a:buChar char="•"/>
              </a:pPr>
              <a:endParaRPr lang="da-DK" sz="1100" b="0" i="0" u="none" strike="noStrike" kern="1200" baseline="0" dirty="0">
                <a:solidFill>
                  <a:srgbClr val="000000"/>
                </a:solidFill>
                <a:latin typeface="Arial" panose="020B0604020202020204" pitchFamily="34" charset="0"/>
              </a:endParaRPr>
            </a:p>
          </p:txBody>
        </p:sp>
        <p:sp>
          <p:nvSpPr>
            <p:cNvPr id="6" name="Content Placeholder 1">
              <a:extLst>
                <a:ext uri="{FF2B5EF4-FFF2-40B4-BE49-F238E27FC236}">
                  <a16:creationId xmlns:a16="http://schemas.microsoft.com/office/drawing/2014/main" id="{44D379C9-5B1F-4D9F-9926-77F453B6EB94}"/>
                </a:ext>
              </a:extLst>
            </p:cNvPr>
            <p:cNvSpPr txBox="1">
              <a:spLocks/>
            </p:cNvSpPr>
            <p:nvPr/>
          </p:nvSpPr>
          <p:spPr>
            <a:xfrm>
              <a:off x="6528600" y="1848028"/>
              <a:ext cx="3726000" cy="3339467"/>
            </a:xfrm>
            <a:prstGeom prst="rect">
              <a:avLst/>
            </a:prstGeom>
            <a:ln>
              <a:solidFill>
                <a:schemeClr val="tx1"/>
              </a:solidFill>
            </a:ln>
          </p:spPr>
          <p:txBody>
            <a:bodyPr tIns="32400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1" indent="-171450"/>
              <a:endParaRPr lang="da-DK" sz="1100" dirty="0"/>
            </a:p>
          </p:txBody>
        </p:sp>
        <p:sp>
          <p:nvSpPr>
            <p:cNvPr id="7" name="Content Placeholder 2">
              <a:extLst>
                <a:ext uri="{FF2B5EF4-FFF2-40B4-BE49-F238E27FC236}">
                  <a16:creationId xmlns:a16="http://schemas.microsoft.com/office/drawing/2014/main" id="{4FED3928-47EF-49B5-9649-88C115B041B5}"/>
                </a:ext>
              </a:extLst>
            </p:cNvPr>
            <p:cNvSpPr txBox="1">
              <a:spLocks/>
            </p:cNvSpPr>
            <p:nvPr/>
          </p:nvSpPr>
          <p:spPr>
            <a:xfrm>
              <a:off x="2615400" y="1848028"/>
              <a:ext cx="3726000" cy="3339467"/>
            </a:xfrm>
            <a:prstGeom prst="rect">
              <a:avLst/>
            </a:prstGeom>
            <a:ln>
              <a:solidFill>
                <a:schemeClr val="tx1"/>
              </a:solidFill>
            </a:ln>
          </p:spPr>
          <p:txBody>
            <a:bodyPr tIns="32400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1" indent="-171450"/>
              <a:endParaRPr lang="da-DK" sz="1100" dirty="0"/>
            </a:p>
          </p:txBody>
        </p:sp>
      </p:grpSp>
      <p:sp>
        <p:nvSpPr>
          <p:cNvPr id="15" name="Pladsholder til tekst 14">
            <a:extLst>
              <a:ext uri="{FF2B5EF4-FFF2-40B4-BE49-F238E27FC236}">
                <a16:creationId xmlns:a16="http://schemas.microsoft.com/office/drawing/2014/main" id="{6900B792-4CD3-4C9F-A971-97E9E9B9AE61}"/>
              </a:ext>
            </a:extLst>
          </p:cNvPr>
          <p:cNvSpPr>
            <a:spLocks noGrp="1"/>
          </p:cNvSpPr>
          <p:nvPr>
            <p:ph type="body" sz="quarter" idx="12"/>
          </p:nvPr>
        </p:nvSpPr>
        <p:spPr>
          <a:xfrm>
            <a:off x="4906167" y="5351316"/>
            <a:ext cx="2378075" cy="392112"/>
          </a:xfrm>
          <a:solidFill>
            <a:schemeClr val="bg1"/>
          </a:solidFill>
        </p:spPr>
        <p:txBody>
          <a:bodyPr>
            <a:normAutofit/>
          </a:bodyPr>
          <a:lstStyle>
            <a:lvl1pPr marL="0" indent="0" algn="ctr">
              <a:buNone/>
              <a:defRPr sz="1200"/>
            </a:lvl1pPr>
          </a:lstStyle>
          <a:p>
            <a:pPr lvl="0"/>
            <a:r>
              <a:rPr lang="en-US"/>
              <a:t>Click to edit Master text styles</a:t>
            </a:r>
          </a:p>
        </p:txBody>
      </p:sp>
      <p:sp>
        <p:nvSpPr>
          <p:cNvPr id="16" name="Pladsholder til tekst 14">
            <a:extLst>
              <a:ext uri="{FF2B5EF4-FFF2-40B4-BE49-F238E27FC236}">
                <a16:creationId xmlns:a16="http://schemas.microsoft.com/office/drawing/2014/main" id="{077E66A7-86D1-463E-9007-B49B3736BD5C}"/>
              </a:ext>
            </a:extLst>
          </p:cNvPr>
          <p:cNvSpPr>
            <a:spLocks noGrp="1"/>
          </p:cNvSpPr>
          <p:nvPr>
            <p:ph type="body" sz="quarter" idx="13"/>
          </p:nvPr>
        </p:nvSpPr>
        <p:spPr>
          <a:xfrm>
            <a:off x="7783679" y="1690688"/>
            <a:ext cx="2378075" cy="392112"/>
          </a:xfrm>
          <a:solidFill>
            <a:schemeClr val="bg1"/>
          </a:solidFill>
        </p:spPr>
        <p:txBody>
          <a:bodyPr>
            <a:normAutofit/>
          </a:bodyPr>
          <a:lstStyle>
            <a:lvl1pPr marL="0" indent="0" algn="ctr">
              <a:buNone/>
              <a:defRPr sz="1200"/>
            </a:lvl1pPr>
          </a:lstStyle>
          <a:p>
            <a:pPr lvl="0"/>
            <a:r>
              <a:rPr lang="en-US"/>
              <a:t>Click to edit Master text styles</a:t>
            </a:r>
          </a:p>
        </p:txBody>
      </p:sp>
      <p:sp>
        <p:nvSpPr>
          <p:cNvPr id="17" name="Pladsholder til tekst 14">
            <a:extLst>
              <a:ext uri="{FF2B5EF4-FFF2-40B4-BE49-F238E27FC236}">
                <a16:creationId xmlns:a16="http://schemas.microsoft.com/office/drawing/2014/main" id="{58F8674E-D1DB-4E7D-A7B9-54275EB5515D}"/>
              </a:ext>
            </a:extLst>
          </p:cNvPr>
          <p:cNvSpPr>
            <a:spLocks noGrp="1"/>
          </p:cNvSpPr>
          <p:nvPr>
            <p:ph type="body" sz="quarter" idx="14"/>
          </p:nvPr>
        </p:nvSpPr>
        <p:spPr>
          <a:xfrm>
            <a:off x="1589902" y="1651972"/>
            <a:ext cx="2378075" cy="392112"/>
          </a:xfrm>
          <a:solidFill>
            <a:schemeClr val="bg1"/>
          </a:solidFill>
        </p:spPr>
        <p:txBody>
          <a:bodyPr>
            <a:normAutofit/>
          </a:bodyPr>
          <a:lstStyle>
            <a:lvl1pPr marL="0" indent="0" algn="ctr">
              <a:buNone/>
              <a:defRPr sz="1200"/>
            </a:lvl1pPr>
          </a:lstStyle>
          <a:p>
            <a:pPr lvl="0"/>
            <a:r>
              <a:rPr lang="en-US"/>
              <a:t>Click to edit Master text styles</a:t>
            </a:r>
          </a:p>
        </p:txBody>
      </p:sp>
    </p:spTree>
    <p:extLst>
      <p:ext uri="{BB962C8B-B14F-4D97-AF65-F5344CB8AC3E}">
        <p14:creationId xmlns:p14="http://schemas.microsoft.com/office/powerpoint/2010/main" val="41599581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PhAnim="0" matchingName="Titel und Fusszeile" type="titleOnly">
  <p:cSld name="Titel und Fusszeile">
    <p:spTree>
      <p:nvGrpSpPr>
        <p:cNvPr id="1" name="Shape 3471"/>
        <p:cNvGrpSpPr/>
        <p:nvPr/>
      </p:nvGrpSpPr>
      <p:grpSpPr>
        <a:xfrm>
          <a:off x="0" y="0"/>
          <a:ext cx="0" cy="0"/>
          <a:chOff x="0" y="0"/>
          <a:chExt cx="0" cy="0"/>
        </a:xfrm>
      </p:grpSpPr>
      <p:sp>
        <p:nvSpPr>
          <p:cNvPr id="3472" name="Google Shape;3472;p536"/>
          <p:cNvSpPr txBox="1">
            <a:spLocks noGrp="1"/>
          </p:cNvSpPr>
          <p:nvPr>
            <p:ph type="title"/>
          </p:nvPr>
        </p:nvSpPr>
        <p:spPr>
          <a:xfrm>
            <a:off x="412751" y="707135"/>
            <a:ext cx="11361600" cy="4128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2000"/>
              <a:buFont typeface="Georgia"/>
              <a:buNone/>
              <a:defRPr sz="2667" b="0" i="0" u="none" strike="noStrike" cap="none">
                <a:solidFill>
                  <a:schemeClr val="dk1"/>
                </a:solidFill>
                <a:latin typeface="Georgia"/>
                <a:ea typeface="Georgia"/>
                <a:cs typeface="Georgia"/>
                <a:sym typeface="Georgia"/>
              </a:defRPr>
            </a:lvl1pPr>
            <a:lvl2pPr lvl="1" algn="l">
              <a:lnSpc>
                <a:spcPct val="100000"/>
              </a:lnSpc>
              <a:spcBef>
                <a:spcPts val="0"/>
              </a:spcBef>
              <a:spcAft>
                <a:spcPts val="0"/>
              </a:spcAft>
              <a:buSzPts val="1400"/>
              <a:buNone/>
              <a:defRPr sz="2400"/>
            </a:lvl2pPr>
            <a:lvl3pPr lvl="2" algn="l">
              <a:lnSpc>
                <a:spcPct val="100000"/>
              </a:lnSpc>
              <a:spcBef>
                <a:spcPts val="0"/>
              </a:spcBef>
              <a:spcAft>
                <a:spcPts val="0"/>
              </a:spcAft>
              <a:buSzPts val="1400"/>
              <a:buNone/>
              <a:defRPr sz="2400"/>
            </a:lvl3pPr>
            <a:lvl4pPr lvl="3" algn="l">
              <a:lnSpc>
                <a:spcPct val="100000"/>
              </a:lnSpc>
              <a:spcBef>
                <a:spcPts val="0"/>
              </a:spcBef>
              <a:spcAft>
                <a:spcPts val="0"/>
              </a:spcAft>
              <a:buSzPts val="1400"/>
              <a:buNone/>
              <a:defRPr sz="2400"/>
            </a:lvl4pPr>
            <a:lvl5pPr lvl="4" algn="l">
              <a:lnSpc>
                <a:spcPct val="100000"/>
              </a:lnSpc>
              <a:spcBef>
                <a:spcPts val="0"/>
              </a:spcBef>
              <a:spcAft>
                <a:spcPts val="0"/>
              </a:spcAft>
              <a:buSzPts val="1400"/>
              <a:buNone/>
              <a:defRPr sz="2400"/>
            </a:lvl5pPr>
            <a:lvl6pPr lvl="5" algn="l">
              <a:lnSpc>
                <a:spcPct val="100000"/>
              </a:lnSpc>
              <a:spcBef>
                <a:spcPts val="0"/>
              </a:spcBef>
              <a:spcAft>
                <a:spcPts val="0"/>
              </a:spcAft>
              <a:buSzPts val="1400"/>
              <a:buNone/>
              <a:defRPr sz="2400"/>
            </a:lvl6pPr>
            <a:lvl7pPr lvl="6" algn="l">
              <a:lnSpc>
                <a:spcPct val="100000"/>
              </a:lnSpc>
              <a:spcBef>
                <a:spcPts val="0"/>
              </a:spcBef>
              <a:spcAft>
                <a:spcPts val="0"/>
              </a:spcAft>
              <a:buSzPts val="1400"/>
              <a:buNone/>
              <a:defRPr sz="2400"/>
            </a:lvl7pPr>
            <a:lvl8pPr lvl="7" algn="l">
              <a:lnSpc>
                <a:spcPct val="100000"/>
              </a:lnSpc>
              <a:spcBef>
                <a:spcPts val="0"/>
              </a:spcBef>
              <a:spcAft>
                <a:spcPts val="0"/>
              </a:spcAft>
              <a:buSzPts val="1400"/>
              <a:buNone/>
              <a:defRPr sz="2400"/>
            </a:lvl8pPr>
            <a:lvl9pPr lvl="8" algn="l">
              <a:lnSpc>
                <a:spcPct val="100000"/>
              </a:lnSpc>
              <a:spcBef>
                <a:spcPts val="0"/>
              </a:spcBef>
              <a:spcAft>
                <a:spcPts val="0"/>
              </a:spcAft>
              <a:buSzPts val="1400"/>
              <a:buNone/>
              <a:defRPr sz="2400"/>
            </a:lvl9pPr>
          </a:lstStyle>
          <a:p>
            <a:endParaRPr lang="da-DK" dirty="0"/>
          </a:p>
        </p:txBody>
      </p:sp>
      <p:sp>
        <p:nvSpPr>
          <p:cNvPr id="2" name="Date Placeholder 1">
            <a:extLst>
              <a:ext uri="{FF2B5EF4-FFF2-40B4-BE49-F238E27FC236}">
                <a16:creationId xmlns:a16="http://schemas.microsoft.com/office/drawing/2014/main" id="{4814FDF5-E79D-4064-999F-2C7CD283B924}"/>
              </a:ext>
            </a:extLst>
          </p:cNvPr>
          <p:cNvSpPr>
            <a:spLocks noGrp="1"/>
          </p:cNvSpPr>
          <p:nvPr>
            <p:ph type="dt" sz="half" idx="10"/>
          </p:nvPr>
        </p:nvSpPr>
        <p:spPr>
          <a:xfrm>
            <a:off x="9984296" y="6355080"/>
            <a:ext cx="1764792" cy="137160"/>
          </a:xfrm>
        </p:spPr>
        <p:txBody>
          <a:bodyPr vert="horz" lIns="0" tIns="0" rIns="0" bIns="0" rtlCol="0" anchor="b" anchorCtr="0"/>
          <a:lstStyle>
            <a:lvl1pPr algn="r">
              <a:defRPr lang="da-DK" smtClean="0"/>
            </a:lvl1pPr>
          </a:lstStyle>
          <a:p>
            <a:r>
              <a:rPr lang="da-DK"/>
              <a:t>October 2020</a:t>
            </a:r>
            <a:endParaRPr lang="da-DK" dirty="0"/>
          </a:p>
        </p:txBody>
      </p:sp>
      <p:sp>
        <p:nvSpPr>
          <p:cNvPr id="3" name="Footer Placeholder 2">
            <a:extLst>
              <a:ext uri="{FF2B5EF4-FFF2-40B4-BE49-F238E27FC236}">
                <a16:creationId xmlns:a16="http://schemas.microsoft.com/office/drawing/2014/main" id="{0309359E-0585-4AC9-A512-A8F4E2133146}"/>
              </a:ext>
            </a:extLst>
          </p:cNvPr>
          <p:cNvSpPr>
            <a:spLocks noGrp="1"/>
          </p:cNvSpPr>
          <p:nvPr>
            <p:ph type="ftr" sz="quarter" idx="11"/>
          </p:nvPr>
        </p:nvSpPr>
        <p:spPr>
          <a:xfrm>
            <a:off x="442912" y="6355080"/>
            <a:ext cx="5473701" cy="137160"/>
          </a:xfrm>
        </p:spPr>
        <p:txBody>
          <a:bodyPr vert="horz" lIns="0" tIns="0" rIns="0" bIns="0" rtlCol="0" anchor="b" anchorCtr="0"/>
          <a:lstStyle>
            <a:lvl1pPr algn="l">
              <a:defRPr lang="da-DK"/>
            </a:lvl1pPr>
          </a:lstStyle>
          <a:p>
            <a:r>
              <a:rPr lang="da-DK"/>
              <a:t>IT Operations Maturity Assessment</a:t>
            </a:r>
            <a:endParaRPr lang="da-DK" dirty="0"/>
          </a:p>
        </p:txBody>
      </p:sp>
      <p:sp>
        <p:nvSpPr>
          <p:cNvPr id="4" name="Slide Number Placeholder 3">
            <a:extLst>
              <a:ext uri="{FF2B5EF4-FFF2-40B4-BE49-F238E27FC236}">
                <a16:creationId xmlns:a16="http://schemas.microsoft.com/office/drawing/2014/main" id="{B0750DD5-93D1-49A9-9C46-B883F2AE5EEF}"/>
              </a:ext>
            </a:extLst>
          </p:cNvPr>
          <p:cNvSpPr>
            <a:spLocks noGrp="1"/>
          </p:cNvSpPr>
          <p:nvPr>
            <p:ph type="sldNum" sz="quarter" idx="12"/>
          </p:nvPr>
        </p:nvSpPr>
        <p:spPr>
          <a:xfrm>
            <a:off x="9984296" y="6492240"/>
            <a:ext cx="1764792" cy="137160"/>
          </a:xfrm>
        </p:spPr>
        <p:txBody>
          <a:bodyPr vert="horz" lIns="0" tIns="0" rIns="0" bIns="0" rtlCol="0" anchor="b" anchorCtr="0">
            <a:noAutofit/>
          </a:bodyPr>
          <a:lstStyle>
            <a:lvl1pPr algn="r">
              <a:defRPr lang="da-DK" smtClean="0"/>
            </a:lvl1pPr>
          </a:lstStyle>
          <a:p>
            <a:fld id="{EF4C4FFE-96EA-410E-9F6B-28E2CB7B1590}" type="slidenum">
              <a:rPr lang="da-DK" smtClean="0"/>
              <a:pPr/>
              <a:t>‹nr.›</a:t>
            </a:fld>
            <a:endParaRPr lang="da-DK" dirty="0"/>
          </a:p>
        </p:txBody>
      </p:sp>
    </p:spTree>
    <p:extLst>
      <p:ext uri="{BB962C8B-B14F-4D97-AF65-F5344CB8AC3E}">
        <p14:creationId xmlns:p14="http://schemas.microsoft.com/office/powerpoint/2010/main" val="20672533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Indhold - uden tekstfel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E0A60B3-78A0-4606-A857-6BB7046AFC98}"/>
              </a:ext>
            </a:extLst>
          </p:cNvPr>
          <p:cNvGraphicFramePr>
            <a:graphicFrameLocks noChangeAspect="1"/>
          </p:cNvGraphicFramePr>
          <p:nvPr userDrawn="1">
            <p:custDataLst>
              <p:tags r:id="rId2"/>
            </p:custDataLst>
            <p:extLst>
              <p:ext uri="{D42A27DB-BD31-4B8C-83A1-F6EECF244321}">
                <p14:modId xmlns:p14="http://schemas.microsoft.com/office/powerpoint/2010/main" val="31046632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5" name="think-cell Slide" r:id="rId4" imgW="306" imgH="306" progId="TCLayout.ActiveDocument.1">
                  <p:embed/>
                </p:oleObj>
              </mc:Choice>
              <mc:Fallback>
                <p:oleObj name="think-cell Slide" r:id="rId4" imgW="306" imgH="306" progId="TCLayout.ActiveDocument.1">
                  <p:embed/>
                  <p:pic>
                    <p:nvPicPr>
                      <p:cNvPr id="5" name="Object 4" hidden="1">
                        <a:extLst>
                          <a:ext uri="{FF2B5EF4-FFF2-40B4-BE49-F238E27FC236}">
                            <a16:creationId xmlns:a16="http://schemas.microsoft.com/office/drawing/2014/main" id="{6E0A60B3-78A0-4606-A857-6BB7046AFC9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itle 2">
            <a:extLst>
              <a:ext uri="{FF2B5EF4-FFF2-40B4-BE49-F238E27FC236}">
                <a16:creationId xmlns:a16="http://schemas.microsoft.com/office/drawing/2014/main" id="{42A489C5-6EBB-4CDC-869B-66B2FDB30B99}"/>
              </a:ext>
            </a:extLst>
          </p:cNvPr>
          <p:cNvSpPr>
            <a:spLocks noGrp="1"/>
          </p:cNvSpPr>
          <p:nvPr>
            <p:ph type="title" hasCustomPrompt="1"/>
          </p:nvPr>
        </p:nvSpPr>
        <p:spPr>
          <a:xfrm>
            <a:off x="477838" y="260350"/>
            <a:ext cx="11234737" cy="735013"/>
          </a:xfrm>
        </p:spPr>
        <p:txBody>
          <a:bodyPr vert="horz">
            <a:normAutofit/>
          </a:bodyPr>
          <a:lstStyle>
            <a:lvl1pPr rtl="0">
              <a:lnSpc>
                <a:spcPct val="100000"/>
              </a:lnSpc>
              <a:defRPr sz="2400">
                <a:solidFill>
                  <a:schemeClr val="bg1"/>
                </a:solidFill>
              </a:defRPr>
            </a:lvl1pPr>
          </a:lstStyle>
          <a:p>
            <a:r>
              <a:rPr lang="da-DK"/>
              <a:t>Klik for at skrive en titel</a:t>
            </a:r>
          </a:p>
        </p:txBody>
      </p:sp>
      <p:sp>
        <p:nvSpPr>
          <p:cNvPr id="112" name="Date Placeholder 1">
            <a:extLst>
              <a:ext uri="{FF2B5EF4-FFF2-40B4-BE49-F238E27FC236}">
                <a16:creationId xmlns:a16="http://schemas.microsoft.com/office/drawing/2014/main" id="{DFFE9D38-047C-46CF-8DAE-61B5592B8A34}"/>
              </a:ext>
            </a:extLst>
          </p:cNvPr>
          <p:cNvSpPr>
            <a:spLocks noGrp="1"/>
          </p:cNvSpPr>
          <p:nvPr>
            <p:ph type="dt" sz="half" idx="2"/>
          </p:nvPr>
        </p:nvSpPr>
        <p:spPr>
          <a:xfrm>
            <a:off x="9083675" y="6483645"/>
            <a:ext cx="1673226" cy="255600"/>
          </a:xfrm>
          <a:prstGeom prst="rect">
            <a:avLst/>
          </a:prstGeom>
        </p:spPr>
        <p:txBody>
          <a:bodyPr tIns="0" rIns="72000" bIns="0" anchor="ctr"/>
          <a:lstStyle>
            <a:lvl1pPr algn="r" rtl="0">
              <a:defRPr sz="900">
                <a:solidFill>
                  <a:schemeClr val="tx1"/>
                </a:solidFill>
              </a:defRPr>
            </a:lvl1pPr>
          </a:lstStyle>
          <a:p>
            <a:fld id="{AC3639F7-921C-468D-A9C1-D50D6B617E0A}" type="datetime2">
              <a:rPr lang="da-DK" noProof="1" smtClean="0"/>
              <a:pPr/>
              <a:t>14. marts 2022</a:t>
            </a:fld>
            <a:endParaRPr lang="da-DK" noProof="1"/>
          </a:p>
        </p:txBody>
      </p:sp>
      <p:sp>
        <p:nvSpPr>
          <p:cNvPr id="114" name="Slide Number Placeholder 5">
            <a:extLst>
              <a:ext uri="{FF2B5EF4-FFF2-40B4-BE49-F238E27FC236}">
                <a16:creationId xmlns:a16="http://schemas.microsoft.com/office/drawing/2014/main" id="{B95D5D4F-7B1E-40FA-B1E8-A4B8EC2E4637}"/>
              </a:ext>
            </a:extLst>
          </p:cNvPr>
          <p:cNvSpPr>
            <a:spLocks noGrp="1"/>
          </p:cNvSpPr>
          <p:nvPr>
            <p:ph type="sldNum" sz="quarter" idx="4"/>
          </p:nvPr>
        </p:nvSpPr>
        <p:spPr>
          <a:xfrm>
            <a:off x="10770378" y="6483645"/>
            <a:ext cx="226236" cy="255600"/>
          </a:xfrm>
          <a:prstGeom prst="rect">
            <a:avLst/>
          </a:prstGeom>
        </p:spPr>
        <p:txBody>
          <a:bodyPr vert="horz" lIns="0" tIns="0" rIns="0" bIns="0" rtlCol="0" anchor="ctr">
            <a:noAutofit/>
          </a:bodyPr>
          <a:lstStyle>
            <a:lvl1pPr algn="r" rtl="0">
              <a:defRPr sz="900">
                <a:solidFill>
                  <a:schemeClr val="tx1"/>
                </a:solidFill>
              </a:defRPr>
            </a:lvl1pPr>
          </a:lstStyle>
          <a:p>
            <a:fld id="{E65AF48C-B1C0-4493-BDFC-EAEA1C2F1117}" type="slidenum">
              <a:rPr lang="da-DK" noProof="1" smtClean="0"/>
              <a:pPr/>
              <a:t>‹nr.›</a:t>
            </a:fld>
            <a:endParaRPr lang="da-DK" noProof="1"/>
          </a:p>
        </p:txBody>
      </p:sp>
      <p:grpSp>
        <p:nvGrpSpPr>
          <p:cNvPr id="48" name="Group 47">
            <a:extLst>
              <a:ext uri="{FF2B5EF4-FFF2-40B4-BE49-F238E27FC236}">
                <a16:creationId xmlns:a16="http://schemas.microsoft.com/office/drawing/2014/main" id="{E2C5737F-4AEB-4E0D-BBAE-2FC60DFE3440}"/>
              </a:ext>
            </a:extLst>
          </p:cNvPr>
          <p:cNvGrpSpPr/>
          <p:nvPr userDrawn="1"/>
        </p:nvGrpSpPr>
        <p:grpSpPr>
          <a:xfrm>
            <a:off x="0" y="0"/>
            <a:ext cx="12192000" cy="1371600"/>
            <a:chOff x="0" y="1"/>
            <a:chExt cx="12192000" cy="1228434"/>
          </a:xfrm>
        </p:grpSpPr>
        <p:sp>
          <p:nvSpPr>
            <p:cNvPr id="49" name="Rectangle 48">
              <a:extLst>
                <a:ext uri="{FF2B5EF4-FFF2-40B4-BE49-F238E27FC236}">
                  <a16:creationId xmlns:a16="http://schemas.microsoft.com/office/drawing/2014/main" id="{F308A4B9-4DC0-415E-9976-738612F2641C}"/>
                </a:ext>
              </a:extLst>
            </p:cNvPr>
            <p:cNvSpPr/>
            <p:nvPr/>
          </p:nvSpPr>
          <p:spPr>
            <a:xfrm>
              <a:off x="0" y="1"/>
              <a:ext cx="12192000" cy="11360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a-DK" sz="1400" b="0" i="0" u="none" strike="noStrike" kern="0" cap="none" spc="0" normalizeH="0" baseline="0" noProof="0">
                <a:ln>
                  <a:noFill/>
                </a:ln>
                <a:solidFill>
                  <a:schemeClr val="bg1"/>
                </a:solidFill>
                <a:effectLst/>
                <a:uLnTx/>
                <a:uFillTx/>
                <a:latin typeface="Arial"/>
                <a:ea typeface="+mn-ea"/>
                <a:cs typeface="+mn-cs"/>
                <a:sym typeface="Arial"/>
              </a:endParaRPr>
            </a:p>
          </p:txBody>
        </p:sp>
        <p:sp>
          <p:nvSpPr>
            <p:cNvPr id="50" name="Rectangle 49">
              <a:extLst>
                <a:ext uri="{FF2B5EF4-FFF2-40B4-BE49-F238E27FC236}">
                  <a16:creationId xmlns:a16="http://schemas.microsoft.com/office/drawing/2014/main" id="{781F4EBF-42C5-49C5-87AF-12F883B13FC1}"/>
                </a:ext>
              </a:extLst>
            </p:cNvPr>
            <p:cNvSpPr/>
            <p:nvPr/>
          </p:nvSpPr>
          <p:spPr>
            <a:xfrm>
              <a:off x="0" y="1016000"/>
              <a:ext cx="12192000" cy="21243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a-DK" sz="1400" b="0" i="0" u="none" strike="noStrike" kern="0" cap="none" spc="0" normalizeH="0" baseline="0" noProof="0">
                <a:ln>
                  <a:noFill/>
                </a:ln>
                <a:solidFill>
                  <a:schemeClr val="bg1"/>
                </a:solidFill>
                <a:effectLst/>
                <a:uLnTx/>
                <a:uFillTx/>
                <a:latin typeface="Arial"/>
                <a:ea typeface="+mn-ea"/>
                <a:cs typeface="+mn-cs"/>
                <a:sym typeface="Arial"/>
              </a:endParaRPr>
            </a:p>
          </p:txBody>
        </p:sp>
      </p:grpSp>
      <p:pic>
        <p:nvPicPr>
          <p:cNvPr id="9" name="Picture 8">
            <a:extLst>
              <a:ext uri="{FF2B5EF4-FFF2-40B4-BE49-F238E27FC236}">
                <a16:creationId xmlns:a16="http://schemas.microsoft.com/office/drawing/2014/main" id="{ABF4F563-F33E-4011-A807-6261E4143701}"/>
              </a:ext>
            </a:extLst>
          </p:cNvPr>
          <p:cNvPicPr>
            <a:picLocks noChangeAspect="1"/>
          </p:cNvPicPr>
          <p:nvPr userDrawn="1"/>
        </p:nvPicPr>
        <p:blipFill>
          <a:blip r:embed="rId6">
            <a:duotone>
              <a:schemeClr val="accent4">
                <a:shade val="45000"/>
                <a:satMod val="135000"/>
              </a:schemeClr>
              <a:prstClr val="white"/>
            </a:duotone>
          </a:blip>
          <a:stretch>
            <a:fillRect/>
          </a:stretch>
        </p:blipFill>
        <p:spPr>
          <a:xfrm>
            <a:off x="10923372" y="183438"/>
            <a:ext cx="811427" cy="218023"/>
          </a:xfrm>
          <a:prstGeom prst="rect">
            <a:avLst/>
          </a:prstGeom>
          <a:ln>
            <a:noFill/>
          </a:ln>
        </p:spPr>
      </p:pic>
    </p:spTree>
    <p:extLst>
      <p:ext uri="{BB962C8B-B14F-4D97-AF65-F5344CB8AC3E}">
        <p14:creationId xmlns:p14="http://schemas.microsoft.com/office/powerpoint/2010/main" val="592375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Alternativ title_1">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E0A60B3-78A0-4606-A857-6BB7046AFC98}"/>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9" name="think-cell Slide" r:id="rId4" imgW="306" imgH="306" progId="TCLayout.ActiveDocument.1">
                  <p:embed/>
                </p:oleObj>
              </mc:Choice>
              <mc:Fallback>
                <p:oleObj name="think-cell Slide" r:id="rId4" imgW="306" imgH="306" progId="TCLayout.ActiveDocument.1">
                  <p:embed/>
                  <p:pic>
                    <p:nvPicPr>
                      <p:cNvPr id="5" name="Object 4" hidden="1">
                        <a:extLst>
                          <a:ext uri="{FF2B5EF4-FFF2-40B4-BE49-F238E27FC236}">
                            <a16:creationId xmlns:a16="http://schemas.microsoft.com/office/drawing/2014/main" id="{6E0A60B3-78A0-4606-A857-6BB7046AFC9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9" name="Rectangle 48">
            <a:extLst>
              <a:ext uri="{FF2B5EF4-FFF2-40B4-BE49-F238E27FC236}">
                <a16:creationId xmlns:a16="http://schemas.microsoft.com/office/drawing/2014/main" id="{F308A4B9-4DC0-415E-9976-738612F2641C}"/>
              </a:ext>
            </a:extLst>
          </p:cNvPr>
          <p:cNvSpPr/>
          <p:nvPr userDrawn="1"/>
        </p:nvSpPr>
        <p:spPr>
          <a:xfrm>
            <a:off x="0" y="0"/>
            <a:ext cx="12192000" cy="12684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a-DK" sz="1400" b="0" i="0" u="none" strike="noStrike" kern="0" cap="none" spc="0" normalizeH="0" baseline="0" noProof="0">
              <a:ln>
                <a:noFill/>
              </a:ln>
              <a:solidFill>
                <a:schemeClr val="bg1"/>
              </a:solidFill>
              <a:effectLst/>
              <a:uLnTx/>
              <a:uFillTx/>
              <a:latin typeface="Arial"/>
              <a:ea typeface="+mn-ea"/>
              <a:cs typeface="+mn-cs"/>
              <a:sym typeface="Arial"/>
            </a:endParaRPr>
          </a:p>
        </p:txBody>
      </p:sp>
      <p:sp>
        <p:nvSpPr>
          <p:cNvPr id="50" name="Rectangle 49">
            <a:extLst>
              <a:ext uri="{FF2B5EF4-FFF2-40B4-BE49-F238E27FC236}">
                <a16:creationId xmlns:a16="http://schemas.microsoft.com/office/drawing/2014/main" id="{781F4EBF-42C5-49C5-87AF-12F883B13FC1}"/>
              </a:ext>
            </a:extLst>
          </p:cNvPr>
          <p:cNvSpPr/>
          <p:nvPr/>
        </p:nvSpPr>
        <p:spPr>
          <a:xfrm>
            <a:off x="0" y="1134407"/>
            <a:ext cx="12192000" cy="2371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da-DK" sz="1400" b="0" i="0" u="none" strike="noStrike" kern="0" cap="none" spc="0" normalizeH="0" baseline="0" noProof="0">
              <a:ln>
                <a:noFill/>
              </a:ln>
              <a:solidFill>
                <a:schemeClr val="bg1"/>
              </a:solidFill>
              <a:effectLst/>
              <a:uLnTx/>
              <a:uFillTx/>
              <a:latin typeface="Arial"/>
              <a:ea typeface="+mn-ea"/>
              <a:cs typeface="+mn-cs"/>
              <a:sym typeface="Arial"/>
            </a:endParaRPr>
          </a:p>
        </p:txBody>
      </p:sp>
      <p:pic>
        <p:nvPicPr>
          <p:cNvPr id="15" name="Picture 14">
            <a:extLst>
              <a:ext uri="{FF2B5EF4-FFF2-40B4-BE49-F238E27FC236}">
                <a16:creationId xmlns:a16="http://schemas.microsoft.com/office/drawing/2014/main" id="{70F9195B-5460-494B-BE6B-60A8EAFB832C}"/>
              </a:ext>
            </a:extLst>
          </p:cNvPr>
          <p:cNvPicPr>
            <a:picLocks noChangeAspect="1"/>
          </p:cNvPicPr>
          <p:nvPr userDrawn="1"/>
        </p:nvPicPr>
        <p:blipFill>
          <a:blip r:embed="rId6">
            <a:duotone>
              <a:schemeClr val="accent4">
                <a:shade val="45000"/>
                <a:satMod val="135000"/>
              </a:schemeClr>
              <a:prstClr val="white"/>
            </a:duotone>
          </a:blip>
          <a:stretch>
            <a:fillRect/>
          </a:stretch>
        </p:blipFill>
        <p:spPr>
          <a:xfrm>
            <a:off x="10928380" y="365125"/>
            <a:ext cx="811427" cy="218023"/>
          </a:xfrm>
          <a:prstGeom prst="rect">
            <a:avLst/>
          </a:prstGeom>
          <a:ln>
            <a:noFill/>
          </a:ln>
        </p:spPr>
      </p:pic>
      <p:sp>
        <p:nvSpPr>
          <p:cNvPr id="3" name="Date Placeholder 2">
            <a:extLst>
              <a:ext uri="{FF2B5EF4-FFF2-40B4-BE49-F238E27FC236}">
                <a16:creationId xmlns:a16="http://schemas.microsoft.com/office/drawing/2014/main" id="{CB2DE28C-F721-4349-B62C-E457C837414F}"/>
              </a:ext>
            </a:extLst>
          </p:cNvPr>
          <p:cNvSpPr>
            <a:spLocks noGrp="1"/>
          </p:cNvSpPr>
          <p:nvPr>
            <p:ph type="dt" sz="half" idx="14"/>
          </p:nvPr>
        </p:nvSpPr>
        <p:spPr/>
        <p:txBody>
          <a:bodyPr/>
          <a:lstStyle/>
          <a:p>
            <a:fld id="{41C02CC1-B69E-4142-B23B-6F6EAE1D4B32}" type="datetime1">
              <a:rPr lang="da-DK" noProof="0" smtClean="0"/>
              <a:t>14-03-2022</a:t>
            </a:fld>
            <a:endParaRPr lang="da-DK" noProof="0"/>
          </a:p>
        </p:txBody>
      </p:sp>
      <p:sp>
        <p:nvSpPr>
          <p:cNvPr id="4" name="Slide Number Placeholder 3">
            <a:extLst>
              <a:ext uri="{FF2B5EF4-FFF2-40B4-BE49-F238E27FC236}">
                <a16:creationId xmlns:a16="http://schemas.microsoft.com/office/drawing/2014/main" id="{81A92995-4EA9-4E3E-ACEE-335D899BA57D}"/>
              </a:ext>
            </a:extLst>
          </p:cNvPr>
          <p:cNvSpPr>
            <a:spLocks noGrp="1"/>
          </p:cNvSpPr>
          <p:nvPr>
            <p:ph type="sldNum" sz="quarter" idx="15"/>
          </p:nvPr>
        </p:nvSpPr>
        <p:spPr/>
        <p:txBody>
          <a:bodyPr/>
          <a:lstStyle/>
          <a:p>
            <a:fld id="{ED8A48D8-8291-F24A-9DB0-B0C94D545751}" type="slidenum">
              <a:rPr lang="da-DK" noProof="0" smtClean="0"/>
              <a:t>‹nr.›</a:t>
            </a:fld>
            <a:endParaRPr lang="da-DK" noProof="0"/>
          </a:p>
        </p:txBody>
      </p:sp>
      <p:sp>
        <p:nvSpPr>
          <p:cNvPr id="6" name="Title 5">
            <a:extLst>
              <a:ext uri="{FF2B5EF4-FFF2-40B4-BE49-F238E27FC236}">
                <a16:creationId xmlns:a16="http://schemas.microsoft.com/office/drawing/2014/main" id="{F56CC087-D4D5-4BBA-897E-66EA837894BF}"/>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da-DK"/>
          </a:p>
        </p:txBody>
      </p:sp>
      <p:sp>
        <p:nvSpPr>
          <p:cNvPr id="18" name="Content Placeholder 15">
            <a:extLst>
              <a:ext uri="{FF2B5EF4-FFF2-40B4-BE49-F238E27FC236}">
                <a16:creationId xmlns:a16="http://schemas.microsoft.com/office/drawing/2014/main" id="{7126F61A-DFC9-4DFD-AD28-E66E7FA7F007}"/>
              </a:ext>
            </a:extLst>
          </p:cNvPr>
          <p:cNvSpPr>
            <a:spLocks noGrp="1"/>
          </p:cNvSpPr>
          <p:nvPr>
            <p:ph sz="quarter" idx="16"/>
          </p:nvPr>
        </p:nvSpPr>
        <p:spPr>
          <a:xfrm>
            <a:off x="453082" y="1825625"/>
            <a:ext cx="1128583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Tree>
    <p:extLst>
      <p:ext uri="{BB962C8B-B14F-4D97-AF65-F5344CB8AC3E}">
        <p14:creationId xmlns:p14="http://schemas.microsoft.com/office/powerpoint/2010/main" val="1422897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_3">
    <p:bg>
      <p:bgPr>
        <a:solidFill>
          <a:schemeClr val="accent2"/>
        </a:solidFill>
        <a:effectLst/>
      </p:bgPr>
    </p:bg>
    <p:spTree>
      <p:nvGrpSpPr>
        <p:cNvPr id="1" name=""/>
        <p:cNvGrpSpPr/>
        <p:nvPr/>
      </p:nvGrpSpPr>
      <p:grpSpPr>
        <a:xfrm>
          <a:off x="0" y="0"/>
          <a:ext cx="0" cy="0"/>
          <a:chOff x="0" y="0"/>
          <a:chExt cx="0" cy="0"/>
        </a:xfrm>
      </p:grpSpPr>
      <p:sp>
        <p:nvSpPr>
          <p:cNvPr id="19" name="Subtitle 2">
            <a:extLst>
              <a:ext uri="{FF2B5EF4-FFF2-40B4-BE49-F238E27FC236}">
                <a16:creationId xmlns:a16="http://schemas.microsoft.com/office/drawing/2014/main" id="{8B7FFAD7-3883-C649-AFF8-DE5501478756}"/>
              </a:ext>
            </a:extLst>
          </p:cNvPr>
          <p:cNvSpPr>
            <a:spLocks noGrp="1"/>
          </p:cNvSpPr>
          <p:nvPr>
            <p:ph type="subTitle" idx="1" hasCustomPrompt="1"/>
          </p:nvPr>
        </p:nvSpPr>
        <p:spPr>
          <a:xfrm>
            <a:off x="444498" y="4254070"/>
            <a:ext cx="3343386" cy="463063"/>
          </a:xfrm>
        </p:spPr>
        <p:txBody>
          <a:bodyPr lIns="0">
            <a:noAutofit/>
          </a:bodyPr>
          <a:lstStyle>
            <a:lvl1pPr marL="0" indent="0" algn="l">
              <a:buNone/>
              <a:defRPr sz="16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dirty="0"/>
              <a:t>Dato: måned år</a:t>
            </a:r>
          </a:p>
        </p:txBody>
      </p:sp>
      <p:sp>
        <p:nvSpPr>
          <p:cNvPr id="26" name="Title 25">
            <a:extLst>
              <a:ext uri="{FF2B5EF4-FFF2-40B4-BE49-F238E27FC236}">
                <a16:creationId xmlns:a16="http://schemas.microsoft.com/office/drawing/2014/main" id="{BB03CA7B-5A9D-4515-B7FC-80BDD0F261DD}"/>
              </a:ext>
            </a:extLst>
          </p:cNvPr>
          <p:cNvSpPr>
            <a:spLocks noGrp="1"/>
          </p:cNvSpPr>
          <p:nvPr>
            <p:ph type="title"/>
          </p:nvPr>
        </p:nvSpPr>
        <p:spPr>
          <a:xfrm>
            <a:off x="444843" y="1933433"/>
            <a:ext cx="10144898" cy="1792430"/>
          </a:xfrm>
        </p:spPr>
        <p:txBody>
          <a:bodyPr lIns="0">
            <a:normAutofit/>
          </a:bodyPr>
          <a:lstStyle>
            <a:lvl1pPr>
              <a:defRPr sz="6000" b="0">
                <a:solidFill>
                  <a:schemeClr val="bg1"/>
                </a:solidFill>
              </a:defRPr>
            </a:lvl1pPr>
          </a:lstStyle>
          <a:p>
            <a:r>
              <a:rPr lang="en-US"/>
              <a:t>Click to edit Master title style</a:t>
            </a:r>
            <a:endParaRPr lang="en-DK" dirty="0"/>
          </a:p>
        </p:txBody>
      </p:sp>
      <p:sp>
        <p:nvSpPr>
          <p:cNvPr id="36" name="Text Placeholder 35">
            <a:extLst>
              <a:ext uri="{FF2B5EF4-FFF2-40B4-BE49-F238E27FC236}">
                <a16:creationId xmlns:a16="http://schemas.microsoft.com/office/drawing/2014/main" id="{23801258-41AE-4F3B-8F42-2EDF7308EEC8}"/>
              </a:ext>
            </a:extLst>
          </p:cNvPr>
          <p:cNvSpPr>
            <a:spLocks noGrp="1"/>
          </p:cNvSpPr>
          <p:nvPr>
            <p:ph type="body" sz="quarter" idx="10" hasCustomPrompt="1"/>
          </p:nvPr>
        </p:nvSpPr>
        <p:spPr>
          <a:xfrm>
            <a:off x="444499" y="3725863"/>
            <a:ext cx="10145241" cy="524404"/>
          </a:xfrm>
        </p:spPr>
        <p:txBody>
          <a:bodyPr lIns="0"/>
          <a:lstStyle>
            <a:lvl1pPr marL="0" indent="0">
              <a:buNone/>
              <a:defRPr>
                <a:solidFill>
                  <a:schemeClr val="bg1"/>
                </a:solidFill>
              </a:defRPr>
            </a:lvl1pPr>
          </a:lstStyle>
          <a:p>
            <a:pPr lvl="0"/>
            <a:r>
              <a:rPr lang="en-US" dirty="0"/>
              <a:t>Click to edit Master  Subtitle style</a:t>
            </a:r>
            <a:endParaRPr lang="en-DK" dirty="0"/>
          </a:p>
        </p:txBody>
      </p:sp>
      <p:pic>
        <p:nvPicPr>
          <p:cNvPr id="7" name="Picture 6">
            <a:extLst>
              <a:ext uri="{FF2B5EF4-FFF2-40B4-BE49-F238E27FC236}">
                <a16:creationId xmlns:a16="http://schemas.microsoft.com/office/drawing/2014/main" id="{E297827B-D2E6-4B72-A4BE-1035D873A9CB}"/>
              </a:ext>
            </a:extLst>
          </p:cNvPr>
          <p:cNvPicPr>
            <a:picLocks noChangeAspect="1"/>
          </p:cNvPicPr>
          <p:nvPr userDrawn="1"/>
        </p:nvPicPr>
        <p:blipFill>
          <a:blip r:embed="rId2"/>
          <a:srcRect/>
          <a:stretch/>
        </p:blipFill>
        <p:spPr>
          <a:xfrm>
            <a:off x="444498" y="5184000"/>
            <a:ext cx="4119557" cy="1108184"/>
          </a:xfrm>
          <a:prstGeom prst="rect">
            <a:avLst/>
          </a:prstGeom>
        </p:spPr>
      </p:pic>
    </p:spTree>
    <p:extLst>
      <p:ext uri="{BB962C8B-B14F-4D97-AF65-F5344CB8AC3E}">
        <p14:creationId xmlns:p14="http://schemas.microsoft.com/office/powerpoint/2010/main" val="2034256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_4">
    <p:bg>
      <p:bgPr>
        <a:solidFill>
          <a:schemeClr val="bg2"/>
        </a:solidFill>
        <a:effectLst/>
      </p:bgPr>
    </p:bg>
    <p:spTree>
      <p:nvGrpSpPr>
        <p:cNvPr id="1" name=""/>
        <p:cNvGrpSpPr/>
        <p:nvPr/>
      </p:nvGrpSpPr>
      <p:grpSpPr>
        <a:xfrm>
          <a:off x="0" y="0"/>
          <a:ext cx="0" cy="0"/>
          <a:chOff x="0" y="0"/>
          <a:chExt cx="0" cy="0"/>
        </a:xfrm>
      </p:grpSpPr>
      <p:sp>
        <p:nvSpPr>
          <p:cNvPr id="19" name="Subtitle 2">
            <a:extLst>
              <a:ext uri="{FF2B5EF4-FFF2-40B4-BE49-F238E27FC236}">
                <a16:creationId xmlns:a16="http://schemas.microsoft.com/office/drawing/2014/main" id="{8B7FFAD7-3883-C649-AFF8-DE5501478756}"/>
              </a:ext>
            </a:extLst>
          </p:cNvPr>
          <p:cNvSpPr>
            <a:spLocks noGrp="1"/>
          </p:cNvSpPr>
          <p:nvPr>
            <p:ph type="subTitle" idx="1" hasCustomPrompt="1"/>
          </p:nvPr>
        </p:nvSpPr>
        <p:spPr>
          <a:xfrm>
            <a:off x="444498" y="4254070"/>
            <a:ext cx="3343386" cy="463063"/>
          </a:xfrm>
        </p:spPr>
        <p:txBody>
          <a:bodyPr lIns="0">
            <a:noAutofit/>
          </a:bodyPr>
          <a:lstStyle>
            <a:lvl1pPr marL="0" indent="0" algn="l">
              <a:buNone/>
              <a:defRPr sz="16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dirty="0"/>
              <a:t>Dato: måned år</a:t>
            </a:r>
          </a:p>
        </p:txBody>
      </p:sp>
      <p:sp>
        <p:nvSpPr>
          <p:cNvPr id="26" name="Title 25">
            <a:extLst>
              <a:ext uri="{FF2B5EF4-FFF2-40B4-BE49-F238E27FC236}">
                <a16:creationId xmlns:a16="http://schemas.microsoft.com/office/drawing/2014/main" id="{BB03CA7B-5A9D-4515-B7FC-80BDD0F261DD}"/>
              </a:ext>
            </a:extLst>
          </p:cNvPr>
          <p:cNvSpPr>
            <a:spLocks noGrp="1"/>
          </p:cNvSpPr>
          <p:nvPr>
            <p:ph type="title"/>
          </p:nvPr>
        </p:nvSpPr>
        <p:spPr>
          <a:xfrm>
            <a:off x="444843" y="1933433"/>
            <a:ext cx="10144898" cy="1792430"/>
          </a:xfrm>
        </p:spPr>
        <p:txBody>
          <a:bodyPr lIns="0">
            <a:normAutofit/>
          </a:bodyPr>
          <a:lstStyle>
            <a:lvl1pPr>
              <a:defRPr sz="6000" b="0">
                <a:solidFill>
                  <a:schemeClr val="bg1"/>
                </a:solidFill>
              </a:defRPr>
            </a:lvl1pPr>
          </a:lstStyle>
          <a:p>
            <a:r>
              <a:rPr lang="en-US"/>
              <a:t>Click to edit Master title style</a:t>
            </a:r>
            <a:endParaRPr lang="en-DK" dirty="0"/>
          </a:p>
        </p:txBody>
      </p:sp>
      <p:sp>
        <p:nvSpPr>
          <p:cNvPr id="36" name="Text Placeholder 35">
            <a:extLst>
              <a:ext uri="{FF2B5EF4-FFF2-40B4-BE49-F238E27FC236}">
                <a16:creationId xmlns:a16="http://schemas.microsoft.com/office/drawing/2014/main" id="{23801258-41AE-4F3B-8F42-2EDF7308EEC8}"/>
              </a:ext>
            </a:extLst>
          </p:cNvPr>
          <p:cNvSpPr>
            <a:spLocks noGrp="1"/>
          </p:cNvSpPr>
          <p:nvPr>
            <p:ph type="body" sz="quarter" idx="10" hasCustomPrompt="1"/>
          </p:nvPr>
        </p:nvSpPr>
        <p:spPr>
          <a:xfrm>
            <a:off x="444499" y="3725863"/>
            <a:ext cx="10145241" cy="524404"/>
          </a:xfrm>
        </p:spPr>
        <p:txBody>
          <a:bodyPr lIns="0"/>
          <a:lstStyle>
            <a:lvl1pPr marL="0" indent="0">
              <a:buNone/>
              <a:defRPr>
                <a:solidFill>
                  <a:schemeClr val="bg1"/>
                </a:solidFill>
              </a:defRPr>
            </a:lvl1pPr>
          </a:lstStyle>
          <a:p>
            <a:pPr lvl="0"/>
            <a:r>
              <a:rPr lang="en-US" dirty="0"/>
              <a:t>Click to edit Master  Subtitle style</a:t>
            </a:r>
            <a:endParaRPr lang="en-DK" dirty="0"/>
          </a:p>
        </p:txBody>
      </p:sp>
      <p:pic>
        <p:nvPicPr>
          <p:cNvPr id="6" name="Picture 5">
            <a:extLst>
              <a:ext uri="{FF2B5EF4-FFF2-40B4-BE49-F238E27FC236}">
                <a16:creationId xmlns:a16="http://schemas.microsoft.com/office/drawing/2014/main" id="{63D02A7A-5263-4DAD-981F-62BAD23B0D7C}"/>
              </a:ext>
            </a:extLst>
          </p:cNvPr>
          <p:cNvPicPr>
            <a:picLocks noChangeAspect="1"/>
          </p:cNvPicPr>
          <p:nvPr userDrawn="1"/>
        </p:nvPicPr>
        <p:blipFill>
          <a:blip r:embed="rId2"/>
          <a:srcRect/>
          <a:stretch/>
        </p:blipFill>
        <p:spPr>
          <a:xfrm>
            <a:off x="444498" y="5184000"/>
            <a:ext cx="4119553" cy="1109834"/>
          </a:xfrm>
          <a:prstGeom prst="rect">
            <a:avLst/>
          </a:prstGeom>
        </p:spPr>
      </p:pic>
    </p:spTree>
    <p:extLst>
      <p:ext uri="{BB962C8B-B14F-4D97-AF65-F5344CB8AC3E}">
        <p14:creationId xmlns:p14="http://schemas.microsoft.com/office/powerpoint/2010/main" val="1311515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ternativ forside_1">
    <p:bg>
      <p:bgPr>
        <a:solidFill>
          <a:schemeClr val="tx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24118" y="6356350"/>
            <a:ext cx="2743200" cy="365125"/>
          </a:xfrm>
          <a:prstGeom prst="rect">
            <a:avLst/>
          </a:prstGeom>
        </p:spPr>
        <p:txBody>
          <a:bodyPr/>
          <a:lstStyle>
            <a:lvl1pPr>
              <a:defRPr>
                <a:solidFill>
                  <a:schemeClr val="bg1"/>
                </a:solidFill>
              </a:defRPr>
            </a:lvl1pPr>
          </a:lstStyle>
          <a:p>
            <a:fld id="{D5D38AA8-CCF3-144B-9BD9-C6FC78D2A9EF}" type="datetime1">
              <a:rPr lang="da-DK" smtClean="0"/>
              <a:t>14-03-2022</a:t>
            </a:fld>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D8A48D8-8291-F24A-9DB0-B0C94D545751}" type="slidenum">
              <a:rPr lang="da-DK" noProof="0" smtClean="0"/>
              <a:pPr/>
              <a:t>‹nr.›</a:t>
            </a:fld>
            <a:endParaRPr lang="da-DK" noProof="0"/>
          </a:p>
        </p:txBody>
      </p:sp>
      <p:pic>
        <p:nvPicPr>
          <p:cNvPr id="5" name="Picture 4">
            <a:extLst>
              <a:ext uri="{FF2B5EF4-FFF2-40B4-BE49-F238E27FC236}">
                <a16:creationId xmlns:a16="http://schemas.microsoft.com/office/drawing/2014/main" id="{AE9557AA-47BC-7244-BA84-C42864FFDC9B}"/>
              </a:ext>
            </a:extLst>
          </p:cNvPr>
          <p:cNvPicPr>
            <a:picLocks noChangeAspect="1"/>
          </p:cNvPicPr>
          <p:nvPr userDrawn="1"/>
        </p:nvPicPr>
        <p:blipFill>
          <a:blip r:embed="rId2"/>
          <a:srcRect/>
          <a:stretch/>
        </p:blipFill>
        <p:spPr>
          <a:xfrm>
            <a:off x="10923847" y="365125"/>
            <a:ext cx="810476" cy="218023"/>
          </a:xfrm>
          <a:prstGeom prst="rect">
            <a:avLst/>
          </a:prstGeom>
        </p:spPr>
      </p:pic>
      <p:sp>
        <p:nvSpPr>
          <p:cNvPr id="6" name="Title 1">
            <a:extLst>
              <a:ext uri="{FF2B5EF4-FFF2-40B4-BE49-F238E27FC236}">
                <a16:creationId xmlns:a16="http://schemas.microsoft.com/office/drawing/2014/main" id="{1B9E9BEF-2AF4-8043-A0C3-2FC3A939976B}"/>
              </a:ext>
            </a:extLst>
          </p:cNvPr>
          <p:cNvSpPr>
            <a:spLocks noGrp="1"/>
          </p:cNvSpPr>
          <p:nvPr>
            <p:ph type="ctrTitle"/>
          </p:nvPr>
        </p:nvSpPr>
        <p:spPr>
          <a:xfrm>
            <a:off x="444843" y="2199503"/>
            <a:ext cx="10223157" cy="2064222"/>
          </a:xfrm>
        </p:spPr>
        <p:txBody>
          <a:bodyPr anchor="b"/>
          <a:lstStyle>
            <a:lvl1pPr algn="l">
              <a:defRPr sz="6000">
                <a:solidFill>
                  <a:schemeClr val="bg2"/>
                </a:solidFill>
              </a:defRPr>
            </a:lvl1pPr>
          </a:lstStyle>
          <a:p>
            <a:r>
              <a:rPr lang="en-US" noProof="0"/>
              <a:t>Click to edit Master title style</a:t>
            </a:r>
            <a:endParaRPr lang="da-DK" noProof="0" dirty="0"/>
          </a:p>
        </p:txBody>
      </p:sp>
      <p:sp>
        <p:nvSpPr>
          <p:cNvPr id="8" name="Subtitle 2">
            <a:extLst>
              <a:ext uri="{FF2B5EF4-FFF2-40B4-BE49-F238E27FC236}">
                <a16:creationId xmlns:a16="http://schemas.microsoft.com/office/drawing/2014/main" id="{843F2B27-6C48-A243-9303-B73D8A8E1573}"/>
              </a:ext>
            </a:extLst>
          </p:cNvPr>
          <p:cNvSpPr>
            <a:spLocks noGrp="1"/>
          </p:cNvSpPr>
          <p:nvPr>
            <p:ph type="subTitle" idx="1" hasCustomPrompt="1"/>
          </p:nvPr>
        </p:nvSpPr>
        <p:spPr>
          <a:xfrm>
            <a:off x="444843" y="4263725"/>
            <a:ext cx="10223157" cy="1822282"/>
          </a:xfrm>
        </p:spPr>
        <p:txBody>
          <a:bodyPr>
            <a:noAutofit/>
          </a:bodyPr>
          <a:lstStyle>
            <a:lvl1pPr marL="0" indent="0" algn="l">
              <a:buNone/>
              <a:defRPr sz="6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dirty="0"/>
              <a:t>– Master </a:t>
            </a:r>
            <a:r>
              <a:rPr lang="da-DK" noProof="0" dirty="0" err="1"/>
              <a:t>subtitle</a:t>
            </a:r>
            <a:r>
              <a:rPr lang="da-DK" noProof="0" dirty="0"/>
              <a:t> </a:t>
            </a:r>
            <a:r>
              <a:rPr lang="da-DK" noProof="0" dirty="0" err="1"/>
              <a:t>style</a:t>
            </a:r>
            <a:endParaRPr lang="da-DK" noProof="0" dirty="0"/>
          </a:p>
        </p:txBody>
      </p:sp>
    </p:spTree>
    <p:extLst>
      <p:ext uri="{BB962C8B-B14F-4D97-AF65-F5344CB8AC3E}">
        <p14:creationId xmlns:p14="http://schemas.microsoft.com/office/powerpoint/2010/main" val="4002408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ternativ forside_2">
    <p:bg>
      <p:bgPr>
        <a:solidFill>
          <a:schemeClr val="accent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24118" y="6356350"/>
            <a:ext cx="2743200" cy="365125"/>
          </a:xfrm>
          <a:prstGeom prst="rect">
            <a:avLst/>
          </a:prstGeom>
        </p:spPr>
        <p:txBody>
          <a:bodyPr/>
          <a:lstStyle>
            <a:lvl1pPr>
              <a:defRPr>
                <a:solidFill>
                  <a:schemeClr val="bg1"/>
                </a:solidFill>
              </a:defRPr>
            </a:lvl1pPr>
          </a:lstStyle>
          <a:p>
            <a:fld id="{0BA433AE-DE62-1E49-8408-0CCC62A0F920}" type="datetime1">
              <a:rPr lang="da-DK" noProof="0" smtClean="0"/>
              <a:t>14-03-2022</a:t>
            </a:fld>
            <a:endParaRPr lang="da-DK" noProof="0"/>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D8A48D8-8291-F24A-9DB0-B0C94D545751}" type="slidenum">
              <a:rPr lang="da-DK" noProof="0" smtClean="0"/>
              <a:pPr/>
              <a:t>‹nr.›</a:t>
            </a:fld>
            <a:endParaRPr lang="da-DK" noProof="0"/>
          </a:p>
        </p:txBody>
      </p:sp>
      <p:pic>
        <p:nvPicPr>
          <p:cNvPr id="5" name="Picture 4">
            <a:extLst>
              <a:ext uri="{FF2B5EF4-FFF2-40B4-BE49-F238E27FC236}">
                <a16:creationId xmlns:a16="http://schemas.microsoft.com/office/drawing/2014/main" id="{AEBB9EEF-8D10-7E4B-B91A-58FA08F05DCC}"/>
              </a:ext>
            </a:extLst>
          </p:cNvPr>
          <p:cNvPicPr>
            <a:picLocks noChangeAspect="1"/>
          </p:cNvPicPr>
          <p:nvPr userDrawn="1"/>
        </p:nvPicPr>
        <p:blipFill>
          <a:blip r:embed="rId2"/>
          <a:srcRect/>
          <a:stretch/>
        </p:blipFill>
        <p:spPr>
          <a:xfrm>
            <a:off x="10923847" y="365125"/>
            <a:ext cx="810476" cy="218023"/>
          </a:xfrm>
          <a:prstGeom prst="rect">
            <a:avLst/>
          </a:prstGeom>
        </p:spPr>
      </p:pic>
      <p:sp>
        <p:nvSpPr>
          <p:cNvPr id="7" name="Title 1">
            <a:extLst>
              <a:ext uri="{FF2B5EF4-FFF2-40B4-BE49-F238E27FC236}">
                <a16:creationId xmlns:a16="http://schemas.microsoft.com/office/drawing/2014/main" id="{50639B02-8F29-2C44-BC3E-C50333B23810}"/>
              </a:ext>
            </a:extLst>
          </p:cNvPr>
          <p:cNvSpPr>
            <a:spLocks noGrp="1"/>
          </p:cNvSpPr>
          <p:nvPr>
            <p:ph type="ctrTitle"/>
          </p:nvPr>
        </p:nvSpPr>
        <p:spPr>
          <a:xfrm>
            <a:off x="444843" y="2199503"/>
            <a:ext cx="10223157" cy="2064222"/>
          </a:xfrm>
        </p:spPr>
        <p:txBody>
          <a:bodyPr anchor="b"/>
          <a:lstStyle>
            <a:lvl1pPr algn="l">
              <a:defRPr sz="6000">
                <a:solidFill>
                  <a:schemeClr val="bg2"/>
                </a:solidFill>
              </a:defRPr>
            </a:lvl1pPr>
          </a:lstStyle>
          <a:p>
            <a:r>
              <a:rPr lang="en-US" noProof="0"/>
              <a:t>Click to edit Master title style</a:t>
            </a:r>
            <a:endParaRPr lang="da-DK" noProof="0" dirty="0"/>
          </a:p>
        </p:txBody>
      </p:sp>
      <p:sp>
        <p:nvSpPr>
          <p:cNvPr id="8" name="Subtitle 2">
            <a:extLst>
              <a:ext uri="{FF2B5EF4-FFF2-40B4-BE49-F238E27FC236}">
                <a16:creationId xmlns:a16="http://schemas.microsoft.com/office/drawing/2014/main" id="{CD7A3E21-FA48-A842-BBFE-66D62A3187BB}"/>
              </a:ext>
            </a:extLst>
          </p:cNvPr>
          <p:cNvSpPr>
            <a:spLocks noGrp="1"/>
          </p:cNvSpPr>
          <p:nvPr>
            <p:ph type="subTitle" idx="1" hasCustomPrompt="1"/>
          </p:nvPr>
        </p:nvSpPr>
        <p:spPr>
          <a:xfrm>
            <a:off x="444843" y="4263725"/>
            <a:ext cx="10223157" cy="1822282"/>
          </a:xfrm>
        </p:spPr>
        <p:txBody>
          <a:bodyPr>
            <a:noAutofit/>
          </a:bodyPr>
          <a:lstStyle>
            <a:lvl1pPr marL="0" indent="0" algn="l">
              <a:buNone/>
              <a:defRPr sz="6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dirty="0"/>
              <a:t>– Master </a:t>
            </a:r>
            <a:r>
              <a:rPr lang="da-DK" noProof="0" dirty="0" err="1"/>
              <a:t>subtitle</a:t>
            </a:r>
            <a:r>
              <a:rPr lang="da-DK" noProof="0" dirty="0"/>
              <a:t> </a:t>
            </a:r>
            <a:r>
              <a:rPr lang="da-DK" noProof="0" dirty="0" err="1"/>
              <a:t>style</a:t>
            </a:r>
            <a:endParaRPr lang="da-DK" noProof="0" dirty="0"/>
          </a:p>
        </p:txBody>
      </p:sp>
    </p:spTree>
    <p:extLst>
      <p:ext uri="{BB962C8B-B14F-4D97-AF65-F5344CB8AC3E}">
        <p14:creationId xmlns:p14="http://schemas.microsoft.com/office/powerpoint/2010/main" val="2420100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ternativ forside_3">
    <p:bg>
      <p:bgPr>
        <a:solidFill>
          <a:schemeClr val="accent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24118" y="6356350"/>
            <a:ext cx="2743200" cy="365125"/>
          </a:xfrm>
          <a:prstGeom prst="rect">
            <a:avLst/>
          </a:prstGeom>
        </p:spPr>
        <p:txBody>
          <a:bodyPr/>
          <a:lstStyle>
            <a:lvl1pPr>
              <a:defRPr>
                <a:solidFill>
                  <a:schemeClr val="bg1"/>
                </a:solidFill>
              </a:defRPr>
            </a:lvl1pPr>
          </a:lstStyle>
          <a:p>
            <a:fld id="{546B1FBA-9C48-CF48-BA1C-CCBB30DB3D1B}" type="datetime1">
              <a:rPr lang="da-DK" noProof="0" smtClean="0"/>
              <a:t>14-03-2022</a:t>
            </a:fld>
            <a:endParaRPr lang="da-DK" noProof="0"/>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D8A48D8-8291-F24A-9DB0-B0C94D545751}" type="slidenum">
              <a:rPr lang="da-DK" noProof="0" smtClean="0"/>
              <a:pPr/>
              <a:t>‹nr.›</a:t>
            </a:fld>
            <a:endParaRPr lang="da-DK" noProof="0"/>
          </a:p>
        </p:txBody>
      </p:sp>
      <p:pic>
        <p:nvPicPr>
          <p:cNvPr id="5" name="Picture 4">
            <a:extLst>
              <a:ext uri="{FF2B5EF4-FFF2-40B4-BE49-F238E27FC236}">
                <a16:creationId xmlns:a16="http://schemas.microsoft.com/office/drawing/2014/main" id="{B65A0CF4-1ED4-3246-93A3-7CD09FD7B8B7}"/>
              </a:ext>
            </a:extLst>
          </p:cNvPr>
          <p:cNvPicPr>
            <a:picLocks noChangeAspect="1"/>
          </p:cNvPicPr>
          <p:nvPr userDrawn="1"/>
        </p:nvPicPr>
        <p:blipFill>
          <a:blip r:embed="rId2"/>
          <a:srcRect/>
          <a:stretch/>
        </p:blipFill>
        <p:spPr>
          <a:xfrm>
            <a:off x="10923847" y="365125"/>
            <a:ext cx="810476" cy="218023"/>
          </a:xfrm>
          <a:prstGeom prst="rect">
            <a:avLst/>
          </a:prstGeom>
        </p:spPr>
      </p:pic>
      <p:sp>
        <p:nvSpPr>
          <p:cNvPr id="7" name="Title 1">
            <a:extLst>
              <a:ext uri="{FF2B5EF4-FFF2-40B4-BE49-F238E27FC236}">
                <a16:creationId xmlns:a16="http://schemas.microsoft.com/office/drawing/2014/main" id="{56D46366-A581-ED45-8907-3849B9EC9FFA}"/>
              </a:ext>
            </a:extLst>
          </p:cNvPr>
          <p:cNvSpPr>
            <a:spLocks noGrp="1"/>
          </p:cNvSpPr>
          <p:nvPr>
            <p:ph type="ctrTitle"/>
          </p:nvPr>
        </p:nvSpPr>
        <p:spPr>
          <a:xfrm>
            <a:off x="444843" y="2199503"/>
            <a:ext cx="10223157" cy="2064222"/>
          </a:xfrm>
        </p:spPr>
        <p:txBody>
          <a:bodyPr anchor="b"/>
          <a:lstStyle>
            <a:lvl1pPr algn="l">
              <a:defRPr sz="6000">
                <a:solidFill>
                  <a:schemeClr val="bg2"/>
                </a:solidFill>
              </a:defRPr>
            </a:lvl1pPr>
          </a:lstStyle>
          <a:p>
            <a:r>
              <a:rPr lang="en-US" noProof="0"/>
              <a:t>Click to edit Master title style</a:t>
            </a:r>
            <a:endParaRPr lang="da-DK" noProof="0"/>
          </a:p>
        </p:txBody>
      </p:sp>
      <p:sp>
        <p:nvSpPr>
          <p:cNvPr id="8" name="Subtitle 2">
            <a:extLst>
              <a:ext uri="{FF2B5EF4-FFF2-40B4-BE49-F238E27FC236}">
                <a16:creationId xmlns:a16="http://schemas.microsoft.com/office/drawing/2014/main" id="{0BDAF91E-5EBB-E741-8D3D-650A114A7D72}"/>
              </a:ext>
            </a:extLst>
          </p:cNvPr>
          <p:cNvSpPr>
            <a:spLocks noGrp="1"/>
          </p:cNvSpPr>
          <p:nvPr>
            <p:ph type="subTitle" idx="1" hasCustomPrompt="1"/>
          </p:nvPr>
        </p:nvSpPr>
        <p:spPr>
          <a:xfrm>
            <a:off x="444843" y="4263725"/>
            <a:ext cx="10223157" cy="1822282"/>
          </a:xfrm>
        </p:spPr>
        <p:txBody>
          <a:bodyPr>
            <a:noAutofit/>
          </a:bodyPr>
          <a:lstStyle>
            <a:lvl1pPr marL="0" indent="0" algn="l">
              <a:buNone/>
              <a:defRPr sz="6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 Master subtitle style</a:t>
            </a:r>
          </a:p>
        </p:txBody>
      </p:sp>
    </p:spTree>
    <p:extLst>
      <p:ext uri="{BB962C8B-B14F-4D97-AF65-F5344CB8AC3E}">
        <p14:creationId xmlns:p14="http://schemas.microsoft.com/office/powerpoint/2010/main" val="2047097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ternativ forside_4">
    <p:bg>
      <p:bgPr>
        <a:solidFill>
          <a:schemeClr val="bg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24118" y="6356350"/>
            <a:ext cx="2743200" cy="365125"/>
          </a:xfrm>
          <a:prstGeom prst="rect">
            <a:avLst/>
          </a:prstGeom>
        </p:spPr>
        <p:txBody>
          <a:bodyPr/>
          <a:lstStyle>
            <a:lvl1pPr>
              <a:defRPr>
                <a:solidFill>
                  <a:schemeClr val="bg1"/>
                </a:solidFill>
              </a:defRPr>
            </a:lvl1pPr>
          </a:lstStyle>
          <a:p>
            <a:fld id="{0AAEBC26-E163-2949-B10A-5ACBFAF7006E}" type="datetime1">
              <a:rPr lang="da-DK" noProof="0" smtClean="0"/>
              <a:t>14-03-2022</a:t>
            </a:fld>
            <a:endParaRPr lang="da-DK" noProof="0"/>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ED8A48D8-8291-F24A-9DB0-B0C94D545751}" type="slidenum">
              <a:rPr lang="da-DK" noProof="0" smtClean="0"/>
              <a:pPr/>
              <a:t>‹nr.›</a:t>
            </a:fld>
            <a:endParaRPr lang="da-DK" noProof="0"/>
          </a:p>
        </p:txBody>
      </p:sp>
      <p:pic>
        <p:nvPicPr>
          <p:cNvPr id="6" name="Picture 5">
            <a:extLst>
              <a:ext uri="{FF2B5EF4-FFF2-40B4-BE49-F238E27FC236}">
                <a16:creationId xmlns:a16="http://schemas.microsoft.com/office/drawing/2014/main" id="{BDF87FAE-1D05-2048-BB7D-C849D3026862}"/>
              </a:ext>
            </a:extLst>
          </p:cNvPr>
          <p:cNvPicPr>
            <a:picLocks noChangeAspect="1"/>
          </p:cNvPicPr>
          <p:nvPr userDrawn="1"/>
        </p:nvPicPr>
        <p:blipFill>
          <a:blip r:embed="rId2"/>
          <a:srcRect/>
          <a:stretch/>
        </p:blipFill>
        <p:spPr>
          <a:xfrm>
            <a:off x="10923847" y="365125"/>
            <a:ext cx="810476" cy="218023"/>
          </a:xfrm>
          <a:prstGeom prst="rect">
            <a:avLst/>
          </a:prstGeom>
        </p:spPr>
      </p:pic>
      <p:sp>
        <p:nvSpPr>
          <p:cNvPr id="7" name="Title 1">
            <a:extLst>
              <a:ext uri="{FF2B5EF4-FFF2-40B4-BE49-F238E27FC236}">
                <a16:creationId xmlns:a16="http://schemas.microsoft.com/office/drawing/2014/main" id="{C78337AC-3E8B-D848-8DE3-2FF60C0001C8}"/>
              </a:ext>
            </a:extLst>
          </p:cNvPr>
          <p:cNvSpPr>
            <a:spLocks noGrp="1"/>
          </p:cNvSpPr>
          <p:nvPr>
            <p:ph type="ctrTitle"/>
          </p:nvPr>
        </p:nvSpPr>
        <p:spPr>
          <a:xfrm>
            <a:off x="444843" y="2199503"/>
            <a:ext cx="10223157" cy="2064222"/>
          </a:xfrm>
        </p:spPr>
        <p:txBody>
          <a:bodyPr anchor="b"/>
          <a:lstStyle>
            <a:lvl1pPr algn="l">
              <a:defRPr sz="6000">
                <a:solidFill>
                  <a:schemeClr val="tx2"/>
                </a:solidFill>
              </a:defRPr>
            </a:lvl1pPr>
          </a:lstStyle>
          <a:p>
            <a:r>
              <a:rPr lang="en-US" noProof="0"/>
              <a:t>Click to edit Master title style</a:t>
            </a:r>
            <a:endParaRPr lang="da-DK" noProof="0"/>
          </a:p>
        </p:txBody>
      </p:sp>
      <p:sp>
        <p:nvSpPr>
          <p:cNvPr id="8" name="Subtitle 2">
            <a:extLst>
              <a:ext uri="{FF2B5EF4-FFF2-40B4-BE49-F238E27FC236}">
                <a16:creationId xmlns:a16="http://schemas.microsoft.com/office/drawing/2014/main" id="{EA36F5EE-C22B-C042-BF9A-F013C758AA9C}"/>
              </a:ext>
            </a:extLst>
          </p:cNvPr>
          <p:cNvSpPr>
            <a:spLocks noGrp="1"/>
          </p:cNvSpPr>
          <p:nvPr>
            <p:ph type="subTitle" idx="1" hasCustomPrompt="1"/>
          </p:nvPr>
        </p:nvSpPr>
        <p:spPr>
          <a:xfrm>
            <a:off x="444843" y="4263725"/>
            <a:ext cx="10223157" cy="1822282"/>
          </a:xfrm>
        </p:spPr>
        <p:txBody>
          <a:bodyPr>
            <a:noAutofit/>
          </a:bodyPr>
          <a:lstStyle>
            <a:lvl1pPr marL="0" indent="0" algn="l">
              <a:buNone/>
              <a:defRPr sz="60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 Master subtitle style</a:t>
            </a:r>
          </a:p>
        </p:txBody>
      </p:sp>
    </p:spTree>
    <p:extLst>
      <p:ext uri="{BB962C8B-B14F-4D97-AF65-F5344CB8AC3E}">
        <p14:creationId xmlns:p14="http://schemas.microsoft.com/office/powerpoint/2010/main" val="239551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lternativ forside_5">
    <p:bg>
      <p:bgPr>
        <a:solidFill>
          <a:schemeClr val="bg1"/>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24118" y="6356350"/>
            <a:ext cx="2743200" cy="365125"/>
          </a:xfrm>
          <a:prstGeom prst="rect">
            <a:avLst/>
          </a:prstGeom>
        </p:spPr>
        <p:txBody>
          <a:bodyPr/>
          <a:lstStyle>
            <a:lvl1pPr>
              <a:defRPr>
                <a:solidFill>
                  <a:schemeClr val="tx1"/>
                </a:solidFill>
              </a:defRPr>
            </a:lvl1pPr>
          </a:lstStyle>
          <a:p>
            <a:fld id="{87D13D49-385E-FB4E-B09D-ECC0F4857197}" type="datetime1">
              <a:rPr lang="da-DK" noProof="0" smtClean="0"/>
              <a:t>14-03-2022</a:t>
            </a:fld>
            <a:endParaRPr lang="da-DK" noProof="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ED8A48D8-8291-F24A-9DB0-B0C94D545751}" type="slidenum">
              <a:rPr lang="da-DK" noProof="0" smtClean="0"/>
              <a:pPr/>
              <a:t>‹nr.›</a:t>
            </a:fld>
            <a:endParaRPr lang="da-DK" noProof="0"/>
          </a:p>
        </p:txBody>
      </p:sp>
      <p:sp>
        <p:nvSpPr>
          <p:cNvPr id="6" name="Title 1">
            <a:extLst>
              <a:ext uri="{FF2B5EF4-FFF2-40B4-BE49-F238E27FC236}">
                <a16:creationId xmlns:a16="http://schemas.microsoft.com/office/drawing/2014/main" id="{1B9E9BEF-2AF4-8043-A0C3-2FC3A939976B}"/>
              </a:ext>
            </a:extLst>
          </p:cNvPr>
          <p:cNvSpPr>
            <a:spLocks noGrp="1"/>
          </p:cNvSpPr>
          <p:nvPr>
            <p:ph type="ctrTitle"/>
          </p:nvPr>
        </p:nvSpPr>
        <p:spPr>
          <a:xfrm>
            <a:off x="444843" y="2199503"/>
            <a:ext cx="10223157" cy="2064222"/>
          </a:xfrm>
        </p:spPr>
        <p:txBody>
          <a:bodyPr anchor="b"/>
          <a:lstStyle>
            <a:lvl1pPr algn="l">
              <a:defRPr sz="6000">
                <a:solidFill>
                  <a:schemeClr val="tx2"/>
                </a:solidFill>
              </a:defRPr>
            </a:lvl1pPr>
          </a:lstStyle>
          <a:p>
            <a:r>
              <a:rPr lang="en-US" noProof="0"/>
              <a:t>Click to edit Master title style</a:t>
            </a:r>
            <a:endParaRPr lang="da-DK" noProof="0"/>
          </a:p>
        </p:txBody>
      </p:sp>
      <p:sp>
        <p:nvSpPr>
          <p:cNvPr id="8" name="Subtitle 2">
            <a:extLst>
              <a:ext uri="{FF2B5EF4-FFF2-40B4-BE49-F238E27FC236}">
                <a16:creationId xmlns:a16="http://schemas.microsoft.com/office/drawing/2014/main" id="{843F2B27-6C48-A243-9303-B73D8A8E1573}"/>
              </a:ext>
            </a:extLst>
          </p:cNvPr>
          <p:cNvSpPr>
            <a:spLocks noGrp="1"/>
          </p:cNvSpPr>
          <p:nvPr>
            <p:ph type="subTitle" idx="1" hasCustomPrompt="1"/>
          </p:nvPr>
        </p:nvSpPr>
        <p:spPr>
          <a:xfrm>
            <a:off x="444843" y="4263725"/>
            <a:ext cx="10223157" cy="1822282"/>
          </a:xfrm>
        </p:spPr>
        <p:txBody>
          <a:bodyPr>
            <a:noAutofit/>
          </a:bodyPr>
          <a:lstStyle>
            <a:lvl1pPr marL="0" indent="0" algn="l">
              <a:buNone/>
              <a:defRPr sz="600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noProof="0"/>
              <a:t>– Master subtitle style</a:t>
            </a:r>
          </a:p>
        </p:txBody>
      </p:sp>
      <p:pic>
        <p:nvPicPr>
          <p:cNvPr id="9" name="Picture 8">
            <a:extLst>
              <a:ext uri="{FF2B5EF4-FFF2-40B4-BE49-F238E27FC236}">
                <a16:creationId xmlns:a16="http://schemas.microsoft.com/office/drawing/2014/main" id="{89AEBEE1-3FD4-C24B-83E1-522DD509246E}"/>
              </a:ext>
            </a:extLst>
          </p:cNvPr>
          <p:cNvPicPr>
            <a:picLocks noChangeAspect="1"/>
          </p:cNvPicPr>
          <p:nvPr userDrawn="1"/>
        </p:nvPicPr>
        <p:blipFill>
          <a:blip r:embed="rId2"/>
          <a:stretch>
            <a:fillRect/>
          </a:stretch>
        </p:blipFill>
        <p:spPr>
          <a:xfrm>
            <a:off x="10923372" y="365125"/>
            <a:ext cx="811427" cy="218023"/>
          </a:xfrm>
          <a:prstGeom prst="rect">
            <a:avLst/>
          </a:prstGeom>
        </p:spPr>
      </p:pic>
    </p:spTree>
    <p:extLst>
      <p:ext uri="{BB962C8B-B14F-4D97-AF65-F5344CB8AC3E}">
        <p14:creationId xmlns:p14="http://schemas.microsoft.com/office/powerpoint/2010/main" val="2189011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5125"/>
            <a:ext cx="10144898" cy="1325563"/>
          </a:xfrm>
          <a:prstGeom prst="rect">
            <a:avLst/>
          </a:prstGeom>
        </p:spPr>
        <p:txBody>
          <a:bodyPr vert="horz" lIns="91440" tIns="45720" rIns="91440" bIns="45720" rtlCol="0" anchor="t">
            <a:normAutofit/>
          </a:bodyPr>
          <a:lstStyle/>
          <a:p>
            <a:r>
              <a:rPr lang="en-US" noProof="0"/>
              <a:t>Click to edit Master title style</a:t>
            </a:r>
            <a:endParaRPr lang="da-DK" noProof="0"/>
          </a:p>
        </p:txBody>
      </p:sp>
      <p:sp>
        <p:nvSpPr>
          <p:cNvPr id="3" name="Text Placeholder 2"/>
          <p:cNvSpPr>
            <a:spLocks noGrp="1"/>
          </p:cNvSpPr>
          <p:nvPr>
            <p:ph type="body" idx="1"/>
          </p:nvPr>
        </p:nvSpPr>
        <p:spPr>
          <a:xfrm>
            <a:off x="457199" y="1825625"/>
            <a:ext cx="11281719"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da-DK" noProof="0"/>
          </a:p>
        </p:txBody>
      </p:sp>
      <p:sp>
        <p:nvSpPr>
          <p:cNvPr id="4" name="Date Placeholder 3"/>
          <p:cNvSpPr>
            <a:spLocks noGrp="1"/>
          </p:cNvSpPr>
          <p:nvPr>
            <p:ph type="dt" sz="half" idx="2"/>
          </p:nvPr>
        </p:nvSpPr>
        <p:spPr>
          <a:xfrm>
            <a:off x="7821826" y="6356350"/>
            <a:ext cx="254549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5FC655-9480-F446-9139-45E673A20C52}" type="datetime1">
              <a:rPr lang="da-DK" noProof="0" smtClean="0"/>
              <a:t>14-03-2022</a:t>
            </a:fld>
            <a:endParaRPr lang="da-DK" noProof="0" dirty="0"/>
          </a:p>
        </p:txBody>
      </p:sp>
      <p:sp>
        <p:nvSpPr>
          <p:cNvPr id="6" name="Slide Number Placeholder 5"/>
          <p:cNvSpPr>
            <a:spLocks noGrp="1"/>
          </p:cNvSpPr>
          <p:nvPr>
            <p:ph type="sldNum" sz="quarter" idx="4"/>
          </p:nvPr>
        </p:nvSpPr>
        <p:spPr>
          <a:xfrm>
            <a:off x="10367318" y="6356350"/>
            <a:ext cx="137159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8A48D8-8291-F24A-9DB0-B0C94D545751}" type="slidenum">
              <a:rPr lang="da-DK" noProof="0" smtClean="0"/>
              <a:t>‹nr.›</a:t>
            </a:fld>
            <a:endParaRPr lang="da-DK" noProof="0" dirty="0"/>
          </a:p>
        </p:txBody>
      </p:sp>
      <p:pic>
        <p:nvPicPr>
          <p:cNvPr id="7" name="Picture 6">
            <a:extLst>
              <a:ext uri="{FF2B5EF4-FFF2-40B4-BE49-F238E27FC236}">
                <a16:creationId xmlns:a16="http://schemas.microsoft.com/office/drawing/2014/main" id="{9B3F106A-1EAE-4DAC-93D1-3D15F2ED655A}"/>
              </a:ext>
            </a:extLst>
          </p:cNvPr>
          <p:cNvPicPr>
            <a:picLocks noChangeAspect="1"/>
          </p:cNvPicPr>
          <p:nvPr userDrawn="1"/>
        </p:nvPicPr>
        <p:blipFill>
          <a:blip r:embed="rId30"/>
          <a:stretch>
            <a:fillRect/>
          </a:stretch>
        </p:blipFill>
        <p:spPr>
          <a:xfrm>
            <a:off x="12307503" y="0"/>
            <a:ext cx="3794125" cy="2432704"/>
          </a:xfrm>
          <a:prstGeom prst="rect">
            <a:avLst/>
          </a:prstGeom>
        </p:spPr>
      </p:pic>
    </p:spTree>
    <p:extLst>
      <p:ext uri="{BB962C8B-B14F-4D97-AF65-F5344CB8AC3E}">
        <p14:creationId xmlns:p14="http://schemas.microsoft.com/office/powerpoint/2010/main" val="423743260"/>
      </p:ext>
    </p:extLst>
  </p:cSld>
  <p:clrMap bg1="lt1" tx1="dk1" bg2="lt2" tx2="dk2" accent1="accent1" accent2="accent2" accent3="accent3" accent4="accent4" accent5="accent5" accent6="accent6" hlink="hlink" folHlink="folHlink"/>
  <p:sldLayoutIdLst>
    <p:sldLayoutId id="2147483718" r:id="rId1"/>
    <p:sldLayoutId id="2147483729" r:id="rId2"/>
    <p:sldLayoutId id="2147483730" r:id="rId3"/>
    <p:sldLayoutId id="2147483731" r:id="rId4"/>
    <p:sldLayoutId id="2147483713" r:id="rId5"/>
    <p:sldLayoutId id="2147483714" r:id="rId6"/>
    <p:sldLayoutId id="2147483715" r:id="rId7"/>
    <p:sldLayoutId id="2147483716" r:id="rId8"/>
    <p:sldLayoutId id="2147483717" r:id="rId9"/>
    <p:sldLayoutId id="2147483723" r:id="rId10"/>
    <p:sldLayoutId id="2147483725" r:id="rId11"/>
    <p:sldLayoutId id="2147483724" r:id="rId12"/>
    <p:sldLayoutId id="2147483726" r:id="rId13"/>
    <p:sldLayoutId id="2147483727" r:id="rId14"/>
    <p:sldLayoutId id="2147483728" r:id="rId15"/>
    <p:sldLayoutId id="2147483722" r:id="rId16"/>
    <p:sldLayoutId id="2147483732" r:id="rId17"/>
    <p:sldLayoutId id="2147483688" r:id="rId18"/>
    <p:sldLayoutId id="2147483689" r:id="rId19"/>
    <p:sldLayoutId id="2147483691" r:id="rId20"/>
    <p:sldLayoutId id="2147483693" r:id="rId21"/>
    <p:sldLayoutId id="2147483733" r:id="rId22"/>
    <p:sldLayoutId id="2147483734" r:id="rId23"/>
    <p:sldLayoutId id="2147483735" r:id="rId24"/>
    <p:sldLayoutId id="2147483739" r:id="rId25"/>
    <p:sldLayoutId id="2147483740" r:id="rId26"/>
    <p:sldLayoutId id="2147483741" r:id="rId27"/>
    <p:sldLayoutId id="2147483742" r:id="rId2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hyperlink" Target="https://www.linkedin.com/in/martinjernst/" TargetMode="External"/><Relationship Id="rId7" Type="http://schemas.openxmlformats.org/officeDocument/2006/relationships/image" Target="../media/image44.png"/><Relationship Id="rId2" Type="http://schemas.openxmlformats.org/officeDocument/2006/relationships/hyperlink" Target="mailto:martin.ernst@thursday.consulting" TargetMode="External"/><Relationship Id="rId1" Type="http://schemas.openxmlformats.org/officeDocument/2006/relationships/slideLayout" Target="../slideLayouts/slideLayout19.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hyperlink" Target="https://www.thursday.consultin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www.arraspeople.co.uk/assets/ckeditor/ckfinder/userfiles/images/Newsletter/2012_10/BenefitsModel.png" TargetMode="Externa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51.wmf"/><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7.xml"/><Relationship Id="rId5" Type="http://schemas.openxmlformats.org/officeDocument/2006/relationships/image" Target="../media/image54.svg"/><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66.jpeg"/><Relationship Id="rId3" Type="http://schemas.openxmlformats.org/officeDocument/2006/relationships/image" Target="../media/image56.png"/><Relationship Id="rId7" Type="http://schemas.openxmlformats.org/officeDocument/2006/relationships/image" Target="../media/image60.jpeg"/><Relationship Id="rId12" Type="http://schemas.openxmlformats.org/officeDocument/2006/relationships/image" Target="../media/image65.png"/><Relationship Id="rId2" Type="http://schemas.openxmlformats.org/officeDocument/2006/relationships/image" Target="../media/image55.jpeg"/><Relationship Id="rId1" Type="http://schemas.openxmlformats.org/officeDocument/2006/relationships/slideLayout" Target="../slideLayouts/slideLayout27.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jpeg"/><Relationship Id="rId15" Type="http://schemas.openxmlformats.org/officeDocument/2006/relationships/image" Target="../media/image68.png"/><Relationship Id="rId10" Type="http://schemas.openxmlformats.org/officeDocument/2006/relationships/image" Target="../media/image63.png"/><Relationship Id="rId4" Type="http://schemas.openxmlformats.org/officeDocument/2006/relationships/image" Target="../media/image57.jpeg"/><Relationship Id="rId9" Type="http://schemas.openxmlformats.org/officeDocument/2006/relationships/image" Target="../media/image62.png"/><Relationship Id="rId14" Type="http://schemas.openxmlformats.org/officeDocument/2006/relationships/image" Target="../media/image67.png"/></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8.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8" Type="http://schemas.openxmlformats.org/officeDocument/2006/relationships/hyperlink" Target="http://www.google.dk/url?sa=i&amp;rct=j&amp;q=&amp;esrc=s&amp;source=images&amp;cd=&amp;cad=rja&amp;uact=8&amp;ved=0ahUKEwj-oYio_e_XAhVGY1AKHe0bBzwQjRwIBw&amp;url=http://1stroke.dk/&amp;psig=AOvVaw1oYJxEdfxwa-vwLXxiSMBX&amp;ust=1512463865242719" TargetMode="External"/><Relationship Id="rId13" Type="http://schemas.openxmlformats.org/officeDocument/2006/relationships/image" Target="../media/image20.png"/><Relationship Id="rId3" Type="http://schemas.openxmlformats.org/officeDocument/2006/relationships/image" Target="../media/image14.png"/><Relationship Id="rId7" Type="http://schemas.openxmlformats.org/officeDocument/2006/relationships/image" Target="../media/image16.jpeg"/><Relationship Id="rId12" Type="http://schemas.openxmlformats.org/officeDocument/2006/relationships/image" Target="../media/image19.png"/><Relationship Id="rId2" Type="http://schemas.openxmlformats.org/officeDocument/2006/relationships/image" Target="../media/image13.jpeg"/><Relationship Id="rId1" Type="http://schemas.openxmlformats.org/officeDocument/2006/relationships/slideLayout" Target="../slideLayouts/slideLayout19.xml"/><Relationship Id="rId6" Type="http://schemas.openxmlformats.org/officeDocument/2006/relationships/hyperlink" Target="https://www.google.dk/url?sa=i&amp;rct=j&amp;q=&amp;esrc=s&amp;source=images&amp;cd=&amp;cad=rja&amp;uact=8&amp;ved=0ahUKEwik4pTS_O_XAhXBLVAKHVLDD3sQjRwIBw&amp;url=https://businesscase.dk/inspiration/bog-business-casen-361-hele-vejen-rundt-om-gevinstrealisering/&amp;psig=AOvVaw29l_5uMinvNe1YiGq5Z1U3&amp;ust=1512463740829023" TargetMode="External"/><Relationship Id="rId11" Type="http://schemas.openxmlformats.org/officeDocument/2006/relationships/image" Target="../media/image18.jpeg"/><Relationship Id="rId5" Type="http://schemas.openxmlformats.org/officeDocument/2006/relationships/image" Target="../media/image15.jpeg"/><Relationship Id="rId10" Type="http://schemas.openxmlformats.org/officeDocument/2006/relationships/hyperlink" Target="https://www.google.dk/url?sa=i&amp;rct=j&amp;q=&amp;esrc=s&amp;source=images&amp;cd=&amp;cad=rja&amp;uact=8&amp;ved=0ahUKEwj_zuH4_O_XAhVLLFAKHX2aAEoQjRwIBw&amp;url=https://businesscase.dk/resultaterne-af-1strokes-business-case-undersoegelse-er-nu-i-luften/&amp;psig=AOvVaw015nT4V14w6MYbivkLUV1U&amp;ust=1512463818899375" TargetMode="External"/><Relationship Id="rId4" Type="http://schemas.openxmlformats.org/officeDocument/2006/relationships/hyperlink" Target="https://www.google.dk/url?sa=i&amp;rct=j&amp;q=&amp;esrc=s&amp;source=images&amp;cd=&amp;cad=rja&amp;uact=8&amp;ved=0ahUKEwiGmOnH_O_XAhXGIlAKHafBBHQQjRwIBw&amp;url=https://www.saxo.com/dk/mastering-the-business-case_klaus-nielsen-og-martin-j-ernst_haeftet_9788793007086&amp;psig=AOvVaw0D2hxjFc30p4Tazsb2YOfd&amp;ust=1512463710456292" TargetMode="External"/><Relationship Id="rId9" Type="http://schemas.openxmlformats.org/officeDocument/2006/relationships/image" Target="../media/image17.jpeg"/></Relationships>
</file>

<file path=ppt/slides/_rels/slide3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image" Target="../media/image70.jfif"/></Relationships>
</file>

<file path=ppt/slides/_rels/slide31.xml.rels><?xml version="1.0" encoding="UTF-8" standalone="yes"?>
<Relationships xmlns="http://schemas.openxmlformats.org/package/2006/relationships"><Relationship Id="rId8" Type="http://schemas.openxmlformats.org/officeDocument/2006/relationships/hyperlink" Target="http://www.dkpto.dk/" TargetMode="External"/><Relationship Id="rId13" Type="http://schemas.openxmlformats.org/officeDocument/2006/relationships/image" Target="../media/image78.jpeg"/><Relationship Id="rId18" Type="http://schemas.openxmlformats.org/officeDocument/2006/relationships/image" Target="../media/image81.png"/><Relationship Id="rId26" Type="http://schemas.openxmlformats.org/officeDocument/2006/relationships/image" Target="../media/image89.jpeg"/><Relationship Id="rId3" Type="http://schemas.openxmlformats.org/officeDocument/2006/relationships/image" Target="../media/image71.jpeg"/><Relationship Id="rId21" Type="http://schemas.openxmlformats.org/officeDocument/2006/relationships/image" Target="../media/image84.png"/><Relationship Id="rId7" Type="http://schemas.openxmlformats.org/officeDocument/2006/relationships/image" Target="../media/image74.jpeg"/><Relationship Id="rId12" Type="http://schemas.openxmlformats.org/officeDocument/2006/relationships/hyperlink" Target="http://1stroke.dk/wp-content/uploads/2013/10/SDC_green.jpg" TargetMode="External"/><Relationship Id="rId17" Type="http://schemas.openxmlformats.org/officeDocument/2006/relationships/image" Target="../media/image80.jpeg"/><Relationship Id="rId25" Type="http://schemas.openxmlformats.org/officeDocument/2006/relationships/image" Target="../media/image88.png"/><Relationship Id="rId2" Type="http://schemas.openxmlformats.org/officeDocument/2006/relationships/hyperlink" Target="http://1stroke.dk/wordpress/wp-content/uploads/2011/08/DSB-logo.jpg" TargetMode="External"/><Relationship Id="rId16" Type="http://schemas.openxmlformats.org/officeDocument/2006/relationships/hyperlink" Target="http://1stroke.dk/wp-content/uploads/2013/10/vestforbrnding.jpg" TargetMode="External"/><Relationship Id="rId20" Type="http://schemas.openxmlformats.org/officeDocument/2006/relationships/image" Target="../media/image83.png"/><Relationship Id="rId29" Type="http://schemas.openxmlformats.org/officeDocument/2006/relationships/image" Target="../media/image92.png"/><Relationship Id="rId1" Type="http://schemas.openxmlformats.org/officeDocument/2006/relationships/slideLayout" Target="../slideLayouts/slideLayout19.xml"/><Relationship Id="rId6" Type="http://schemas.openxmlformats.org/officeDocument/2006/relationships/image" Target="../media/image73.jpeg"/><Relationship Id="rId11" Type="http://schemas.openxmlformats.org/officeDocument/2006/relationships/image" Target="../media/image77.png"/><Relationship Id="rId24" Type="http://schemas.openxmlformats.org/officeDocument/2006/relationships/image" Target="../media/image87.png"/><Relationship Id="rId32" Type="http://schemas.openxmlformats.org/officeDocument/2006/relationships/image" Target="../media/image95.png"/><Relationship Id="rId5" Type="http://schemas.openxmlformats.org/officeDocument/2006/relationships/hyperlink" Target="http://1stroke.dk/wp-content/uploads/2011/09/NovoNordisk-logo.jpg" TargetMode="External"/><Relationship Id="rId15" Type="http://schemas.openxmlformats.org/officeDocument/2006/relationships/image" Target="../media/image79.jpeg"/><Relationship Id="rId23" Type="http://schemas.openxmlformats.org/officeDocument/2006/relationships/image" Target="../media/image86.png"/><Relationship Id="rId28" Type="http://schemas.openxmlformats.org/officeDocument/2006/relationships/image" Target="../media/image91.png"/><Relationship Id="rId10" Type="http://schemas.openxmlformats.org/officeDocument/2006/relationships/image" Target="../media/image76.jpeg"/><Relationship Id="rId19" Type="http://schemas.openxmlformats.org/officeDocument/2006/relationships/image" Target="../media/image82.png"/><Relationship Id="rId31" Type="http://schemas.openxmlformats.org/officeDocument/2006/relationships/image" Target="../media/image94.png"/><Relationship Id="rId4" Type="http://schemas.openxmlformats.org/officeDocument/2006/relationships/image" Target="../media/image72.jpeg"/><Relationship Id="rId9" Type="http://schemas.openxmlformats.org/officeDocument/2006/relationships/image" Target="../media/image75.jpeg"/><Relationship Id="rId14" Type="http://schemas.openxmlformats.org/officeDocument/2006/relationships/hyperlink" Target="http://1stroke.dk/wp-content/uploads/2013/10/regionhovedstaden.jpg" TargetMode="External"/><Relationship Id="rId22" Type="http://schemas.openxmlformats.org/officeDocument/2006/relationships/image" Target="../media/image85.png"/><Relationship Id="rId27" Type="http://schemas.openxmlformats.org/officeDocument/2006/relationships/image" Target="../media/image90.png"/><Relationship Id="rId30" Type="http://schemas.openxmlformats.org/officeDocument/2006/relationships/image" Target="../media/image9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image" Target="../media/image22.svg"/><Relationship Id="rId7" Type="http://schemas.openxmlformats.org/officeDocument/2006/relationships/image" Target="../media/image26.svg"/><Relationship Id="rId12" Type="http://schemas.openxmlformats.org/officeDocument/2006/relationships/image" Target="../media/image31.png"/><Relationship Id="rId17" Type="http://schemas.openxmlformats.org/officeDocument/2006/relationships/image" Target="../media/image36.svg"/><Relationship Id="rId2" Type="http://schemas.openxmlformats.org/officeDocument/2006/relationships/image" Target="../media/image21.png"/><Relationship Id="rId16" Type="http://schemas.openxmlformats.org/officeDocument/2006/relationships/image" Target="../media/image35.png"/><Relationship Id="rId1" Type="http://schemas.openxmlformats.org/officeDocument/2006/relationships/slideLayout" Target="../slideLayouts/slideLayout19.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5" Type="http://schemas.openxmlformats.org/officeDocument/2006/relationships/image" Target="../media/image3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 Id="rId14"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B0D4575D-4226-4FB0-8B9D-97A1EC8BC7D9}"/>
              </a:ext>
            </a:extLst>
          </p:cNvPr>
          <p:cNvSpPr>
            <a:spLocks noGrp="1"/>
          </p:cNvSpPr>
          <p:nvPr>
            <p:ph type="subTitle" idx="1"/>
          </p:nvPr>
        </p:nvSpPr>
        <p:spPr/>
        <p:txBody>
          <a:bodyPr/>
          <a:lstStyle/>
          <a:p>
            <a:r>
              <a:rPr lang="da-DK" dirty="0"/>
              <a:t>24. marts 2022</a:t>
            </a:r>
          </a:p>
        </p:txBody>
      </p:sp>
      <p:sp>
        <p:nvSpPr>
          <p:cNvPr id="3" name="Titel 2">
            <a:extLst>
              <a:ext uri="{FF2B5EF4-FFF2-40B4-BE49-F238E27FC236}">
                <a16:creationId xmlns:a16="http://schemas.microsoft.com/office/drawing/2014/main" id="{626CDA27-9E9C-4645-8EDB-B6254E01070C}"/>
              </a:ext>
            </a:extLst>
          </p:cNvPr>
          <p:cNvSpPr>
            <a:spLocks noGrp="1"/>
          </p:cNvSpPr>
          <p:nvPr>
            <p:ph type="title"/>
          </p:nvPr>
        </p:nvSpPr>
        <p:spPr/>
        <p:txBody>
          <a:bodyPr>
            <a:normAutofit/>
          </a:bodyPr>
          <a:lstStyle/>
          <a:p>
            <a:r>
              <a:rPr lang="da-DK" sz="4900" dirty="0"/>
              <a:t>Byg bedre beslutningsoplæg</a:t>
            </a:r>
            <a:br>
              <a:rPr lang="da-DK" dirty="0"/>
            </a:br>
            <a:endParaRPr lang="da-DK" dirty="0"/>
          </a:p>
        </p:txBody>
      </p:sp>
      <p:sp>
        <p:nvSpPr>
          <p:cNvPr id="4" name="Pladsholder til tekst 3">
            <a:extLst>
              <a:ext uri="{FF2B5EF4-FFF2-40B4-BE49-F238E27FC236}">
                <a16:creationId xmlns:a16="http://schemas.microsoft.com/office/drawing/2014/main" id="{36A623B7-4CC1-4585-A63A-0AA0C2161B0C}"/>
              </a:ext>
            </a:extLst>
          </p:cNvPr>
          <p:cNvSpPr>
            <a:spLocks noGrp="1"/>
          </p:cNvSpPr>
          <p:nvPr>
            <p:ph type="body" sz="quarter" idx="10"/>
          </p:nvPr>
        </p:nvSpPr>
        <p:spPr>
          <a:xfrm>
            <a:off x="444499" y="3042745"/>
            <a:ext cx="10145241" cy="1056289"/>
          </a:xfrm>
        </p:spPr>
        <p:txBody>
          <a:bodyPr>
            <a:normAutofit/>
          </a:bodyPr>
          <a:lstStyle/>
          <a:p>
            <a:r>
              <a:rPr lang="da-DK" dirty="0"/>
              <a:t>Workshop til OffDig2022 </a:t>
            </a:r>
          </a:p>
          <a:p>
            <a:r>
              <a:rPr lang="da-DK" dirty="0"/>
              <a:t>Martin J. Ernst</a:t>
            </a:r>
          </a:p>
        </p:txBody>
      </p:sp>
    </p:spTree>
    <p:extLst>
      <p:ext uri="{BB962C8B-B14F-4D97-AF65-F5344CB8AC3E}">
        <p14:creationId xmlns:p14="http://schemas.microsoft.com/office/powerpoint/2010/main" val="1007758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F9B54D-26E7-4653-83CC-751A93E09ED8}"/>
              </a:ext>
            </a:extLst>
          </p:cNvPr>
          <p:cNvSpPr>
            <a:spLocks noGrp="1"/>
          </p:cNvSpPr>
          <p:nvPr>
            <p:ph type="sldNum" sz="quarter" idx="12"/>
          </p:nvPr>
        </p:nvSpPr>
        <p:spPr/>
        <p:txBody>
          <a:bodyPr/>
          <a:lstStyle/>
          <a:p>
            <a:fld id="{ED8A48D8-8291-F24A-9DB0-B0C94D545751}" type="slidenum">
              <a:rPr lang="da-DK" noProof="0" smtClean="0"/>
              <a:t>10</a:t>
            </a:fld>
            <a:endParaRPr lang="da-DK" noProof="0"/>
          </a:p>
        </p:txBody>
      </p:sp>
      <p:sp>
        <p:nvSpPr>
          <p:cNvPr id="3" name="Title 2">
            <a:extLst>
              <a:ext uri="{FF2B5EF4-FFF2-40B4-BE49-F238E27FC236}">
                <a16:creationId xmlns:a16="http://schemas.microsoft.com/office/drawing/2014/main" id="{7B1C348E-2466-4CC3-857F-21414C3EF165}"/>
              </a:ext>
            </a:extLst>
          </p:cNvPr>
          <p:cNvSpPr>
            <a:spLocks noGrp="1"/>
          </p:cNvSpPr>
          <p:nvPr>
            <p:ph type="title"/>
          </p:nvPr>
        </p:nvSpPr>
        <p:spPr>
          <a:xfrm>
            <a:off x="457200" y="365126"/>
            <a:ext cx="10144898" cy="846729"/>
          </a:xfrm>
        </p:spPr>
        <p:txBody>
          <a:bodyPr>
            <a:normAutofit/>
          </a:bodyPr>
          <a:lstStyle/>
          <a:p>
            <a:r>
              <a:rPr lang="da-DK" sz="2400" dirty="0"/>
              <a:t>Eksempel: Business casen og gevinstoverblikket for Corona</a:t>
            </a:r>
          </a:p>
        </p:txBody>
      </p:sp>
      <p:sp>
        <p:nvSpPr>
          <p:cNvPr id="4" name="Rektangel 8">
            <a:extLst>
              <a:ext uri="{FF2B5EF4-FFF2-40B4-BE49-F238E27FC236}">
                <a16:creationId xmlns:a16="http://schemas.microsoft.com/office/drawing/2014/main" id="{74A75E67-FA1F-4122-B27D-84FA540741D0}"/>
              </a:ext>
            </a:extLst>
          </p:cNvPr>
          <p:cNvSpPr/>
          <p:nvPr/>
        </p:nvSpPr>
        <p:spPr>
          <a:xfrm>
            <a:off x="3608929" y="5925811"/>
            <a:ext cx="1177832" cy="223934"/>
          </a:xfrm>
          <a:prstGeom prst="rect">
            <a:avLst/>
          </a:prstGeom>
          <a:solidFill>
            <a:srgbClr val="FFE600"/>
          </a:solidFill>
          <a:ln w="25400" cap="flat" cmpd="sng" algn="ctr">
            <a:noFill/>
            <a:prstDash val="solid"/>
          </a:ln>
          <a:effectLst/>
        </p:spPr>
        <p:txBody>
          <a:bodyPr rtlCol="0" anchor="ctr"/>
          <a:lstStyle/>
          <a:p>
            <a:pPr algn="ctr"/>
            <a:r>
              <a:rPr lang="da-DK" sz="800" kern="0" dirty="0"/>
              <a:t>Ændring</a:t>
            </a:r>
          </a:p>
        </p:txBody>
      </p:sp>
      <p:sp>
        <p:nvSpPr>
          <p:cNvPr id="5" name="Rektangel 4">
            <a:extLst>
              <a:ext uri="{FF2B5EF4-FFF2-40B4-BE49-F238E27FC236}">
                <a16:creationId xmlns:a16="http://schemas.microsoft.com/office/drawing/2014/main" id="{2EE5DCC4-99B6-4CA1-9800-32B9C349FB25}"/>
              </a:ext>
            </a:extLst>
          </p:cNvPr>
          <p:cNvSpPr/>
          <p:nvPr/>
        </p:nvSpPr>
        <p:spPr>
          <a:xfrm>
            <a:off x="2476937" y="3173868"/>
            <a:ext cx="918000" cy="538649"/>
          </a:xfrm>
          <a:prstGeom prst="rect">
            <a:avLst/>
          </a:prstGeom>
          <a:solidFill>
            <a:schemeClr val="tx1">
              <a:lumMod val="20000"/>
              <a:lumOff val="80000"/>
            </a:schemeClr>
          </a:solidFill>
          <a:ln w="25400" cap="flat" cmpd="sng" algn="ctr">
            <a:noFill/>
            <a:prstDash val="solid"/>
          </a:ln>
          <a:effectLst/>
        </p:spPr>
        <p:txBody>
          <a:bodyPr rtlCol="0" anchor="ctr"/>
          <a:lstStyle/>
          <a:p>
            <a:pPr algn="ctr"/>
            <a:r>
              <a:rPr lang="da-DK" sz="800" kern="0" dirty="0">
                <a:solidFill>
                  <a:sysClr val="windowText" lastClr="000000"/>
                </a:solidFill>
              </a:rPr>
              <a:t>Reducer samkvem</a:t>
            </a:r>
          </a:p>
        </p:txBody>
      </p:sp>
      <p:sp>
        <p:nvSpPr>
          <p:cNvPr id="6" name="Ellipse 5">
            <a:extLst>
              <a:ext uri="{FF2B5EF4-FFF2-40B4-BE49-F238E27FC236}">
                <a16:creationId xmlns:a16="http://schemas.microsoft.com/office/drawing/2014/main" id="{8D4CAA3A-7301-426D-A55E-D6BC2A6EF7C4}"/>
              </a:ext>
            </a:extLst>
          </p:cNvPr>
          <p:cNvSpPr/>
          <p:nvPr/>
        </p:nvSpPr>
        <p:spPr>
          <a:xfrm>
            <a:off x="1193765" y="3012562"/>
            <a:ext cx="936104" cy="864096"/>
          </a:xfrm>
          <a:prstGeom prst="ellipse">
            <a:avLst/>
          </a:prstGeom>
          <a:solidFill>
            <a:schemeClr val="bg1">
              <a:lumMod val="50000"/>
            </a:schemeClr>
          </a:solidFill>
          <a:ln w="25400" cap="flat" cmpd="sng" algn="ctr">
            <a:noFill/>
            <a:prstDash val="solid"/>
          </a:ln>
          <a:effectLst/>
        </p:spPr>
        <p:txBody>
          <a:bodyPr rtlCol="0" anchor="ctr"/>
          <a:lstStyle/>
          <a:p>
            <a:pPr algn="ctr"/>
            <a:r>
              <a:rPr lang="da-DK" sz="800" kern="0" dirty="0"/>
              <a:t>Regler</a:t>
            </a:r>
          </a:p>
        </p:txBody>
      </p:sp>
      <p:cxnSp>
        <p:nvCxnSpPr>
          <p:cNvPr id="7" name="Lige pilforbindelse 6">
            <a:extLst>
              <a:ext uri="{FF2B5EF4-FFF2-40B4-BE49-F238E27FC236}">
                <a16:creationId xmlns:a16="http://schemas.microsoft.com/office/drawing/2014/main" id="{5D28AC70-77DB-449A-A449-B06595B14C6D}"/>
              </a:ext>
            </a:extLst>
          </p:cNvPr>
          <p:cNvCxnSpPr>
            <a:stCxn id="6" idx="6"/>
            <a:endCxn id="5" idx="1"/>
          </p:cNvCxnSpPr>
          <p:nvPr/>
        </p:nvCxnSpPr>
        <p:spPr>
          <a:xfrm flipV="1">
            <a:off x="2129869" y="3443193"/>
            <a:ext cx="347068" cy="1417"/>
          </a:xfrm>
          <a:prstGeom prst="straightConnector1">
            <a:avLst/>
          </a:prstGeom>
          <a:noFill/>
          <a:ln w="9525" cap="flat" cmpd="sng" algn="ctr">
            <a:solidFill>
              <a:schemeClr val="tx1"/>
            </a:solidFill>
            <a:prstDash val="solid"/>
            <a:tailEnd type="arrow"/>
          </a:ln>
          <a:effectLst/>
        </p:spPr>
      </p:cxnSp>
      <p:sp>
        <p:nvSpPr>
          <p:cNvPr id="8" name="Rektangel 7">
            <a:extLst>
              <a:ext uri="{FF2B5EF4-FFF2-40B4-BE49-F238E27FC236}">
                <a16:creationId xmlns:a16="http://schemas.microsoft.com/office/drawing/2014/main" id="{B5DCC351-DB01-447B-BC8D-8447A8D90D6D}"/>
              </a:ext>
            </a:extLst>
          </p:cNvPr>
          <p:cNvSpPr/>
          <p:nvPr/>
        </p:nvSpPr>
        <p:spPr>
          <a:xfrm>
            <a:off x="3742005" y="2510455"/>
            <a:ext cx="918000" cy="538649"/>
          </a:xfrm>
          <a:prstGeom prst="rect">
            <a:avLst/>
          </a:prstGeom>
          <a:solidFill>
            <a:srgbClr val="FFE600"/>
          </a:solidFill>
          <a:ln w="25400" cap="flat" cmpd="sng" algn="ctr">
            <a:noFill/>
            <a:prstDash val="solid"/>
          </a:ln>
          <a:effectLst/>
        </p:spPr>
        <p:txBody>
          <a:bodyPr rtlCol="0" anchor="ctr"/>
          <a:lstStyle/>
          <a:p>
            <a:pPr algn="ctr"/>
            <a:r>
              <a:rPr lang="da-DK" sz="800" kern="0"/>
              <a:t>Folk bliver hjemme</a:t>
            </a:r>
          </a:p>
        </p:txBody>
      </p:sp>
      <p:cxnSp>
        <p:nvCxnSpPr>
          <p:cNvPr id="9" name="Lige pilforbindelse 8">
            <a:extLst>
              <a:ext uri="{FF2B5EF4-FFF2-40B4-BE49-F238E27FC236}">
                <a16:creationId xmlns:a16="http://schemas.microsoft.com/office/drawing/2014/main" id="{7251C3C6-7E24-481D-A8BD-8BDBB66DC3FB}"/>
              </a:ext>
            </a:extLst>
          </p:cNvPr>
          <p:cNvCxnSpPr>
            <a:stCxn id="5" idx="3"/>
            <a:endCxn id="8" idx="1"/>
          </p:cNvCxnSpPr>
          <p:nvPr/>
        </p:nvCxnSpPr>
        <p:spPr>
          <a:xfrm flipV="1">
            <a:off x="3394937" y="2779780"/>
            <a:ext cx="347068" cy="663413"/>
          </a:xfrm>
          <a:prstGeom prst="straightConnector1">
            <a:avLst/>
          </a:prstGeom>
          <a:noFill/>
          <a:ln w="9525" cap="flat" cmpd="sng" algn="ctr">
            <a:solidFill>
              <a:schemeClr val="tx1"/>
            </a:solidFill>
            <a:prstDash val="solid"/>
            <a:tailEnd type="arrow"/>
          </a:ln>
          <a:effectLst/>
        </p:spPr>
      </p:cxnSp>
      <p:cxnSp>
        <p:nvCxnSpPr>
          <p:cNvPr id="10" name="Lige pilforbindelse 9">
            <a:extLst>
              <a:ext uri="{FF2B5EF4-FFF2-40B4-BE49-F238E27FC236}">
                <a16:creationId xmlns:a16="http://schemas.microsoft.com/office/drawing/2014/main" id="{47209340-1809-4CD0-BF24-8717FC24EA11}"/>
              </a:ext>
            </a:extLst>
          </p:cNvPr>
          <p:cNvCxnSpPr>
            <a:cxnSpLocks/>
            <a:stCxn id="8" idx="3"/>
            <a:endCxn id="13" idx="1"/>
          </p:cNvCxnSpPr>
          <p:nvPr/>
        </p:nvCxnSpPr>
        <p:spPr>
          <a:xfrm>
            <a:off x="4660005" y="2779780"/>
            <a:ext cx="347068" cy="663412"/>
          </a:xfrm>
          <a:prstGeom prst="straightConnector1">
            <a:avLst/>
          </a:prstGeom>
          <a:noFill/>
          <a:ln w="9525" cap="flat" cmpd="sng" algn="ctr">
            <a:solidFill>
              <a:schemeClr val="tx1"/>
            </a:solidFill>
            <a:prstDash val="solid"/>
            <a:tailEnd type="arrow"/>
          </a:ln>
          <a:effectLst/>
        </p:spPr>
      </p:cxnSp>
      <p:sp>
        <p:nvSpPr>
          <p:cNvPr id="11" name="Rektangel 10">
            <a:extLst>
              <a:ext uri="{FF2B5EF4-FFF2-40B4-BE49-F238E27FC236}">
                <a16:creationId xmlns:a16="http://schemas.microsoft.com/office/drawing/2014/main" id="{2BCF8338-5296-46D6-A5C0-216BDB101D9D}"/>
              </a:ext>
            </a:extLst>
          </p:cNvPr>
          <p:cNvSpPr/>
          <p:nvPr/>
        </p:nvSpPr>
        <p:spPr>
          <a:xfrm>
            <a:off x="10068099" y="3179470"/>
            <a:ext cx="1177832" cy="538649"/>
          </a:xfrm>
          <a:prstGeom prst="rect">
            <a:avLst/>
          </a:prstGeom>
          <a:solidFill>
            <a:schemeClr val="accent2"/>
          </a:solidFill>
          <a:ln w="25400" cap="flat" cmpd="sng" algn="ctr">
            <a:noFill/>
            <a:prstDash val="solid"/>
          </a:ln>
          <a:effectLst/>
        </p:spPr>
        <p:txBody>
          <a:bodyPr rtlCol="0" anchor="ctr"/>
          <a:lstStyle/>
          <a:p>
            <a:pPr algn="ctr"/>
            <a:r>
              <a:rPr lang="da-DK" sz="800" kern="0">
                <a:solidFill>
                  <a:schemeClr val="bg1"/>
                </a:solidFill>
              </a:rPr>
              <a:t>Vores sundhedssystem bryder ikke sammen</a:t>
            </a:r>
          </a:p>
        </p:txBody>
      </p:sp>
      <p:cxnSp>
        <p:nvCxnSpPr>
          <p:cNvPr id="12" name="Lige pilforbindelse 11">
            <a:extLst>
              <a:ext uri="{FF2B5EF4-FFF2-40B4-BE49-F238E27FC236}">
                <a16:creationId xmlns:a16="http://schemas.microsoft.com/office/drawing/2014/main" id="{FEA4EEC7-65CD-491A-8DB7-28B74AC01202}"/>
              </a:ext>
            </a:extLst>
          </p:cNvPr>
          <p:cNvCxnSpPr>
            <a:cxnSpLocks/>
            <a:stCxn id="34" idx="3"/>
            <a:endCxn id="11" idx="1"/>
          </p:cNvCxnSpPr>
          <p:nvPr/>
        </p:nvCxnSpPr>
        <p:spPr>
          <a:xfrm>
            <a:off x="9721032" y="3443192"/>
            <a:ext cx="347067" cy="5603"/>
          </a:xfrm>
          <a:prstGeom prst="straightConnector1">
            <a:avLst/>
          </a:prstGeom>
          <a:noFill/>
          <a:ln w="9525" cap="flat" cmpd="sng" algn="ctr">
            <a:solidFill>
              <a:schemeClr val="tx1"/>
            </a:solidFill>
            <a:prstDash val="solid"/>
            <a:tailEnd type="arrow"/>
          </a:ln>
          <a:effectLst/>
        </p:spPr>
      </p:cxnSp>
      <p:sp>
        <p:nvSpPr>
          <p:cNvPr id="13" name="Rektangel 12">
            <a:extLst>
              <a:ext uri="{FF2B5EF4-FFF2-40B4-BE49-F238E27FC236}">
                <a16:creationId xmlns:a16="http://schemas.microsoft.com/office/drawing/2014/main" id="{0FE39ED2-EC25-416F-918B-57F27D635357}"/>
              </a:ext>
            </a:extLst>
          </p:cNvPr>
          <p:cNvSpPr/>
          <p:nvPr/>
        </p:nvSpPr>
        <p:spPr>
          <a:xfrm>
            <a:off x="5007073" y="3173867"/>
            <a:ext cx="918000" cy="538649"/>
          </a:xfrm>
          <a:prstGeom prst="rect">
            <a:avLst/>
          </a:prstGeom>
          <a:solidFill>
            <a:schemeClr val="accent6">
              <a:lumMod val="90000"/>
              <a:alpha val="75000"/>
            </a:schemeClr>
          </a:solidFill>
          <a:ln w="25400" cap="flat" cmpd="sng" algn="ctr">
            <a:noFill/>
            <a:prstDash val="solid"/>
          </a:ln>
          <a:effectLst/>
        </p:spPr>
        <p:txBody>
          <a:bodyPr rtlCol="0" anchor="ctr"/>
          <a:lstStyle/>
          <a:p>
            <a:pPr algn="ctr"/>
            <a:r>
              <a:rPr lang="da-DK" sz="800" kern="0"/>
              <a:t>Vi stopper smittekæderne</a:t>
            </a:r>
          </a:p>
        </p:txBody>
      </p:sp>
      <p:cxnSp>
        <p:nvCxnSpPr>
          <p:cNvPr id="14" name="Lige pilforbindelse 13">
            <a:extLst>
              <a:ext uri="{FF2B5EF4-FFF2-40B4-BE49-F238E27FC236}">
                <a16:creationId xmlns:a16="http://schemas.microsoft.com/office/drawing/2014/main" id="{85583B91-28BB-446E-B281-C4D058B80BB5}"/>
              </a:ext>
            </a:extLst>
          </p:cNvPr>
          <p:cNvCxnSpPr>
            <a:stCxn id="13" idx="3"/>
            <a:endCxn id="23" idx="1"/>
          </p:cNvCxnSpPr>
          <p:nvPr/>
        </p:nvCxnSpPr>
        <p:spPr>
          <a:xfrm>
            <a:off x="5925073" y="3443192"/>
            <a:ext cx="347068" cy="0"/>
          </a:xfrm>
          <a:prstGeom prst="straightConnector1">
            <a:avLst/>
          </a:prstGeom>
          <a:noFill/>
          <a:ln w="9525" cap="flat" cmpd="sng" algn="ctr">
            <a:solidFill>
              <a:schemeClr val="tx1"/>
            </a:solidFill>
            <a:prstDash val="solid"/>
            <a:tailEnd type="arrow"/>
          </a:ln>
          <a:effectLst/>
        </p:spPr>
      </p:cxnSp>
      <p:sp>
        <p:nvSpPr>
          <p:cNvPr id="15" name="Rektangel 26">
            <a:extLst>
              <a:ext uri="{FF2B5EF4-FFF2-40B4-BE49-F238E27FC236}">
                <a16:creationId xmlns:a16="http://schemas.microsoft.com/office/drawing/2014/main" id="{9CD18B4C-689C-4A01-BEEC-45C06A0842F3}"/>
              </a:ext>
            </a:extLst>
          </p:cNvPr>
          <p:cNvSpPr/>
          <p:nvPr/>
        </p:nvSpPr>
        <p:spPr>
          <a:xfrm>
            <a:off x="10068098" y="4124772"/>
            <a:ext cx="1177832" cy="538649"/>
          </a:xfrm>
          <a:prstGeom prst="rect">
            <a:avLst/>
          </a:prstGeom>
          <a:solidFill>
            <a:schemeClr val="accent2"/>
          </a:solidFill>
          <a:ln w="25400" cap="flat" cmpd="sng" algn="ctr">
            <a:noFill/>
            <a:prstDash val="solid"/>
          </a:ln>
          <a:effectLst/>
        </p:spPr>
        <p:txBody>
          <a:bodyPr rtlCol="0" anchor="ctr"/>
          <a:lstStyle/>
          <a:p>
            <a:pPr algn="ctr"/>
            <a:r>
              <a:rPr lang="da-DK" sz="800" kern="0" dirty="0">
                <a:solidFill>
                  <a:schemeClr val="bg1"/>
                </a:solidFill>
              </a:rPr>
              <a:t>Vi forsøger at reducere den økonomiske rutsjetur </a:t>
            </a:r>
          </a:p>
        </p:txBody>
      </p:sp>
      <p:sp>
        <p:nvSpPr>
          <p:cNvPr id="16" name="Rektangel 15">
            <a:extLst>
              <a:ext uri="{FF2B5EF4-FFF2-40B4-BE49-F238E27FC236}">
                <a16:creationId xmlns:a16="http://schemas.microsoft.com/office/drawing/2014/main" id="{BCFC3C39-C9FB-4C82-A042-341E57CDF6B5}"/>
              </a:ext>
            </a:extLst>
          </p:cNvPr>
          <p:cNvSpPr/>
          <p:nvPr/>
        </p:nvSpPr>
        <p:spPr>
          <a:xfrm>
            <a:off x="3742005" y="3911874"/>
            <a:ext cx="918000" cy="538649"/>
          </a:xfrm>
          <a:prstGeom prst="rect">
            <a:avLst/>
          </a:prstGeom>
          <a:solidFill>
            <a:srgbClr val="FFE600"/>
          </a:solidFill>
          <a:ln w="25400" cap="flat" cmpd="sng" algn="ctr">
            <a:noFill/>
            <a:prstDash val="solid"/>
          </a:ln>
          <a:effectLst/>
        </p:spPr>
        <p:txBody>
          <a:bodyPr rtlCol="0" anchor="ctr"/>
          <a:lstStyle/>
          <a:p>
            <a:pPr algn="ctr"/>
            <a:r>
              <a:rPr lang="da-DK" sz="800" kern="0"/>
              <a:t>Når man er ude, så holdes der afstand</a:t>
            </a:r>
          </a:p>
        </p:txBody>
      </p:sp>
      <p:cxnSp>
        <p:nvCxnSpPr>
          <p:cNvPr id="17" name="Lige pilforbindelse 20">
            <a:extLst>
              <a:ext uri="{FF2B5EF4-FFF2-40B4-BE49-F238E27FC236}">
                <a16:creationId xmlns:a16="http://schemas.microsoft.com/office/drawing/2014/main" id="{7891C3CB-D485-4473-AFCE-DAAF6F3D3E18}"/>
              </a:ext>
            </a:extLst>
          </p:cNvPr>
          <p:cNvCxnSpPr>
            <a:stCxn id="5" idx="3"/>
            <a:endCxn id="16" idx="1"/>
          </p:cNvCxnSpPr>
          <p:nvPr/>
        </p:nvCxnSpPr>
        <p:spPr>
          <a:xfrm>
            <a:off x="3394937" y="3443193"/>
            <a:ext cx="347068" cy="738006"/>
          </a:xfrm>
          <a:prstGeom prst="straightConnector1">
            <a:avLst/>
          </a:prstGeom>
          <a:noFill/>
          <a:ln w="9525" cap="flat" cmpd="sng" algn="ctr">
            <a:solidFill>
              <a:schemeClr val="tx1"/>
            </a:solidFill>
            <a:prstDash val="solid"/>
            <a:tailEnd type="arrow"/>
          </a:ln>
          <a:effectLst/>
        </p:spPr>
      </p:cxnSp>
      <p:sp>
        <p:nvSpPr>
          <p:cNvPr id="18" name="Rektangel 17">
            <a:extLst>
              <a:ext uri="{FF2B5EF4-FFF2-40B4-BE49-F238E27FC236}">
                <a16:creationId xmlns:a16="http://schemas.microsoft.com/office/drawing/2014/main" id="{391371B0-99CF-4B2A-9ECB-E6C2A87A6F2B}"/>
              </a:ext>
            </a:extLst>
          </p:cNvPr>
          <p:cNvSpPr/>
          <p:nvPr/>
        </p:nvSpPr>
        <p:spPr>
          <a:xfrm>
            <a:off x="10068097" y="1959241"/>
            <a:ext cx="1177832" cy="538649"/>
          </a:xfrm>
          <a:prstGeom prst="rect">
            <a:avLst/>
          </a:prstGeom>
          <a:solidFill>
            <a:schemeClr val="accent2"/>
          </a:solidFill>
          <a:ln w="25400" cap="flat" cmpd="sng" algn="ctr">
            <a:noFill/>
            <a:prstDash val="solid"/>
          </a:ln>
          <a:effectLst/>
        </p:spPr>
        <p:txBody>
          <a:bodyPr rtlCol="0" anchor="ctr"/>
          <a:lstStyle/>
          <a:p>
            <a:pPr algn="ctr"/>
            <a:r>
              <a:rPr lang="da-DK" sz="800" kern="0" dirty="0">
                <a:solidFill>
                  <a:schemeClr val="bg1"/>
                </a:solidFill>
              </a:rPr>
              <a:t>Reducering af dødsfald</a:t>
            </a:r>
          </a:p>
        </p:txBody>
      </p:sp>
      <p:cxnSp>
        <p:nvCxnSpPr>
          <p:cNvPr id="19" name="Lige pilforbindelse 101">
            <a:extLst>
              <a:ext uri="{FF2B5EF4-FFF2-40B4-BE49-F238E27FC236}">
                <a16:creationId xmlns:a16="http://schemas.microsoft.com/office/drawing/2014/main" id="{4F0A8FF4-5AFE-4A9B-B0B3-A481CA0CA4FE}"/>
              </a:ext>
            </a:extLst>
          </p:cNvPr>
          <p:cNvCxnSpPr>
            <a:stCxn id="16" idx="3"/>
            <a:endCxn id="13" idx="1"/>
          </p:cNvCxnSpPr>
          <p:nvPr/>
        </p:nvCxnSpPr>
        <p:spPr>
          <a:xfrm flipV="1">
            <a:off x="4660005" y="3443192"/>
            <a:ext cx="347068" cy="738007"/>
          </a:xfrm>
          <a:prstGeom prst="straightConnector1">
            <a:avLst/>
          </a:prstGeom>
          <a:noFill/>
          <a:ln w="9525" cap="flat" cmpd="sng" algn="ctr">
            <a:solidFill>
              <a:schemeClr val="tx1"/>
            </a:solidFill>
            <a:prstDash val="solid"/>
            <a:tailEnd type="arrow"/>
          </a:ln>
          <a:effectLst/>
        </p:spPr>
      </p:cxnSp>
      <p:cxnSp>
        <p:nvCxnSpPr>
          <p:cNvPr id="20" name="Lige pilforbindelse 29">
            <a:extLst>
              <a:ext uri="{FF2B5EF4-FFF2-40B4-BE49-F238E27FC236}">
                <a16:creationId xmlns:a16="http://schemas.microsoft.com/office/drawing/2014/main" id="{3CB98C84-C35D-4501-8068-16CDC835DA95}"/>
              </a:ext>
            </a:extLst>
          </p:cNvPr>
          <p:cNvCxnSpPr>
            <a:cxnSpLocks/>
            <a:stCxn id="34" idx="3"/>
            <a:endCxn id="18" idx="1"/>
          </p:cNvCxnSpPr>
          <p:nvPr/>
        </p:nvCxnSpPr>
        <p:spPr>
          <a:xfrm flipV="1">
            <a:off x="9721032" y="2228566"/>
            <a:ext cx="347065" cy="1214626"/>
          </a:xfrm>
          <a:prstGeom prst="straightConnector1">
            <a:avLst/>
          </a:prstGeom>
          <a:noFill/>
          <a:ln w="9525" cap="flat" cmpd="sng" algn="ctr">
            <a:solidFill>
              <a:schemeClr val="tx1"/>
            </a:solidFill>
            <a:prstDash val="solid"/>
            <a:tailEnd type="arrow"/>
          </a:ln>
          <a:effectLst/>
        </p:spPr>
      </p:cxnSp>
      <p:cxnSp>
        <p:nvCxnSpPr>
          <p:cNvPr id="21" name="Lige pilforbindelse 29">
            <a:extLst>
              <a:ext uri="{FF2B5EF4-FFF2-40B4-BE49-F238E27FC236}">
                <a16:creationId xmlns:a16="http://schemas.microsoft.com/office/drawing/2014/main" id="{DBE402AB-C849-4D7A-B9EC-331522AA0F6A}"/>
              </a:ext>
            </a:extLst>
          </p:cNvPr>
          <p:cNvCxnSpPr>
            <a:cxnSpLocks/>
            <a:stCxn id="35" idx="3"/>
            <a:endCxn id="34" idx="1"/>
          </p:cNvCxnSpPr>
          <p:nvPr/>
        </p:nvCxnSpPr>
        <p:spPr>
          <a:xfrm>
            <a:off x="8455209" y="3443192"/>
            <a:ext cx="347068" cy="0"/>
          </a:xfrm>
          <a:prstGeom prst="straightConnector1">
            <a:avLst/>
          </a:prstGeom>
          <a:noFill/>
          <a:ln w="9525" cap="flat" cmpd="sng" algn="ctr">
            <a:solidFill>
              <a:schemeClr val="tx1"/>
            </a:solidFill>
            <a:prstDash val="solid"/>
            <a:tailEnd type="arrow"/>
          </a:ln>
          <a:effectLst/>
        </p:spPr>
      </p:cxnSp>
      <p:cxnSp>
        <p:nvCxnSpPr>
          <p:cNvPr id="22" name="Lige pilforbindelse 101">
            <a:extLst>
              <a:ext uri="{FF2B5EF4-FFF2-40B4-BE49-F238E27FC236}">
                <a16:creationId xmlns:a16="http://schemas.microsoft.com/office/drawing/2014/main" id="{69BE4FCD-74EC-444F-882B-BB18669B9A26}"/>
              </a:ext>
            </a:extLst>
          </p:cNvPr>
          <p:cNvCxnSpPr>
            <a:cxnSpLocks/>
            <a:stCxn id="34" idx="3"/>
            <a:endCxn id="15" idx="1"/>
          </p:cNvCxnSpPr>
          <p:nvPr/>
        </p:nvCxnSpPr>
        <p:spPr>
          <a:xfrm>
            <a:off x="9721032" y="3443192"/>
            <a:ext cx="347066" cy="950905"/>
          </a:xfrm>
          <a:prstGeom prst="straightConnector1">
            <a:avLst/>
          </a:prstGeom>
          <a:noFill/>
          <a:ln w="9525" cap="flat" cmpd="sng" algn="ctr">
            <a:solidFill>
              <a:schemeClr val="tx1"/>
            </a:solidFill>
            <a:prstDash val="solid"/>
            <a:tailEnd type="arrow"/>
          </a:ln>
          <a:effectLst/>
        </p:spPr>
      </p:cxnSp>
      <p:sp>
        <p:nvSpPr>
          <p:cNvPr id="23" name="Rektangel 42">
            <a:extLst>
              <a:ext uri="{FF2B5EF4-FFF2-40B4-BE49-F238E27FC236}">
                <a16:creationId xmlns:a16="http://schemas.microsoft.com/office/drawing/2014/main" id="{CBF84C14-49C6-4F73-984F-FC43A2CE7A1D}"/>
              </a:ext>
            </a:extLst>
          </p:cNvPr>
          <p:cNvSpPr/>
          <p:nvPr/>
        </p:nvSpPr>
        <p:spPr>
          <a:xfrm>
            <a:off x="6272141" y="3173867"/>
            <a:ext cx="918000" cy="538649"/>
          </a:xfrm>
          <a:prstGeom prst="rect">
            <a:avLst/>
          </a:prstGeom>
          <a:solidFill>
            <a:schemeClr val="accent6">
              <a:lumMod val="90000"/>
              <a:alpha val="75000"/>
            </a:schemeClr>
          </a:solidFill>
          <a:ln w="25400" cap="flat" cmpd="sng" algn="ctr">
            <a:noFill/>
            <a:prstDash val="solid"/>
          </a:ln>
          <a:effectLst/>
        </p:spPr>
        <p:txBody>
          <a:bodyPr rtlCol="0" anchor="ctr"/>
          <a:lstStyle/>
          <a:p>
            <a:pPr algn="ctr"/>
            <a:r>
              <a:rPr lang="da-DK" sz="800" kern="0" dirty="0"/>
              <a:t>Reducering af smittede</a:t>
            </a:r>
          </a:p>
        </p:txBody>
      </p:sp>
      <p:cxnSp>
        <p:nvCxnSpPr>
          <p:cNvPr id="24" name="Lige pilforbindelse 29">
            <a:extLst>
              <a:ext uri="{FF2B5EF4-FFF2-40B4-BE49-F238E27FC236}">
                <a16:creationId xmlns:a16="http://schemas.microsoft.com/office/drawing/2014/main" id="{AC3F723C-50FA-4B4D-9964-C0E202899708}"/>
              </a:ext>
            </a:extLst>
          </p:cNvPr>
          <p:cNvCxnSpPr>
            <a:cxnSpLocks/>
            <a:stCxn id="23" idx="3"/>
            <a:endCxn id="35" idx="1"/>
          </p:cNvCxnSpPr>
          <p:nvPr/>
        </p:nvCxnSpPr>
        <p:spPr>
          <a:xfrm>
            <a:off x="7190141" y="3443192"/>
            <a:ext cx="347068" cy="0"/>
          </a:xfrm>
          <a:prstGeom prst="straightConnector1">
            <a:avLst/>
          </a:prstGeom>
          <a:noFill/>
          <a:ln w="9525" cap="flat" cmpd="sng" algn="ctr">
            <a:solidFill>
              <a:schemeClr val="tx1"/>
            </a:solidFill>
            <a:prstDash val="solid"/>
            <a:tailEnd type="arrow"/>
          </a:ln>
          <a:effectLst/>
        </p:spPr>
      </p:cxnSp>
      <p:sp>
        <p:nvSpPr>
          <p:cNvPr id="25" name="Rektangel 4">
            <a:extLst>
              <a:ext uri="{FF2B5EF4-FFF2-40B4-BE49-F238E27FC236}">
                <a16:creationId xmlns:a16="http://schemas.microsoft.com/office/drawing/2014/main" id="{F64F5096-B1DD-4E48-9105-74BB14C49448}"/>
              </a:ext>
            </a:extLst>
          </p:cNvPr>
          <p:cNvSpPr/>
          <p:nvPr/>
        </p:nvSpPr>
        <p:spPr>
          <a:xfrm>
            <a:off x="10068097" y="5920802"/>
            <a:ext cx="1177832" cy="223934"/>
          </a:xfrm>
          <a:prstGeom prst="rect">
            <a:avLst/>
          </a:prstGeom>
          <a:solidFill>
            <a:schemeClr val="accent2"/>
          </a:solidFill>
          <a:ln w="25400" cap="flat" cmpd="sng" algn="ctr">
            <a:noFill/>
            <a:prstDash val="solid"/>
          </a:ln>
          <a:effectLst/>
        </p:spPr>
        <p:txBody>
          <a:bodyPr rtlCol="0" anchor="ctr"/>
          <a:lstStyle/>
          <a:p>
            <a:pPr algn="ctr"/>
            <a:r>
              <a:rPr lang="da-DK" sz="800" kern="0" dirty="0">
                <a:solidFill>
                  <a:schemeClr val="bg1"/>
                </a:solidFill>
              </a:rPr>
              <a:t>Mål</a:t>
            </a:r>
          </a:p>
        </p:txBody>
      </p:sp>
      <p:sp>
        <p:nvSpPr>
          <p:cNvPr id="26" name="Rektangel 6">
            <a:extLst>
              <a:ext uri="{FF2B5EF4-FFF2-40B4-BE49-F238E27FC236}">
                <a16:creationId xmlns:a16="http://schemas.microsoft.com/office/drawing/2014/main" id="{1841860F-8632-4244-BD8F-BB1AB4624A55}"/>
              </a:ext>
            </a:extLst>
          </p:cNvPr>
          <p:cNvSpPr/>
          <p:nvPr/>
        </p:nvSpPr>
        <p:spPr>
          <a:xfrm>
            <a:off x="8672737" y="5920802"/>
            <a:ext cx="1177832" cy="223934"/>
          </a:xfrm>
          <a:prstGeom prst="rect">
            <a:avLst/>
          </a:prstGeom>
          <a:solidFill>
            <a:schemeClr val="accent6">
              <a:lumMod val="50000"/>
              <a:alpha val="50000"/>
            </a:schemeClr>
          </a:solidFill>
          <a:ln w="25400" cap="flat" cmpd="sng" algn="ctr">
            <a:noFill/>
            <a:prstDash val="solid"/>
          </a:ln>
          <a:effectLst/>
        </p:spPr>
        <p:txBody>
          <a:bodyPr rtlCol="0" anchor="ctr"/>
          <a:lstStyle/>
          <a:p>
            <a:pPr algn="ctr"/>
            <a:r>
              <a:rPr lang="da-DK" sz="800" kern="0" dirty="0"/>
              <a:t>Hovedgevinst</a:t>
            </a:r>
          </a:p>
        </p:txBody>
      </p:sp>
      <p:sp>
        <p:nvSpPr>
          <p:cNvPr id="27" name="Rektangel 7">
            <a:extLst>
              <a:ext uri="{FF2B5EF4-FFF2-40B4-BE49-F238E27FC236}">
                <a16:creationId xmlns:a16="http://schemas.microsoft.com/office/drawing/2014/main" id="{10B98824-C069-4D51-B869-D0B5B38B32C5}"/>
              </a:ext>
            </a:extLst>
          </p:cNvPr>
          <p:cNvSpPr/>
          <p:nvPr/>
        </p:nvSpPr>
        <p:spPr>
          <a:xfrm>
            <a:off x="6428137" y="5925811"/>
            <a:ext cx="1177832" cy="223934"/>
          </a:xfrm>
          <a:prstGeom prst="rect">
            <a:avLst/>
          </a:prstGeom>
          <a:solidFill>
            <a:schemeClr val="accent6">
              <a:lumMod val="90000"/>
              <a:alpha val="75000"/>
            </a:schemeClr>
          </a:solidFill>
          <a:ln w="25400" cap="flat" cmpd="sng" algn="ctr">
            <a:noFill/>
            <a:prstDash val="solid"/>
          </a:ln>
          <a:effectLst/>
        </p:spPr>
        <p:txBody>
          <a:bodyPr rtlCol="0" anchor="ctr"/>
          <a:lstStyle/>
          <a:p>
            <a:pPr algn="ctr"/>
            <a:r>
              <a:rPr lang="da-DK" sz="800" kern="0" dirty="0"/>
              <a:t>Gevinst</a:t>
            </a:r>
          </a:p>
        </p:txBody>
      </p:sp>
      <p:sp>
        <p:nvSpPr>
          <p:cNvPr id="28" name="Rektangel 10">
            <a:extLst>
              <a:ext uri="{FF2B5EF4-FFF2-40B4-BE49-F238E27FC236}">
                <a16:creationId xmlns:a16="http://schemas.microsoft.com/office/drawing/2014/main" id="{57CAAF15-330E-48B0-BE2E-1C9431B9298F}"/>
              </a:ext>
            </a:extLst>
          </p:cNvPr>
          <p:cNvSpPr/>
          <p:nvPr/>
        </p:nvSpPr>
        <p:spPr>
          <a:xfrm>
            <a:off x="1073933" y="5920802"/>
            <a:ext cx="1177832" cy="223934"/>
          </a:xfrm>
          <a:prstGeom prst="rect">
            <a:avLst/>
          </a:prstGeom>
          <a:solidFill>
            <a:schemeClr val="bg1">
              <a:lumMod val="50000"/>
            </a:schemeClr>
          </a:solidFill>
          <a:ln w="25400" cap="flat" cmpd="sng" algn="ctr">
            <a:noFill/>
            <a:prstDash val="solid"/>
          </a:ln>
          <a:effectLst/>
        </p:spPr>
        <p:txBody>
          <a:bodyPr rtlCol="0" anchor="ctr"/>
          <a:lstStyle/>
          <a:p>
            <a:pPr algn="ctr"/>
            <a:r>
              <a:rPr lang="da-DK" sz="800" kern="0" dirty="0" err="1"/>
              <a:t>Enabler</a:t>
            </a:r>
            <a:endParaRPr lang="da-DK" sz="800" kern="0" dirty="0"/>
          </a:p>
        </p:txBody>
      </p:sp>
      <p:sp>
        <p:nvSpPr>
          <p:cNvPr id="29" name="Rektangel 17">
            <a:extLst>
              <a:ext uri="{FF2B5EF4-FFF2-40B4-BE49-F238E27FC236}">
                <a16:creationId xmlns:a16="http://schemas.microsoft.com/office/drawing/2014/main" id="{FDA32D56-D4A9-4A3F-8727-A01354FEBF6C}"/>
              </a:ext>
            </a:extLst>
          </p:cNvPr>
          <p:cNvSpPr/>
          <p:nvPr/>
        </p:nvSpPr>
        <p:spPr>
          <a:xfrm>
            <a:off x="2341431" y="5925811"/>
            <a:ext cx="1177832" cy="223934"/>
          </a:xfrm>
          <a:prstGeom prst="rect">
            <a:avLst/>
          </a:prstGeom>
          <a:solidFill>
            <a:schemeClr val="tx1">
              <a:lumMod val="20000"/>
              <a:lumOff val="80000"/>
            </a:schemeClr>
          </a:solidFill>
          <a:ln w="25400" cap="flat" cmpd="sng" algn="ctr">
            <a:noFill/>
            <a:prstDash val="solid"/>
          </a:ln>
          <a:effectLst/>
        </p:spPr>
        <p:txBody>
          <a:bodyPr rtlCol="0" anchor="ctr"/>
          <a:lstStyle/>
          <a:p>
            <a:pPr algn="ctr"/>
            <a:r>
              <a:rPr lang="da-DK" sz="800" kern="0" dirty="0">
                <a:solidFill>
                  <a:sysClr val="windowText" lastClr="000000"/>
                </a:solidFill>
              </a:rPr>
              <a:t>Funktioner</a:t>
            </a:r>
          </a:p>
        </p:txBody>
      </p:sp>
      <p:cxnSp>
        <p:nvCxnSpPr>
          <p:cNvPr id="30" name="Lige pilforbindelse 101">
            <a:extLst>
              <a:ext uri="{FF2B5EF4-FFF2-40B4-BE49-F238E27FC236}">
                <a16:creationId xmlns:a16="http://schemas.microsoft.com/office/drawing/2014/main" id="{C8C460BD-C8FB-4645-AEB1-403D37A44E1A}"/>
              </a:ext>
            </a:extLst>
          </p:cNvPr>
          <p:cNvCxnSpPr>
            <a:cxnSpLocks/>
            <a:stCxn id="23" idx="3"/>
            <a:endCxn id="15" idx="1"/>
          </p:cNvCxnSpPr>
          <p:nvPr/>
        </p:nvCxnSpPr>
        <p:spPr>
          <a:xfrm>
            <a:off x="7190141" y="3443192"/>
            <a:ext cx="2877957" cy="950905"/>
          </a:xfrm>
          <a:prstGeom prst="straightConnector1">
            <a:avLst/>
          </a:prstGeom>
          <a:noFill/>
          <a:ln w="9525" cap="flat" cmpd="sng" algn="ctr">
            <a:solidFill>
              <a:schemeClr val="tx1"/>
            </a:solidFill>
            <a:prstDash val="solid"/>
            <a:tailEnd type="arrow"/>
          </a:ln>
          <a:effectLst/>
        </p:spPr>
      </p:cxnSp>
      <p:cxnSp>
        <p:nvCxnSpPr>
          <p:cNvPr id="31" name="Lige pilforbindelse 101">
            <a:extLst>
              <a:ext uri="{FF2B5EF4-FFF2-40B4-BE49-F238E27FC236}">
                <a16:creationId xmlns:a16="http://schemas.microsoft.com/office/drawing/2014/main" id="{499189E6-B1D9-4542-8179-AFFBCF56E161}"/>
              </a:ext>
            </a:extLst>
          </p:cNvPr>
          <p:cNvCxnSpPr>
            <a:cxnSpLocks/>
            <a:stCxn id="23" idx="3"/>
            <a:endCxn id="18" idx="1"/>
          </p:cNvCxnSpPr>
          <p:nvPr/>
        </p:nvCxnSpPr>
        <p:spPr>
          <a:xfrm flipV="1">
            <a:off x="7190141" y="2228566"/>
            <a:ext cx="2877956" cy="1214626"/>
          </a:xfrm>
          <a:prstGeom prst="straightConnector1">
            <a:avLst/>
          </a:prstGeom>
          <a:noFill/>
          <a:ln w="9525" cap="flat" cmpd="sng" algn="ctr">
            <a:solidFill>
              <a:schemeClr val="tx1"/>
            </a:solidFill>
            <a:prstDash val="solid"/>
            <a:tailEnd type="arrow"/>
          </a:ln>
          <a:effectLst/>
        </p:spPr>
      </p:cxnSp>
      <p:cxnSp>
        <p:nvCxnSpPr>
          <p:cNvPr id="32" name="Lige pilforbindelse 101">
            <a:extLst>
              <a:ext uri="{FF2B5EF4-FFF2-40B4-BE49-F238E27FC236}">
                <a16:creationId xmlns:a16="http://schemas.microsoft.com/office/drawing/2014/main" id="{3FBE064A-D6D2-4D44-BC4B-62D71EBF22CB}"/>
              </a:ext>
            </a:extLst>
          </p:cNvPr>
          <p:cNvCxnSpPr>
            <a:cxnSpLocks/>
            <a:stCxn id="35" idx="3"/>
            <a:endCxn id="18" idx="1"/>
          </p:cNvCxnSpPr>
          <p:nvPr/>
        </p:nvCxnSpPr>
        <p:spPr>
          <a:xfrm flipV="1">
            <a:off x="8455209" y="2228566"/>
            <a:ext cx="1612888" cy="1214626"/>
          </a:xfrm>
          <a:prstGeom prst="straightConnector1">
            <a:avLst/>
          </a:prstGeom>
          <a:noFill/>
          <a:ln w="9525" cap="flat" cmpd="sng" algn="ctr">
            <a:solidFill>
              <a:schemeClr val="tx1"/>
            </a:solidFill>
            <a:prstDash val="solid"/>
            <a:tailEnd type="arrow"/>
          </a:ln>
          <a:effectLst/>
        </p:spPr>
      </p:cxnSp>
      <p:cxnSp>
        <p:nvCxnSpPr>
          <p:cNvPr id="33" name="Lige pilforbindelse 101">
            <a:extLst>
              <a:ext uri="{FF2B5EF4-FFF2-40B4-BE49-F238E27FC236}">
                <a16:creationId xmlns:a16="http://schemas.microsoft.com/office/drawing/2014/main" id="{173EE262-6A23-4F63-AA22-C8E605DBCCFE}"/>
              </a:ext>
            </a:extLst>
          </p:cNvPr>
          <p:cNvCxnSpPr>
            <a:cxnSpLocks/>
            <a:stCxn id="35" idx="3"/>
            <a:endCxn id="15" idx="1"/>
          </p:cNvCxnSpPr>
          <p:nvPr/>
        </p:nvCxnSpPr>
        <p:spPr>
          <a:xfrm>
            <a:off x="8455209" y="3443192"/>
            <a:ext cx="1612889" cy="950905"/>
          </a:xfrm>
          <a:prstGeom prst="straightConnector1">
            <a:avLst/>
          </a:prstGeom>
          <a:noFill/>
          <a:ln w="9525" cap="flat" cmpd="sng" algn="ctr">
            <a:solidFill>
              <a:schemeClr val="tx1"/>
            </a:solidFill>
            <a:prstDash val="solid"/>
            <a:tailEnd type="arrow"/>
          </a:ln>
          <a:effectLst/>
        </p:spPr>
      </p:cxnSp>
      <p:sp>
        <p:nvSpPr>
          <p:cNvPr id="34" name="Rektangel 33">
            <a:extLst>
              <a:ext uri="{FF2B5EF4-FFF2-40B4-BE49-F238E27FC236}">
                <a16:creationId xmlns:a16="http://schemas.microsoft.com/office/drawing/2014/main" id="{51F1B5E0-0B52-4BB7-A964-0221F8A90D51}"/>
              </a:ext>
            </a:extLst>
          </p:cNvPr>
          <p:cNvSpPr/>
          <p:nvPr/>
        </p:nvSpPr>
        <p:spPr>
          <a:xfrm>
            <a:off x="8802277" y="3173867"/>
            <a:ext cx="918755" cy="538649"/>
          </a:xfrm>
          <a:prstGeom prst="rect">
            <a:avLst/>
          </a:prstGeom>
          <a:solidFill>
            <a:schemeClr val="accent6">
              <a:lumMod val="50000"/>
              <a:alpha val="50000"/>
            </a:schemeClr>
          </a:solidFill>
          <a:ln w="25400" cap="flat" cmpd="sng" algn="ctr">
            <a:noFill/>
            <a:prstDash val="solid"/>
          </a:ln>
          <a:effectLst/>
        </p:spPr>
        <p:txBody>
          <a:bodyPr rtlCol="0" anchor="ctr"/>
          <a:lstStyle/>
          <a:p>
            <a:pPr algn="ctr"/>
            <a:r>
              <a:rPr lang="da-DK" sz="800" kern="0" dirty="0"/>
              <a:t>Reducering af indlagte på intensiv</a:t>
            </a:r>
          </a:p>
        </p:txBody>
      </p:sp>
      <p:sp>
        <p:nvSpPr>
          <p:cNvPr id="35" name="Rektangel 16">
            <a:extLst>
              <a:ext uri="{FF2B5EF4-FFF2-40B4-BE49-F238E27FC236}">
                <a16:creationId xmlns:a16="http://schemas.microsoft.com/office/drawing/2014/main" id="{F37F48BB-4C68-4B4B-9F13-89A186508836}"/>
              </a:ext>
            </a:extLst>
          </p:cNvPr>
          <p:cNvSpPr/>
          <p:nvPr/>
        </p:nvSpPr>
        <p:spPr>
          <a:xfrm>
            <a:off x="7537209" y="3173867"/>
            <a:ext cx="918000" cy="538649"/>
          </a:xfrm>
          <a:prstGeom prst="rect">
            <a:avLst/>
          </a:prstGeom>
          <a:solidFill>
            <a:schemeClr val="accent6">
              <a:lumMod val="90000"/>
              <a:alpha val="75000"/>
            </a:schemeClr>
          </a:solidFill>
          <a:ln w="25400" cap="flat" cmpd="sng" algn="ctr">
            <a:noFill/>
            <a:prstDash val="solid"/>
          </a:ln>
          <a:effectLst/>
        </p:spPr>
        <p:txBody>
          <a:bodyPr rtlCol="0" anchor="ctr"/>
          <a:lstStyle/>
          <a:p>
            <a:pPr algn="ctr"/>
            <a:r>
              <a:rPr lang="da-DK" sz="800" kern="0"/>
              <a:t>Reducering af indlagte</a:t>
            </a:r>
          </a:p>
        </p:txBody>
      </p:sp>
      <p:cxnSp>
        <p:nvCxnSpPr>
          <p:cNvPr id="36" name="Straight Connector 50">
            <a:extLst>
              <a:ext uri="{FF2B5EF4-FFF2-40B4-BE49-F238E27FC236}">
                <a16:creationId xmlns:a16="http://schemas.microsoft.com/office/drawing/2014/main" id="{F6A2D91E-953C-4275-855F-EE10CCAE8E99}"/>
              </a:ext>
            </a:extLst>
          </p:cNvPr>
          <p:cNvCxnSpPr>
            <a:cxnSpLocks/>
            <a:stCxn id="39" idx="7"/>
            <a:endCxn id="41" idx="0"/>
          </p:cNvCxnSpPr>
          <p:nvPr/>
        </p:nvCxnSpPr>
        <p:spPr bwMode="auto">
          <a:xfrm>
            <a:off x="6594814" y="2010392"/>
            <a:ext cx="2033598" cy="789782"/>
          </a:xfrm>
          <a:prstGeom prst="line">
            <a:avLst/>
          </a:prstGeom>
          <a:noFill/>
          <a:ln w="28575" cap="flat" cmpd="sng" algn="ctr">
            <a:solidFill>
              <a:schemeClr val="bg2"/>
            </a:solidFill>
            <a:prstDash val="dash"/>
            <a:round/>
            <a:headEnd type="none" w="med" len="med"/>
            <a:tailEnd type="none" w="med" len="med"/>
          </a:ln>
          <a:effectLst/>
        </p:spPr>
      </p:cxnSp>
      <p:cxnSp>
        <p:nvCxnSpPr>
          <p:cNvPr id="37" name="Straight Connector 45">
            <a:extLst>
              <a:ext uri="{FF2B5EF4-FFF2-40B4-BE49-F238E27FC236}">
                <a16:creationId xmlns:a16="http://schemas.microsoft.com/office/drawing/2014/main" id="{AFABFEED-1E06-442E-B672-27DB3885AF94}"/>
              </a:ext>
            </a:extLst>
          </p:cNvPr>
          <p:cNvCxnSpPr>
            <a:cxnSpLocks/>
            <a:stCxn id="39" idx="5"/>
            <a:endCxn id="41" idx="4"/>
          </p:cNvCxnSpPr>
          <p:nvPr/>
        </p:nvCxnSpPr>
        <p:spPr bwMode="auto">
          <a:xfrm flipV="1">
            <a:off x="6594814" y="4094735"/>
            <a:ext cx="2033598" cy="666134"/>
          </a:xfrm>
          <a:prstGeom prst="line">
            <a:avLst/>
          </a:prstGeom>
          <a:noFill/>
          <a:ln w="28575" cap="flat" cmpd="sng" algn="ctr">
            <a:solidFill>
              <a:schemeClr val="bg2"/>
            </a:solidFill>
            <a:prstDash val="dash"/>
            <a:round/>
            <a:headEnd type="none" w="med" len="med"/>
            <a:tailEnd type="none" w="med" len="med"/>
          </a:ln>
          <a:effectLst/>
        </p:spPr>
      </p:cxnSp>
      <p:grpSp>
        <p:nvGrpSpPr>
          <p:cNvPr id="38" name="Group 1">
            <a:extLst>
              <a:ext uri="{FF2B5EF4-FFF2-40B4-BE49-F238E27FC236}">
                <a16:creationId xmlns:a16="http://schemas.microsoft.com/office/drawing/2014/main" id="{122D27FC-6E49-4440-9F99-5E0E5166477B}"/>
              </a:ext>
            </a:extLst>
          </p:cNvPr>
          <p:cNvGrpSpPr/>
          <p:nvPr/>
        </p:nvGrpSpPr>
        <p:grpSpPr>
          <a:xfrm>
            <a:off x="2851626" y="1440750"/>
            <a:ext cx="4385417" cy="3889761"/>
            <a:chOff x="2501798" y="1440750"/>
            <a:chExt cx="4385417" cy="3889761"/>
          </a:xfrm>
        </p:grpSpPr>
        <p:sp>
          <p:nvSpPr>
            <p:cNvPr id="39" name="Oval 37">
              <a:extLst>
                <a:ext uri="{FF2B5EF4-FFF2-40B4-BE49-F238E27FC236}">
                  <a16:creationId xmlns:a16="http://schemas.microsoft.com/office/drawing/2014/main" id="{EAA52B92-536E-4F1F-94FB-C9FF2450BBCD}"/>
                </a:ext>
              </a:extLst>
            </p:cNvPr>
            <p:cNvSpPr/>
            <p:nvPr/>
          </p:nvSpPr>
          <p:spPr bwMode="auto">
            <a:xfrm>
              <a:off x="2501798" y="1440750"/>
              <a:ext cx="4385417" cy="3889761"/>
            </a:xfrm>
            <a:prstGeom prst="ellipse">
              <a:avLst/>
            </a:prstGeom>
            <a:solidFill>
              <a:schemeClr val="bg1"/>
            </a:solidFill>
            <a:ln w="28575"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eaLnBrk="0" fontAlgn="base" latinLnBrk="0" hangingPunct="0">
                <a:lnSpc>
                  <a:spcPct val="100000"/>
                </a:lnSpc>
                <a:spcBef>
                  <a:spcPct val="0"/>
                </a:spcBef>
                <a:spcAft>
                  <a:spcPct val="0"/>
                </a:spcAft>
                <a:buClrTx/>
                <a:buSzTx/>
                <a:buFontTx/>
                <a:buNone/>
                <a:tabLst/>
              </a:pPr>
              <a:endParaRPr kumimoji="0" lang="da-DK" sz="2400" b="0" i="0" u="none" strike="noStrike" cap="none" normalizeH="0" baseline="0">
                <a:ln>
                  <a:noFill/>
                </a:ln>
                <a:solidFill>
                  <a:schemeClr val="tx1"/>
                </a:solidFill>
                <a:effectLst/>
                <a:latin typeface="Times"/>
              </a:endParaRPr>
            </a:p>
          </p:txBody>
        </p:sp>
        <p:pic>
          <p:nvPicPr>
            <p:cNvPr id="40" name="Billede 2" descr="Et billede, der indeholder kort&#10;&#10;Automatisk genereret beskrivelse">
              <a:extLst>
                <a:ext uri="{FF2B5EF4-FFF2-40B4-BE49-F238E27FC236}">
                  <a16:creationId xmlns:a16="http://schemas.microsoft.com/office/drawing/2014/main" id="{46F1CDCA-3F0F-486E-974A-B8F118B4B7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3619" y="2314016"/>
              <a:ext cx="3388132" cy="2122876"/>
            </a:xfrm>
            <a:prstGeom prst="rect">
              <a:avLst/>
            </a:prstGeom>
            <a:ln>
              <a:solidFill>
                <a:schemeClr val="bg2"/>
              </a:solidFill>
            </a:ln>
          </p:spPr>
        </p:pic>
      </p:grpSp>
      <p:sp>
        <p:nvSpPr>
          <p:cNvPr id="41" name="Oval 53">
            <a:extLst>
              <a:ext uri="{FF2B5EF4-FFF2-40B4-BE49-F238E27FC236}">
                <a16:creationId xmlns:a16="http://schemas.microsoft.com/office/drawing/2014/main" id="{9426F109-4B75-4CFB-A46C-0B2F51E39738}"/>
              </a:ext>
            </a:extLst>
          </p:cNvPr>
          <p:cNvSpPr/>
          <p:nvPr/>
        </p:nvSpPr>
        <p:spPr>
          <a:xfrm>
            <a:off x="7399065" y="2800174"/>
            <a:ext cx="2458693" cy="1294561"/>
          </a:xfrm>
          <a:prstGeom prst="ellipse">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da-DK" sz="1200">
              <a:solidFill>
                <a:schemeClr val="tx1"/>
              </a:solidFill>
            </a:endParaRPr>
          </a:p>
        </p:txBody>
      </p:sp>
    </p:spTree>
    <p:extLst>
      <p:ext uri="{BB962C8B-B14F-4D97-AF65-F5344CB8AC3E}">
        <p14:creationId xmlns:p14="http://schemas.microsoft.com/office/powerpoint/2010/main" val="1848941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F9B54D-26E7-4653-83CC-751A93E09ED8}"/>
              </a:ext>
            </a:extLst>
          </p:cNvPr>
          <p:cNvSpPr>
            <a:spLocks noGrp="1"/>
          </p:cNvSpPr>
          <p:nvPr>
            <p:ph type="sldNum" sz="quarter" idx="12"/>
          </p:nvPr>
        </p:nvSpPr>
        <p:spPr/>
        <p:txBody>
          <a:bodyPr/>
          <a:lstStyle/>
          <a:p>
            <a:fld id="{ED8A48D8-8291-F24A-9DB0-B0C94D545751}" type="slidenum">
              <a:rPr lang="da-DK" noProof="0" smtClean="0"/>
              <a:t>11</a:t>
            </a:fld>
            <a:endParaRPr lang="da-DK" noProof="0"/>
          </a:p>
        </p:txBody>
      </p:sp>
      <p:sp>
        <p:nvSpPr>
          <p:cNvPr id="3" name="Title 2">
            <a:extLst>
              <a:ext uri="{FF2B5EF4-FFF2-40B4-BE49-F238E27FC236}">
                <a16:creationId xmlns:a16="http://schemas.microsoft.com/office/drawing/2014/main" id="{7B1C348E-2466-4CC3-857F-21414C3EF165}"/>
              </a:ext>
            </a:extLst>
          </p:cNvPr>
          <p:cNvSpPr>
            <a:spLocks noGrp="1"/>
          </p:cNvSpPr>
          <p:nvPr>
            <p:ph type="title"/>
          </p:nvPr>
        </p:nvSpPr>
        <p:spPr>
          <a:xfrm>
            <a:off x="457200" y="365126"/>
            <a:ext cx="10144898" cy="846729"/>
          </a:xfrm>
        </p:spPr>
        <p:txBody>
          <a:bodyPr>
            <a:normAutofit/>
          </a:bodyPr>
          <a:lstStyle/>
          <a:p>
            <a:r>
              <a:rPr lang="da-DK" sz="2400" dirty="0"/>
              <a:t>Business casen for Grunddata befinder sig i et privat-offentligt økosystem</a:t>
            </a:r>
          </a:p>
        </p:txBody>
      </p:sp>
      <p:cxnSp>
        <p:nvCxnSpPr>
          <p:cNvPr id="11" name="Lige forbindelse 10">
            <a:extLst>
              <a:ext uri="{FF2B5EF4-FFF2-40B4-BE49-F238E27FC236}">
                <a16:creationId xmlns:a16="http://schemas.microsoft.com/office/drawing/2014/main" id="{5EA87300-D625-4914-AA21-615C91D4280F}"/>
              </a:ext>
            </a:extLst>
          </p:cNvPr>
          <p:cNvCxnSpPr>
            <a:cxnSpLocks/>
          </p:cNvCxnSpPr>
          <p:nvPr/>
        </p:nvCxnSpPr>
        <p:spPr>
          <a:xfrm flipV="1">
            <a:off x="5564775" y="1691475"/>
            <a:ext cx="0" cy="4536502"/>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2" name="Lige forbindelse 11">
            <a:extLst>
              <a:ext uri="{FF2B5EF4-FFF2-40B4-BE49-F238E27FC236}">
                <a16:creationId xmlns:a16="http://schemas.microsoft.com/office/drawing/2014/main" id="{F5033ACC-E87C-48A7-B62B-09D49BEFB15A}"/>
              </a:ext>
            </a:extLst>
          </p:cNvPr>
          <p:cNvCxnSpPr>
            <a:cxnSpLocks/>
          </p:cNvCxnSpPr>
          <p:nvPr/>
        </p:nvCxnSpPr>
        <p:spPr>
          <a:xfrm flipV="1">
            <a:off x="7706911" y="1691475"/>
            <a:ext cx="0" cy="4536502"/>
          </a:xfrm>
          <a:prstGeom prst="line">
            <a:avLst/>
          </a:prstGeom>
          <a:ln>
            <a:solidFill>
              <a:srgbClr val="FFE600"/>
            </a:solidFill>
            <a:prstDash val="dash"/>
          </a:ln>
        </p:spPr>
        <p:style>
          <a:lnRef idx="1">
            <a:schemeClr val="accent1"/>
          </a:lnRef>
          <a:fillRef idx="0">
            <a:schemeClr val="accent1"/>
          </a:fillRef>
          <a:effectRef idx="0">
            <a:schemeClr val="accent1"/>
          </a:effectRef>
          <a:fontRef idx="minor">
            <a:schemeClr val="tx1"/>
          </a:fontRef>
        </p:style>
      </p:cxnSp>
      <p:sp>
        <p:nvSpPr>
          <p:cNvPr id="13" name="Rektangel 12">
            <a:extLst>
              <a:ext uri="{FF2B5EF4-FFF2-40B4-BE49-F238E27FC236}">
                <a16:creationId xmlns:a16="http://schemas.microsoft.com/office/drawing/2014/main" id="{00BF491A-F169-482C-95F8-FEC93FAC61EC}"/>
              </a:ext>
            </a:extLst>
          </p:cNvPr>
          <p:cNvSpPr/>
          <p:nvPr/>
        </p:nvSpPr>
        <p:spPr>
          <a:xfrm>
            <a:off x="1404630" y="3452923"/>
            <a:ext cx="918000" cy="538649"/>
          </a:xfrm>
          <a:prstGeom prst="rect">
            <a:avLst/>
          </a:prstGeom>
          <a:solidFill>
            <a:schemeClr val="tx1">
              <a:lumMod val="20000"/>
              <a:lumOff val="80000"/>
            </a:schemeClr>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a-DK" sz="800" kern="0">
                <a:solidFill>
                  <a:sysClr val="windowText" lastClr="000000"/>
                </a:solidFill>
              </a:rPr>
              <a:t>Funktion</a:t>
            </a:r>
          </a:p>
        </p:txBody>
      </p:sp>
      <p:sp>
        <p:nvSpPr>
          <p:cNvPr id="14" name="Ellipse 13">
            <a:extLst>
              <a:ext uri="{FF2B5EF4-FFF2-40B4-BE49-F238E27FC236}">
                <a16:creationId xmlns:a16="http://schemas.microsoft.com/office/drawing/2014/main" id="{2BF0C94A-B50B-4D79-8338-C24CAF8E7E49}"/>
              </a:ext>
            </a:extLst>
          </p:cNvPr>
          <p:cNvSpPr/>
          <p:nvPr/>
        </p:nvSpPr>
        <p:spPr>
          <a:xfrm>
            <a:off x="335201" y="3290200"/>
            <a:ext cx="936104" cy="864096"/>
          </a:xfrm>
          <a:prstGeom prst="ellipse">
            <a:avLst/>
          </a:prstGeom>
          <a:solidFill>
            <a:schemeClr val="bg1">
              <a:lumMod val="50000"/>
            </a:schemeClr>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a-DK" sz="800" kern="0"/>
              <a:t>IT-system</a:t>
            </a:r>
          </a:p>
        </p:txBody>
      </p:sp>
      <p:cxnSp>
        <p:nvCxnSpPr>
          <p:cNvPr id="15" name="Lige pilforbindelse 14">
            <a:extLst>
              <a:ext uri="{FF2B5EF4-FFF2-40B4-BE49-F238E27FC236}">
                <a16:creationId xmlns:a16="http://schemas.microsoft.com/office/drawing/2014/main" id="{2BD688AF-3173-4550-9E6E-14113B668402}"/>
              </a:ext>
            </a:extLst>
          </p:cNvPr>
          <p:cNvCxnSpPr>
            <a:stCxn id="14" idx="6"/>
            <a:endCxn id="13" idx="1"/>
          </p:cNvCxnSpPr>
          <p:nvPr/>
        </p:nvCxnSpPr>
        <p:spPr>
          <a:xfrm>
            <a:off x="1271305" y="3722248"/>
            <a:ext cx="133325" cy="0"/>
          </a:xfrm>
          <a:prstGeom prst="straightConnector1">
            <a:avLst/>
          </a:prstGeom>
          <a:noFill/>
          <a:ln w="9525" cap="flat" cmpd="sng" algn="ctr">
            <a:solidFill>
              <a:schemeClr val="tx1"/>
            </a:solidFill>
            <a:prstDash val="solid"/>
            <a:tailEnd type="arrow"/>
          </a:ln>
          <a:effectLst/>
        </p:spPr>
      </p:cxnSp>
      <p:cxnSp>
        <p:nvCxnSpPr>
          <p:cNvPr id="16" name="Lige pilforbindelse 15">
            <a:extLst>
              <a:ext uri="{FF2B5EF4-FFF2-40B4-BE49-F238E27FC236}">
                <a16:creationId xmlns:a16="http://schemas.microsoft.com/office/drawing/2014/main" id="{3DCA642B-C4AF-4631-A7CA-4F32BF28E869}"/>
              </a:ext>
            </a:extLst>
          </p:cNvPr>
          <p:cNvCxnSpPr>
            <a:cxnSpLocks/>
            <a:stCxn id="29" idx="3"/>
            <a:endCxn id="49" idx="1"/>
          </p:cNvCxnSpPr>
          <p:nvPr/>
        </p:nvCxnSpPr>
        <p:spPr>
          <a:xfrm>
            <a:off x="7634903" y="3726151"/>
            <a:ext cx="162120" cy="0"/>
          </a:xfrm>
          <a:prstGeom prst="straightConnector1">
            <a:avLst/>
          </a:prstGeom>
          <a:noFill/>
          <a:ln w="9525" cap="flat" cmpd="sng" algn="ctr">
            <a:solidFill>
              <a:schemeClr val="tx1"/>
            </a:solidFill>
            <a:prstDash val="solid"/>
            <a:tailEnd type="arrow"/>
          </a:ln>
          <a:effectLst/>
        </p:spPr>
      </p:cxnSp>
      <p:sp>
        <p:nvSpPr>
          <p:cNvPr id="17" name="Rektangel 16">
            <a:extLst>
              <a:ext uri="{FF2B5EF4-FFF2-40B4-BE49-F238E27FC236}">
                <a16:creationId xmlns:a16="http://schemas.microsoft.com/office/drawing/2014/main" id="{18782109-F1C0-4C82-9C1C-F6C3C474C07E}"/>
              </a:ext>
            </a:extLst>
          </p:cNvPr>
          <p:cNvSpPr/>
          <p:nvPr/>
        </p:nvSpPr>
        <p:spPr>
          <a:xfrm>
            <a:off x="2431184" y="2793415"/>
            <a:ext cx="918000" cy="538649"/>
          </a:xfrm>
          <a:prstGeom prst="rect">
            <a:avLst/>
          </a:prstGeom>
          <a:solidFill>
            <a:srgbClr val="FFE600"/>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a-DK" sz="800" kern="0"/>
              <a:t>En ændring </a:t>
            </a:r>
          </a:p>
        </p:txBody>
      </p:sp>
      <p:cxnSp>
        <p:nvCxnSpPr>
          <p:cNvPr id="18" name="Lige pilforbindelse 17">
            <a:extLst>
              <a:ext uri="{FF2B5EF4-FFF2-40B4-BE49-F238E27FC236}">
                <a16:creationId xmlns:a16="http://schemas.microsoft.com/office/drawing/2014/main" id="{B91BC926-32BA-4D87-BFF9-75AEB92CD9AC}"/>
              </a:ext>
            </a:extLst>
          </p:cNvPr>
          <p:cNvCxnSpPr>
            <a:stCxn id="13" idx="3"/>
            <a:endCxn id="17" idx="1"/>
          </p:cNvCxnSpPr>
          <p:nvPr/>
        </p:nvCxnSpPr>
        <p:spPr>
          <a:xfrm flipV="1">
            <a:off x="2322630" y="3062740"/>
            <a:ext cx="108554" cy="659508"/>
          </a:xfrm>
          <a:prstGeom prst="straightConnector1">
            <a:avLst/>
          </a:prstGeom>
          <a:noFill/>
          <a:ln w="9525" cap="flat" cmpd="sng" algn="ctr">
            <a:solidFill>
              <a:schemeClr val="tx1"/>
            </a:solidFill>
            <a:prstDash val="solid"/>
            <a:tailEnd type="arrow"/>
          </a:ln>
          <a:effectLst/>
        </p:spPr>
      </p:cxnSp>
      <p:cxnSp>
        <p:nvCxnSpPr>
          <p:cNvPr id="19" name="Lige pilforbindelse 18">
            <a:extLst>
              <a:ext uri="{FF2B5EF4-FFF2-40B4-BE49-F238E27FC236}">
                <a16:creationId xmlns:a16="http://schemas.microsoft.com/office/drawing/2014/main" id="{A6BA8FAF-E24D-47E6-AF0E-2D01C67AA6C9}"/>
              </a:ext>
            </a:extLst>
          </p:cNvPr>
          <p:cNvCxnSpPr>
            <a:cxnSpLocks/>
            <a:stCxn id="17" idx="3"/>
            <a:endCxn id="23" idx="1"/>
          </p:cNvCxnSpPr>
          <p:nvPr/>
        </p:nvCxnSpPr>
        <p:spPr>
          <a:xfrm>
            <a:off x="3349184" y="3062740"/>
            <a:ext cx="145463" cy="659509"/>
          </a:xfrm>
          <a:prstGeom prst="straightConnector1">
            <a:avLst/>
          </a:prstGeom>
          <a:noFill/>
          <a:ln w="9525" cap="flat" cmpd="sng" algn="ctr">
            <a:solidFill>
              <a:schemeClr val="tx1"/>
            </a:solidFill>
            <a:prstDash val="solid"/>
            <a:tailEnd type="arrow"/>
          </a:ln>
          <a:effectLst/>
        </p:spPr>
      </p:cxnSp>
      <p:sp>
        <p:nvSpPr>
          <p:cNvPr id="20" name="Rektangel 19">
            <a:extLst>
              <a:ext uri="{FF2B5EF4-FFF2-40B4-BE49-F238E27FC236}">
                <a16:creationId xmlns:a16="http://schemas.microsoft.com/office/drawing/2014/main" id="{E4D5FEAA-D187-4F66-97B0-9A31CF9D424C}"/>
              </a:ext>
            </a:extLst>
          </p:cNvPr>
          <p:cNvSpPr/>
          <p:nvPr/>
        </p:nvSpPr>
        <p:spPr>
          <a:xfrm>
            <a:off x="10938045" y="2962070"/>
            <a:ext cx="918755" cy="538649"/>
          </a:xfrm>
          <a:prstGeom prst="rect">
            <a:avLst/>
          </a:prstGeom>
          <a:solidFill>
            <a:schemeClr val="accent2"/>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a-DK" sz="800" kern="0">
                <a:solidFill>
                  <a:schemeClr val="bg1"/>
                </a:solidFill>
              </a:rPr>
              <a:t>Opfyldelse af strategi </a:t>
            </a:r>
          </a:p>
        </p:txBody>
      </p:sp>
      <p:sp>
        <p:nvSpPr>
          <p:cNvPr id="21" name="Rektangel 20">
            <a:extLst>
              <a:ext uri="{FF2B5EF4-FFF2-40B4-BE49-F238E27FC236}">
                <a16:creationId xmlns:a16="http://schemas.microsoft.com/office/drawing/2014/main" id="{6483605B-D743-4C1F-908C-AC290D9A82D2}"/>
              </a:ext>
            </a:extLst>
          </p:cNvPr>
          <p:cNvSpPr/>
          <p:nvPr/>
        </p:nvSpPr>
        <p:spPr>
          <a:xfrm>
            <a:off x="9902605" y="3456826"/>
            <a:ext cx="918755" cy="538649"/>
          </a:xfrm>
          <a:prstGeom prst="rect">
            <a:avLst/>
          </a:prstGeom>
          <a:solidFill>
            <a:schemeClr val="accent6">
              <a:lumMod val="50000"/>
              <a:alpha val="50000"/>
            </a:schemeClr>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a-DK" sz="800" kern="0"/>
              <a:t>Reduktion af omkostninger</a:t>
            </a:r>
          </a:p>
        </p:txBody>
      </p:sp>
      <p:cxnSp>
        <p:nvCxnSpPr>
          <p:cNvPr id="22" name="Lige pilforbindelse 21">
            <a:extLst>
              <a:ext uri="{FF2B5EF4-FFF2-40B4-BE49-F238E27FC236}">
                <a16:creationId xmlns:a16="http://schemas.microsoft.com/office/drawing/2014/main" id="{2DE344B1-812E-43E9-8B88-F3D1C0033794}"/>
              </a:ext>
            </a:extLst>
          </p:cNvPr>
          <p:cNvCxnSpPr>
            <a:stCxn id="21" idx="3"/>
            <a:endCxn id="20" idx="1"/>
          </p:cNvCxnSpPr>
          <p:nvPr/>
        </p:nvCxnSpPr>
        <p:spPr>
          <a:xfrm flipV="1">
            <a:off x="10821360" y="3231395"/>
            <a:ext cx="116685" cy="494756"/>
          </a:xfrm>
          <a:prstGeom prst="straightConnector1">
            <a:avLst/>
          </a:prstGeom>
          <a:noFill/>
          <a:ln w="9525" cap="flat" cmpd="sng" algn="ctr">
            <a:solidFill>
              <a:schemeClr val="tx1"/>
            </a:solidFill>
            <a:prstDash val="solid"/>
            <a:tailEnd type="arrow"/>
          </a:ln>
          <a:effectLst/>
        </p:spPr>
      </p:cxnSp>
      <p:sp>
        <p:nvSpPr>
          <p:cNvPr id="23" name="Rektangel 22">
            <a:extLst>
              <a:ext uri="{FF2B5EF4-FFF2-40B4-BE49-F238E27FC236}">
                <a16:creationId xmlns:a16="http://schemas.microsoft.com/office/drawing/2014/main" id="{1EB023FE-A298-4145-8D86-F62E2380E669}"/>
              </a:ext>
            </a:extLst>
          </p:cNvPr>
          <p:cNvSpPr/>
          <p:nvPr/>
        </p:nvSpPr>
        <p:spPr>
          <a:xfrm>
            <a:off x="3494647" y="3452924"/>
            <a:ext cx="918000" cy="538649"/>
          </a:xfrm>
          <a:prstGeom prst="rect">
            <a:avLst/>
          </a:prstGeom>
          <a:solidFill>
            <a:schemeClr val="accent6">
              <a:lumMod val="90000"/>
              <a:alpha val="75000"/>
            </a:schemeClr>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a-DK" sz="800" kern="0"/>
              <a:t>Intern gevinst</a:t>
            </a:r>
          </a:p>
        </p:txBody>
      </p:sp>
      <p:cxnSp>
        <p:nvCxnSpPr>
          <p:cNvPr id="24" name="Lige pilforbindelse 23">
            <a:extLst>
              <a:ext uri="{FF2B5EF4-FFF2-40B4-BE49-F238E27FC236}">
                <a16:creationId xmlns:a16="http://schemas.microsoft.com/office/drawing/2014/main" id="{7F240A85-BB86-4590-84E2-86771F4E3A33}"/>
              </a:ext>
            </a:extLst>
          </p:cNvPr>
          <p:cNvCxnSpPr>
            <a:stCxn id="23" idx="3"/>
            <a:endCxn id="32" idx="1"/>
          </p:cNvCxnSpPr>
          <p:nvPr/>
        </p:nvCxnSpPr>
        <p:spPr>
          <a:xfrm>
            <a:off x="4412647" y="3722249"/>
            <a:ext cx="144016" cy="3903"/>
          </a:xfrm>
          <a:prstGeom prst="straightConnector1">
            <a:avLst/>
          </a:prstGeom>
          <a:noFill/>
          <a:ln w="9525" cap="flat" cmpd="sng" algn="ctr">
            <a:solidFill>
              <a:schemeClr val="tx1"/>
            </a:solidFill>
            <a:prstDash val="solid"/>
            <a:tailEnd type="arrow"/>
          </a:ln>
          <a:effectLst/>
        </p:spPr>
      </p:cxnSp>
      <p:sp>
        <p:nvSpPr>
          <p:cNvPr id="25" name="Rektangel 24">
            <a:extLst>
              <a:ext uri="{FF2B5EF4-FFF2-40B4-BE49-F238E27FC236}">
                <a16:creationId xmlns:a16="http://schemas.microsoft.com/office/drawing/2014/main" id="{23A9C424-7A1E-4960-9D27-2D1B2F4CFF03}"/>
              </a:ext>
            </a:extLst>
          </p:cNvPr>
          <p:cNvSpPr/>
          <p:nvPr/>
        </p:nvSpPr>
        <p:spPr>
          <a:xfrm>
            <a:off x="10909070" y="4146737"/>
            <a:ext cx="918755" cy="538649"/>
          </a:xfrm>
          <a:prstGeom prst="rect">
            <a:avLst/>
          </a:prstGeom>
          <a:solidFill>
            <a:schemeClr val="accent2"/>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a-DK" sz="800" kern="0">
                <a:solidFill>
                  <a:schemeClr val="bg1"/>
                </a:solidFill>
              </a:rPr>
              <a:t>Bedre økonomi</a:t>
            </a:r>
          </a:p>
        </p:txBody>
      </p:sp>
      <p:sp>
        <p:nvSpPr>
          <p:cNvPr id="26" name="Rektangel 25">
            <a:extLst>
              <a:ext uri="{FF2B5EF4-FFF2-40B4-BE49-F238E27FC236}">
                <a16:creationId xmlns:a16="http://schemas.microsoft.com/office/drawing/2014/main" id="{60C7007B-6216-431B-A91C-E4710945381C}"/>
              </a:ext>
            </a:extLst>
          </p:cNvPr>
          <p:cNvSpPr/>
          <p:nvPr/>
        </p:nvSpPr>
        <p:spPr>
          <a:xfrm>
            <a:off x="2396423" y="4146737"/>
            <a:ext cx="918000" cy="538649"/>
          </a:xfrm>
          <a:prstGeom prst="rect">
            <a:avLst/>
          </a:prstGeom>
          <a:solidFill>
            <a:srgbClr val="FFE600"/>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a-DK" sz="800" kern="0"/>
              <a:t>En anden ændring</a:t>
            </a:r>
          </a:p>
        </p:txBody>
      </p:sp>
      <p:cxnSp>
        <p:nvCxnSpPr>
          <p:cNvPr id="27" name="Lige pilforbindelse 26">
            <a:extLst>
              <a:ext uri="{FF2B5EF4-FFF2-40B4-BE49-F238E27FC236}">
                <a16:creationId xmlns:a16="http://schemas.microsoft.com/office/drawing/2014/main" id="{FF770125-4B37-4E50-9F3B-3C1BD34FFA52}"/>
              </a:ext>
            </a:extLst>
          </p:cNvPr>
          <p:cNvCxnSpPr>
            <a:stCxn id="13" idx="3"/>
            <a:endCxn id="26" idx="1"/>
          </p:cNvCxnSpPr>
          <p:nvPr/>
        </p:nvCxnSpPr>
        <p:spPr>
          <a:xfrm>
            <a:off x="2322630" y="3722248"/>
            <a:ext cx="73793" cy="693814"/>
          </a:xfrm>
          <a:prstGeom prst="straightConnector1">
            <a:avLst/>
          </a:prstGeom>
          <a:noFill/>
          <a:ln w="9525" cap="flat" cmpd="sng" algn="ctr">
            <a:solidFill>
              <a:schemeClr val="tx1"/>
            </a:solidFill>
            <a:prstDash val="solid"/>
            <a:tailEnd type="arrow"/>
          </a:ln>
          <a:effectLst/>
        </p:spPr>
      </p:cxnSp>
      <p:cxnSp>
        <p:nvCxnSpPr>
          <p:cNvPr id="28" name="Lige pilforbindelse 27">
            <a:extLst>
              <a:ext uri="{FF2B5EF4-FFF2-40B4-BE49-F238E27FC236}">
                <a16:creationId xmlns:a16="http://schemas.microsoft.com/office/drawing/2014/main" id="{090DF0C2-69B1-4954-8238-D6A8D05B7849}"/>
              </a:ext>
            </a:extLst>
          </p:cNvPr>
          <p:cNvCxnSpPr>
            <a:stCxn id="26" idx="3"/>
            <a:endCxn id="23" idx="1"/>
          </p:cNvCxnSpPr>
          <p:nvPr/>
        </p:nvCxnSpPr>
        <p:spPr>
          <a:xfrm flipV="1">
            <a:off x="3314423" y="3722249"/>
            <a:ext cx="180224" cy="693813"/>
          </a:xfrm>
          <a:prstGeom prst="straightConnector1">
            <a:avLst/>
          </a:prstGeom>
          <a:noFill/>
          <a:ln w="9525" cap="flat" cmpd="sng" algn="ctr">
            <a:solidFill>
              <a:schemeClr val="tx1"/>
            </a:solidFill>
            <a:prstDash val="solid"/>
            <a:tailEnd type="arrow"/>
          </a:ln>
          <a:effectLst/>
        </p:spPr>
      </p:cxnSp>
      <p:sp>
        <p:nvSpPr>
          <p:cNvPr id="29" name="Rektangel 28">
            <a:extLst>
              <a:ext uri="{FF2B5EF4-FFF2-40B4-BE49-F238E27FC236}">
                <a16:creationId xmlns:a16="http://schemas.microsoft.com/office/drawing/2014/main" id="{7666AE72-2739-4B7E-9607-0B3A3F12C6B8}"/>
              </a:ext>
            </a:extLst>
          </p:cNvPr>
          <p:cNvSpPr/>
          <p:nvPr/>
        </p:nvSpPr>
        <p:spPr>
          <a:xfrm>
            <a:off x="6716903" y="3456826"/>
            <a:ext cx="918000" cy="538649"/>
          </a:xfrm>
          <a:prstGeom prst="rect">
            <a:avLst/>
          </a:prstGeom>
          <a:solidFill>
            <a:schemeClr val="accent6">
              <a:lumMod val="90000"/>
              <a:alpha val="75000"/>
            </a:schemeClr>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a-DK" sz="800" kern="0"/>
              <a:t>Data bliver beriget</a:t>
            </a:r>
          </a:p>
        </p:txBody>
      </p:sp>
      <p:cxnSp>
        <p:nvCxnSpPr>
          <p:cNvPr id="30" name="Lige pilforbindelse 29">
            <a:extLst>
              <a:ext uri="{FF2B5EF4-FFF2-40B4-BE49-F238E27FC236}">
                <a16:creationId xmlns:a16="http://schemas.microsoft.com/office/drawing/2014/main" id="{98EB8124-9FB9-405F-A308-22F52F670FC0}"/>
              </a:ext>
            </a:extLst>
          </p:cNvPr>
          <p:cNvCxnSpPr>
            <a:cxnSpLocks/>
            <a:stCxn id="48" idx="3"/>
            <a:endCxn id="21" idx="1"/>
          </p:cNvCxnSpPr>
          <p:nvPr/>
        </p:nvCxnSpPr>
        <p:spPr>
          <a:xfrm>
            <a:off x="9813247" y="3726151"/>
            <a:ext cx="89358" cy="0"/>
          </a:xfrm>
          <a:prstGeom prst="straightConnector1">
            <a:avLst/>
          </a:prstGeom>
          <a:noFill/>
          <a:ln w="9525" cap="flat" cmpd="sng" algn="ctr">
            <a:solidFill>
              <a:schemeClr val="tx1"/>
            </a:solidFill>
            <a:prstDash val="solid"/>
            <a:tailEnd type="arrow"/>
          </a:ln>
          <a:effectLst/>
        </p:spPr>
      </p:cxnSp>
      <p:cxnSp>
        <p:nvCxnSpPr>
          <p:cNvPr id="31" name="Lige pilforbindelse 30">
            <a:extLst>
              <a:ext uri="{FF2B5EF4-FFF2-40B4-BE49-F238E27FC236}">
                <a16:creationId xmlns:a16="http://schemas.microsoft.com/office/drawing/2014/main" id="{F7990319-834E-424D-8CE2-E13D91548F81}"/>
              </a:ext>
            </a:extLst>
          </p:cNvPr>
          <p:cNvCxnSpPr>
            <a:cxnSpLocks/>
            <a:stCxn id="21" idx="3"/>
            <a:endCxn id="25" idx="1"/>
          </p:cNvCxnSpPr>
          <p:nvPr/>
        </p:nvCxnSpPr>
        <p:spPr>
          <a:xfrm>
            <a:off x="10821360" y="3726151"/>
            <a:ext cx="87710" cy="689911"/>
          </a:xfrm>
          <a:prstGeom prst="straightConnector1">
            <a:avLst/>
          </a:prstGeom>
          <a:noFill/>
          <a:ln w="9525" cap="flat" cmpd="sng" algn="ctr">
            <a:solidFill>
              <a:schemeClr val="tx1"/>
            </a:solidFill>
            <a:prstDash val="solid"/>
            <a:tailEnd type="arrow"/>
          </a:ln>
          <a:effectLst/>
        </p:spPr>
      </p:cxnSp>
      <p:sp>
        <p:nvSpPr>
          <p:cNvPr id="32" name="Rektangel 31">
            <a:extLst>
              <a:ext uri="{FF2B5EF4-FFF2-40B4-BE49-F238E27FC236}">
                <a16:creationId xmlns:a16="http://schemas.microsoft.com/office/drawing/2014/main" id="{D5C4F587-701F-49C7-AFFC-5DC2DC893D3A}"/>
              </a:ext>
            </a:extLst>
          </p:cNvPr>
          <p:cNvSpPr/>
          <p:nvPr/>
        </p:nvSpPr>
        <p:spPr>
          <a:xfrm>
            <a:off x="4556663" y="3456827"/>
            <a:ext cx="918000" cy="538649"/>
          </a:xfrm>
          <a:prstGeom prst="rect">
            <a:avLst/>
          </a:prstGeom>
          <a:solidFill>
            <a:schemeClr val="accent6">
              <a:lumMod val="50000"/>
              <a:alpha val="50000"/>
            </a:schemeClr>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a-DK" sz="800" kern="0" dirty="0"/>
              <a:t>Hovedgevinst</a:t>
            </a:r>
          </a:p>
        </p:txBody>
      </p:sp>
      <p:cxnSp>
        <p:nvCxnSpPr>
          <p:cNvPr id="33" name="Lige pilforbindelse 32">
            <a:extLst>
              <a:ext uri="{FF2B5EF4-FFF2-40B4-BE49-F238E27FC236}">
                <a16:creationId xmlns:a16="http://schemas.microsoft.com/office/drawing/2014/main" id="{B7149D08-C3E1-4C8E-9926-8B4277A652BD}"/>
              </a:ext>
            </a:extLst>
          </p:cNvPr>
          <p:cNvCxnSpPr>
            <a:cxnSpLocks/>
            <a:stCxn id="32" idx="3"/>
            <a:endCxn id="43" idx="1"/>
          </p:cNvCxnSpPr>
          <p:nvPr/>
        </p:nvCxnSpPr>
        <p:spPr>
          <a:xfrm flipV="1">
            <a:off x="5474663" y="3726151"/>
            <a:ext cx="180224" cy="1"/>
          </a:xfrm>
          <a:prstGeom prst="straightConnector1">
            <a:avLst/>
          </a:prstGeom>
          <a:noFill/>
          <a:ln w="9525" cap="flat" cmpd="sng" algn="ctr">
            <a:solidFill>
              <a:schemeClr val="tx1"/>
            </a:solidFill>
            <a:prstDash val="solid"/>
            <a:tailEnd type="arrow"/>
          </a:ln>
          <a:effectLst/>
        </p:spPr>
      </p:cxnSp>
      <p:cxnSp>
        <p:nvCxnSpPr>
          <p:cNvPr id="34" name="Lige pilforbindelse 33">
            <a:extLst>
              <a:ext uri="{FF2B5EF4-FFF2-40B4-BE49-F238E27FC236}">
                <a16:creationId xmlns:a16="http://schemas.microsoft.com/office/drawing/2014/main" id="{F51F67C0-3A9A-4117-A163-CA66261DFC2D}"/>
              </a:ext>
            </a:extLst>
          </p:cNvPr>
          <p:cNvCxnSpPr>
            <a:cxnSpLocks/>
            <a:stCxn id="29" idx="0"/>
            <a:endCxn id="45" idx="2"/>
          </p:cNvCxnSpPr>
          <p:nvPr/>
        </p:nvCxnSpPr>
        <p:spPr>
          <a:xfrm flipH="1" flipV="1">
            <a:off x="7171296" y="3243878"/>
            <a:ext cx="4607" cy="212948"/>
          </a:xfrm>
          <a:prstGeom prst="straightConnector1">
            <a:avLst/>
          </a:prstGeom>
          <a:noFill/>
          <a:ln w="9525" cap="flat" cmpd="sng" algn="ctr">
            <a:solidFill>
              <a:schemeClr val="tx1"/>
            </a:solidFill>
            <a:prstDash val="solid"/>
            <a:tailEnd type="arrow"/>
          </a:ln>
          <a:effectLst/>
        </p:spPr>
      </p:cxnSp>
      <p:sp>
        <p:nvSpPr>
          <p:cNvPr id="35" name="Tekstfelt 38">
            <a:extLst>
              <a:ext uri="{FF2B5EF4-FFF2-40B4-BE49-F238E27FC236}">
                <a16:creationId xmlns:a16="http://schemas.microsoft.com/office/drawing/2014/main" id="{1E134E07-AD94-4A50-B4CD-8703B21F8332}"/>
              </a:ext>
            </a:extLst>
          </p:cNvPr>
          <p:cNvSpPr txBox="1"/>
          <p:nvPr/>
        </p:nvSpPr>
        <p:spPr>
          <a:xfrm>
            <a:off x="442997" y="5510776"/>
            <a:ext cx="1048627"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1200" b="1" i="1" kern="0"/>
              <a:t>Enabler</a:t>
            </a:r>
            <a:endParaRPr lang="da-DK" sz="1200" i="1"/>
          </a:p>
        </p:txBody>
      </p:sp>
      <p:sp>
        <p:nvSpPr>
          <p:cNvPr id="36" name="Tekstfelt 4">
            <a:extLst>
              <a:ext uri="{FF2B5EF4-FFF2-40B4-BE49-F238E27FC236}">
                <a16:creationId xmlns:a16="http://schemas.microsoft.com/office/drawing/2014/main" id="{01975CC3-E51A-4D2B-BCB9-76F3AFC24764}"/>
              </a:ext>
            </a:extLst>
          </p:cNvPr>
          <p:cNvSpPr txBox="1"/>
          <p:nvPr/>
        </p:nvSpPr>
        <p:spPr>
          <a:xfrm>
            <a:off x="1316303" y="5510776"/>
            <a:ext cx="1261382"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1200" b="1" i="1" kern="0"/>
              <a:t>Funktioner</a:t>
            </a:r>
            <a:endParaRPr lang="da-DK" sz="1200" i="1"/>
          </a:p>
        </p:txBody>
      </p:sp>
      <p:sp>
        <p:nvSpPr>
          <p:cNvPr id="37" name="Tekstfelt 12">
            <a:extLst>
              <a:ext uri="{FF2B5EF4-FFF2-40B4-BE49-F238E27FC236}">
                <a16:creationId xmlns:a16="http://schemas.microsoft.com/office/drawing/2014/main" id="{F1B121CD-083E-4799-8281-2AF7551E571D}"/>
              </a:ext>
            </a:extLst>
          </p:cNvPr>
          <p:cNvSpPr txBox="1"/>
          <p:nvPr/>
        </p:nvSpPr>
        <p:spPr>
          <a:xfrm>
            <a:off x="2431185" y="5510776"/>
            <a:ext cx="1261382"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1200" b="1" i="1" kern="0"/>
              <a:t>Ændring</a:t>
            </a:r>
            <a:endParaRPr lang="da-DK" sz="1200" i="1"/>
          </a:p>
        </p:txBody>
      </p:sp>
      <p:sp>
        <p:nvSpPr>
          <p:cNvPr id="38" name="Tekstfelt 18">
            <a:extLst>
              <a:ext uri="{FF2B5EF4-FFF2-40B4-BE49-F238E27FC236}">
                <a16:creationId xmlns:a16="http://schemas.microsoft.com/office/drawing/2014/main" id="{2BF185E2-435F-482A-90FB-F3F8F4B2011B}"/>
              </a:ext>
            </a:extLst>
          </p:cNvPr>
          <p:cNvSpPr txBox="1"/>
          <p:nvPr/>
        </p:nvSpPr>
        <p:spPr>
          <a:xfrm>
            <a:off x="3511305" y="5510776"/>
            <a:ext cx="1261382"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1200" b="1" i="1" kern="0"/>
              <a:t>Gevinst</a:t>
            </a:r>
            <a:endParaRPr lang="da-DK" sz="1200" i="1"/>
          </a:p>
        </p:txBody>
      </p:sp>
      <p:sp>
        <p:nvSpPr>
          <p:cNvPr id="39" name="Tekstfelt 21">
            <a:extLst>
              <a:ext uri="{FF2B5EF4-FFF2-40B4-BE49-F238E27FC236}">
                <a16:creationId xmlns:a16="http://schemas.microsoft.com/office/drawing/2014/main" id="{C4BCCB02-B7C4-4172-AEB9-7FE5037B137F}"/>
              </a:ext>
            </a:extLst>
          </p:cNvPr>
          <p:cNvSpPr txBox="1"/>
          <p:nvPr/>
        </p:nvSpPr>
        <p:spPr>
          <a:xfrm>
            <a:off x="4447409" y="5510776"/>
            <a:ext cx="1261382"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1200" b="1" i="1" kern="0"/>
              <a:t>Hovedgevinst</a:t>
            </a:r>
            <a:endParaRPr lang="da-DK" sz="1200" i="1"/>
          </a:p>
        </p:txBody>
      </p:sp>
      <p:sp>
        <p:nvSpPr>
          <p:cNvPr id="40" name="Tekstfelt 44">
            <a:extLst>
              <a:ext uri="{FF2B5EF4-FFF2-40B4-BE49-F238E27FC236}">
                <a16:creationId xmlns:a16="http://schemas.microsoft.com/office/drawing/2014/main" id="{7678ACA6-640C-4AF3-843A-601B5C3A4369}"/>
              </a:ext>
            </a:extLst>
          </p:cNvPr>
          <p:cNvSpPr txBox="1"/>
          <p:nvPr/>
        </p:nvSpPr>
        <p:spPr>
          <a:xfrm>
            <a:off x="3702278" y="2257786"/>
            <a:ext cx="1933134" cy="46166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1200" b="1" i="1" kern="0"/>
              <a:t>Forretningsmæssige mål</a:t>
            </a:r>
            <a:endParaRPr lang="da-DK" sz="1200" i="1"/>
          </a:p>
        </p:txBody>
      </p:sp>
      <p:sp>
        <p:nvSpPr>
          <p:cNvPr id="41" name="Rektangel 40">
            <a:extLst>
              <a:ext uri="{FF2B5EF4-FFF2-40B4-BE49-F238E27FC236}">
                <a16:creationId xmlns:a16="http://schemas.microsoft.com/office/drawing/2014/main" id="{E37860FB-1804-4744-A3CC-B334F3F5A791}"/>
              </a:ext>
            </a:extLst>
          </p:cNvPr>
          <p:cNvSpPr/>
          <p:nvPr/>
        </p:nvSpPr>
        <p:spPr>
          <a:xfrm>
            <a:off x="4557758" y="2597087"/>
            <a:ext cx="918755" cy="538649"/>
          </a:xfrm>
          <a:prstGeom prst="rect">
            <a:avLst/>
          </a:prstGeom>
          <a:solidFill>
            <a:schemeClr val="accent2"/>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a-DK" sz="800" kern="0">
                <a:solidFill>
                  <a:schemeClr val="bg1"/>
                </a:solidFill>
              </a:rPr>
              <a:t>Styrelsen udstiller data gratis</a:t>
            </a:r>
          </a:p>
        </p:txBody>
      </p:sp>
      <p:cxnSp>
        <p:nvCxnSpPr>
          <p:cNvPr id="42" name="Lige pilforbindelse 41">
            <a:extLst>
              <a:ext uri="{FF2B5EF4-FFF2-40B4-BE49-F238E27FC236}">
                <a16:creationId xmlns:a16="http://schemas.microsoft.com/office/drawing/2014/main" id="{0EA1C8FE-0AC4-43C7-BDC7-4CBFB65B3F79}"/>
              </a:ext>
            </a:extLst>
          </p:cNvPr>
          <p:cNvCxnSpPr>
            <a:cxnSpLocks/>
            <a:stCxn id="32" idx="0"/>
            <a:endCxn id="41" idx="2"/>
          </p:cNvCxnSpPr>
          <p:nvPr/>
        </p:nvCxnSpPr>
        <p:spPr>
          <a:xfrm flipV="1">
            <a:off x="5015663" y="3135736"/>
            <a:ext cx="1473" cy="321091"/>
          </a:xfrm>
          <a:prstGeom prst="straightConnector1">
            <a:avLst/>
          </a:prstGeom>
          <a:noFill/>
          <a:ln w="9525" cap="flat" cmpd="sng" algn="ctr">
            <a:solidFill>
              <a:schemeClr val="tx1"/>
            </a:solidFill>
            <a:prstDash val="solid"/>
            <a:tailEnd type="arrow"/>
          </a:ln>
          <a:effectLst/>
        </p:spPr>
      </p:cxnSp>
      <p:sp>
        <p:nvSpPr>
          <p:cNvPr id="43" name="Rektangel 42">
            <a:extLst>
              <a:ext uri="{FF2B5EF4-FFF2-40B4-BE49-F238E27FC236}">
                <a16:creationId xmlns:a16="http://schemas.microsoft.com/office/drawing/2014/main" id="{E5CE434F-4616-4EEA-AEA4-1F99C05934CE}"/>
              </a:ext>
            </a:extLst>
          </p:cNvPr>
          <p:cNvSpPr/>
          <p:nvPr/>
        </p:nvSpPr>
        <p:spPr>
          <a:xfrm>
            <a:off x="5654887" y="3456826"/>
            <a:ext cx="918000" cy="538649"/>
          </a:xfrm>
          <a:prstGeom prst="rect">
            <a:avLst/>
          </a:prstGeom>
          <a:solidFill>
            <a:schemeClr val="accent6">
              <a:lumMod val="90000"/>
              <a:alpha val="75000"/>
            </a:schemeClr>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a-DK" sz="800" kern="0" dirty="0"/>
              <a:t>Data-leverandør udnytter data</a:t>
            </a:r>
          </a:p>
        </p:txBody>
      </p:sp>
      <p:cxnSp>
        <p:nvCxnSpPr>
          <p:cNvPr id="44" name="Lige pilforbindelse 43">
            <a:extLst>
              <a:ext uri="{FF2B5EF4-FFF2-40B4-BE49-F238E27FC236}">
                <a16:creationId xmlns:a16="http://schemas.microsoft.com/office/drawing/2014/main" id="{C9F875A8-0A4C-49EF-B5A1-6538147A8FCD}"/>
              </a:ext>
            </a:extLst>
          </p:cNvPr>
          <p:cNvCxnSpPr>
            <a:cxnSpLocks/>
            <a:stCxn id="43" idx="3"/>
            <a:endCxn id="29" idx="1"/>
          </p:cNvCxnSpPr>
          <p:nvPr/>
        </p:nvCxnSpPr>
        <p:spPr>
          <a:xfrm>
            <a:off x="6572887" y="3726151"/>
            <a:ext cx="144016" cy="0"/>
          </a:xfrm>
          <a:prstGeom prst="straightConnector1">
            <a:avLst/>
          </a:prstGeom>
          <a:noFill/>
          <a:ln w="9525" cap="flat" cmpd="sng" algn="ctr">
            <a:solidFill>
              <a:schemeClr val="tx1"/>
            </a:solidFill>
            <a:prstDash val="solid"/>
            <a:tailEnd type="arrow"/>
          </a:ln>
          <a:effectLst/>
        </p:spPr>
      </p:cxnSp>
      <p:sp>
        <p:nvSpPr>
          <p:cNvPr id="45" name="Rektangel 44">
            <a:extLst>
              <a:ext uri="{FF2B5EF4-FFF2-40B4-BE49-F238E27FC236}">
                <a16:creationId xmlns:a16="http://schemas.microsoft.com/office/drawing/2014/main" id="{7F3BE1D1-BC4E-42EB-B6EF-53ABA1A186B1}"/>
              </a:ext>
            </a:extLst>
          </p:cNvPr>
          <p:cNvSpPr/>
          <p:nvPr/>
        </p:nvSpPr>
        <p:spPr>
          <a:xfrm>
            <a:off x="6712296" y="2705229"/>
            <a:ext cx="918000" cy="538649"/>
          </a:xfrm>
          <a:prstGeom prst="rect">
            <a:avLst/>
          </a:prstGeom>
          <a:solidFill>
            <a:schemeClr val="accent6">
              <a:lumMod val="50000"/>
              <a:alpha val="50000"/>
            </a:schemeClr>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a-DK" sz="800" kern="0"/>
              <a:t>Data kan sælges</a:t>
            </a:r>
          </a:p>
        </p:txBody>
      </p:sp>
      <p:sp>
        <p:nvSpPr>
          <p:cNvPr id="46" name="Rektangel 45">
            <a:extLst>
              <a:ext uri="{FF2B5EF4-FFF2-40B4-BE49-F238E27FC236}">
                <a16:creationId xmlns:a16="http://schemas.microsoft.com/office/drawing/2014/main" id="{F6945700-C3DC-4CBB-851C-8EC81E70BD2F}"/>
              </a:ext>
            </a:extLst>
          </p:cNvPr>
          <p:cNvSpPr/>
          <p:nvPr/>
        </p:nvSpPr>
        <p:spPr>
          <a:xfrm>
            <a:off x="6711541" y="1975925"/>
            <a:ext cx="918755" cy="538649"/>
          </a:xfrm>
          <a:prstGeom prst="rect">
            <a:avLst/>
          </a:prstGeom>
          <a:solidFill>
            <a:schemeClr val="accent2"/>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a-DK" sz="800" kern="0">
                <a:solidFill>
                  <a:schemeClr val="bg1"/>
                </a:solidFill>
              </a:rPr>
              <a:t>Dataleverandør har en forretnings-model</a:t>
            </a:r>
          </a:p>
        </p:txBody>
      </p:sp>
      <p:cxnSp>
        <p:nvCxnSpPr>
          <p:cNvPr id="47" name="Lige pilforbindelse 46">
            <a:extLst>
              <a:ext uri="{FF2B5EF4-FFF2-40B4-BE49-F238E27FC236}">
                <a16:creationId xmlns:a16="http://schemas.microsoft.com/office/drawing/2014/main" id="{FD1CA7B4-69A8-4E77-84D4-2886C186EDDE}"/>
              </a:ext>
            </a:extLst>
          </p:cNvPr>
          <p:cNvCxnSpPr>
            <a:cxnSpLocks/>
            <a:stCxn id="45" idx="0"/>
            <a:endCxn id="46" idx="2"/>
          </p:cNvCxnSpPr>
          <p:nvPr/>
        </p:nvCxnSpPr>
        <p:spPr>
          <a:xfrm flipH="1" flipV="1">
            <a:off x="7170919" y="2514574"/>
            <a:ext cx="377" cy="190655"/>
          </a:xfrm>
          <a:prstGeom prst="straightConnector1">
            <a:avLst/>
          </a:prstGeom>
          <a:noFill/>
          <a:ln w="9525" cap="flat" cmpd="sng" algn="ctr">
            <a:solidFill>
              <a:schemeClr val="tx1"/>
            </a:solidFill>
            <a:prstDash val="solid"/>
            <a:tailEnd type="arrow"/>
          </a:ln>
          <a:effectLst/>
        </p:spPr>
      </p:cxnSp>
      <p:sp>
        <p:nvSpPr>
          <p:cNvPr id="48" name="Rektangel 47">
            <a:extLst>
              <a:ext uri="{FF2B5EF4-FFF2-40B4-BE49-F238E27FC236}">
                <a16:creationId xmlns:a16="http://schemas.microsoft.com/office/drawing/2014/main" id="{AE3A0F18-05FF-45F3-9C0C-C51E544A95DD}"/>
              </a:ext>
            </a:extLst>
          </p:cNvPr>
          <p:cNvSpPr/>
          <p:nvPr/>
        </p:nvSpPr>
        <p:spPr>
          <a:xfrm>
            <a:off x="8895247" y="3456826"/>
            <a:ext cx="918000" cy="538649"/>
          </a:xfrm>
          <a:prstGeom prst="rect">
            <a:avLst/>
          </a:prstGeom>
          <a:solidFill>
            <a:schemeClr val="accent6">
              <a:lumMod val="90000"/>
              <a:alpha val="75000"/>
            </a:schemeClr>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a-DK" sz="800" kern="0" dirty="0"/>
              <a:t>Bedre data giver bedre beslutninger</a:t>
            </a:r>
          </a:p>
        </p:txBody>
      </p:sp>
      <p:sp>
        <p:nvSpPr>
          <p:cNvPr id="49" name="Rektangel 48">
            <a:extLst>
              <a:ext uri="{FF2B5EF4-FFF2-40B4-BE49-F238E27FC236}">
                <a16:creationId xmlns:a16="http://schemas.microsoft.com/office/drawing/2014/main" id="{D266A5C4-6FF8-4E16-A5A8-975021B44736}"/>
              </a:ext>
            </a:extLst>
          </p:cNvPr>
          <p:cNvSpPr/>
          <p:nvPr/>
        </p:nvSpPr>
        <p:spPr>
          <a:xfrm>
            <a:off x="7797023" y="3456826"/>
            <a:ext cx="918000" cy="538649"/>
          </a:xfrm>
          <a:prstGeom prst="rect">
            <a:avLst/>
          </a:prstGeom>
          <a:solidFill>
            <a:schemeClr val="accent6">
              <a:lumMod val="90000"/>
              <a:alpha val="75000"/>
            </a:schemeClr>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da-DK" sz="800" kern="0" dirty="0"/>
              <a:t>Slutkunde udnytter data</a:t>
            </a:r>
          </a:p>
        </p:txBody>
      </p:sp>
      <p:cxnSp>
        <p:nvCxnSpPr>
          <p:cNvPr id="50" name="Lige pilforbindelse 49">
            <a:extLst>
              <a:ext uri="{FF2B5EF4-FFF2-40B4-BE49-F238E27FC236}">
                <a16:creationId xmlns:a16="http://schemas.microsoft.com/office/drawing/2014/main" id="{8E49C12D-C894-4695-B0DF-7A8138FF3A83}"/>
              </a:ext>
            </a:extLst>
          </p:cNvPr>
          <p:cNvCxnSpPr>
            <a:cxnSpLocks/>
            <a:stCxn id="49" idx="3"/>
            <a:endCxn id="48" idx="1"/>
          </p:cNvCxnSpPr>
          <p:nvPr/>
        </p:nvCxnSpPr>
        <p:spPr>
          <a:xfrm>
            <a:off x="8715023" y="3726151"/>
            <a:ext cx="180224" cy="0"/>
          </a:xfrm>
          <a:prstGeom prst="straightConnector1">
            <a:avLst/>
          </a:prstGeom>
          <a:noFill/>
          <a:ln w="9525" cap="flat" cmpd="sng" algn="ctr">
            <a:solidFill>
              <a:schemeClr val="tx1"/>
            </a:solidFill>
            <a:prstDash val="solid"/>
            <a:tailEnd type="arrow"/>
          </a:ln>
          <a:effectLst/>
        </p:spPr>
      </p:cxnSp>
      <p:sp>
        <p:nvSpPr>
          <p:cNvPr id="51" name="Tekstfelt 104">
            <a:extLst>
              <a:ext uri="{FF2B5EF4-FFF2-40B4-BE49-F238E27FC236}">
                <a16:creationId xmlns:a16="http://schemas.microsoft.com/office/drawing/2014/main" id="{DC12011E-6F1C-47DB-8895-4DAB8A744A4D}"/>
              </a:ext>
            </a:extLst>
          </p:cNvPr>
          <p:cNvSpPr txBox="1"/>
          <p:nvPr/>
        </p:nvSpPr>
        <p:spPr>
          <a:xfrm>
            <a:off x="335201" y="1558491"/>
            <a:ext cx="1728192"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1200" b="1">
                <a:latin typeface="Calibri"/>
              </a:rPr>
              <a:t>Styrelse</a:t>
            </a:r>
            <a:endParaRPr lang="da-DK"/>
          </a:p>
        </p:txBody>
      </p:sp>
      <p:sp>
        <p:nvSpPr>
          <p:cNvPr id="52" name="Tekstfelt 105">
            <a:extLst>
              <a:ext uri="{FF2B5EF4-FFF2-40B4-BE49-F238E27FC236}">
                <a16:creationId xmlns:a16="http://schemas.microsoft.com/office/drawing/2014/main" id="{7F1BEE20-249C-41EA-A19A-4553C167CE5D}"/>
              </a:ext>
            </a:extLst>
          </p:cNvPr>
          <p:cNvSpPr txBox="1"/>
          <p:nvPr/>
        </p:nvSpPr>
        <p:spPr>
          <a:xfrm>
            <a:off x="5620870" y="1558491"/>
            <a:ext cx="1728192"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1200" b="1">
                <a:latin typeface="Calibri"/>
              </a:rPr>
              <a:t>Databeriger</a:t>
            </a:r>
            <a:endParaRPr lang="da-DK"/>
          </a:p>
        </p:txBody>
      </p:sp>
      <p:sp>
        <p:nvSpPr>
          <p:cNvPr id="53" name="Tekstfelt 106">
            <a:extLst>
              <a:ext uri="{FF2B5EF4-FFF2-40B4-BE49-F238E27FC236}">
                <a16:creationId xmlns:a16="http://schemas.microsoft.com/office/drawing/2014/main" id="{0B6D0921-9350-45E1-BCD0-66807658B552}"/>
              </a:ext>
            </a:extLst>
          </p:cNvPr>
          <p:cNvSpPr txBox="1"/>
          <p:nvPr/>
        </p:nvSpPr>
        <p:spPr>
          <a:xfrm>
            <a:off x="7880070" y="1558491"/>
            <a:ext cx="1728192"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1200" b="1">
                <a:latin typeface="Calibri"/>
              </a:rPr>
              <a:t>Slutbruger</a:t>
            </a:r>
            <a:endParaRPr lang="da-DK"/>
          </a:p>
        </p:txBody>
      </p:sp>
      <p:sp>
        <p:nvSpPr>
          <p:cNvPr id="54" name="Pil: højre 53">
            <a:extLst>
              <a:ext uri="{FF2B5EF4-FFF2-40B4-BE49-F238E27FC236}">
                <a16:creationId xmlns:a16="http://schemas.microsoft.com/office/drawing/2014/main" id="{4B9B4611-16A0-485C-A741-355D96CB6637}"/>
              </a:ext>
            </a:extLst>
          </p:cNvPr>
          <p:cNvSpPr/>
          <p:nvPr/>
        </p:nvSpPr>
        <p:spPr>
          <a:xfrm>
            <a:off x="442997" y="5924984"/>
            <a:ext cx="5022816" cy="365125"/>
          </a:xfrm>
          <a:prstGeom prst="rightArrow">
            <a:avLst>
              <a:gd name="adj1" fmla="val 100000"/>
              <a:gd name="adj2" fmla="val 4749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a-DK" sz="1200">
                <a:solidFill>
                  <a:schemeClr val="tx1"/>
                </a:solidFill>
              </a:rPr>
              <a:t>Kan kontrollere</a:t>
            </a:r>
          </a:p>
        </p:txBody>
      </p:sp>
      <p:sp>
        <p:nvSpPr>
          <p:cNvPr id="55" name="Pil: højre 54">
            <a:extLst>
              <a:ext uri="{FF2B5EF4-FFF2-40B4-BE49-F238E27FC236}">
                <a16:creationId xmlns:a16="http://schemas.microsoft.com/office/drawing/2014/main" id="{ED3E734A-23E7-40D2-A04E-E8D5BC6C16E4}"/>
              </a:ext>
            </a:extLst>
          </p:cNvPr>
          <p:cNvSpPr/>
          <p:nvPr/>
        </p:nvSpPr>
        <p:spPr>
          <a:xfrm>
            <a:off x="5633443" y="5924984"/>
            <a:ext cx="6223345" cy="365125"/>
          </a:xfrm>
          <a:prstGeom prst="rightArrow">
            <a:avLst>
              <a:gd name="adj1" fmla="val 100000"/>
              <a:gd name="adj2" fmla="val 50000"/>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da-DK" sz="1200">
                <a:solidFill>
                  <a:schemeClr val="tx1"/>
                </a:solidFill>
              </a:rPr>
              <a:t>Kan ikke kontrollere</a:t>
            </a:r>
          </a:p>
        </p:txBody>
      </p:sp>
    </p:spTree>
    <p:extLst>
      <p:ext uri="{BB962C8B-B14F-4D97-AF65-F5344CB8AC3E}">
        <p14:creationId xmlns:p14="http://schemas.microsoft.com/office/powerpoint/2010/main" val="1662759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F170CE9-E272-4365-8A81-1766B2C39AFE}"/>
              </a:ext>
            </a:extLst>
          </p:cNvPr>
          <p:cNvSpPr>
            <a:spLocks noGrp="1"/>
          </p:cNvSpPr>
          <p:nvPr>
            <p:ph sz="half" idx="1"/>
          </p:nvPr>
        </p:nvSpPr>
        <p:spPr>
          <a:xfrm>
            <a:off x="438131" y="1753144"/>
            <a:ext cx="5581670" cy="4351603"/>
          </a:xfrm>
        </p:spPr>
        <p:txBody>
          <a:bodyPr>
            <a:normAutofit/>
          </a:bodyPr>
          <a:lstStyle/>
          <a:p>
            <a:pPr marL="0" lvl="1" indent="0">
              <a:buNone/>
            </a:pPr>
            <a:r>
              <a:rPr lang="da-DK" sz="1200" b="1" dirty="0"/>
              <a:t>Kontakt:</a:t>
            </a:r>
          </a:p>
          <a:p>
            <a:pPr marL="0" lvl="1" indent="0">
              <a:buNone/>
            </a:pPr>
            <a:endParaRPr lang="da-DK" sz="1200" dirty="0"/>
          </a:p>
          <a:p>
            <a:pPr marL="0" indent="0">
              <a:buNone/>
            </a:pPr>
            <a:r>
              <a:rPr lang="en-US" sz="1200" dirty="0"/>
              <a:t>Martin J. Ernst, Partner, Thursday Consulting</a:t>
            </a:r>
          </a:p>
          <a:p>
            <a:pPr marL="0" indent="0">
              <a:lnSpc>
                <a:spcPts val="600"/>
              </a:lnSpc>
              <a:buNone/>
            </a:pPr>
            <a:endParaRPr lang="en-US" sz="1000" dirty="0"/>
          </a:p>
          <a:p>
            <a:pPr marL="0" indent="0">
              <a:lnSpc>
                <a:spcPts val="600"/>
              </a:lnSpc>
              <a:buNone/>
            </a:pPr>
            <a:r>
              <a:rPr lang="en-US" sz="1000" dirty="0"/>
              <a:t>M: +4529911122</a:t>
            </a:r>
          </a:p>
          <a:p>
            <a:pPr marL="0" indent="0">
              <a:lnSpc>
                <a:spcPts val="600"/>
              </a:lnSpc>
              <a:buNone/>
            </a:pPr>
            <a:r>
              <a:rPr lang="en-US" sz="1000" dirty="0"/>
              <a:t>E: </a:t>
            </a:r>
            <a:r>
              <a:rPr lang="en-US" sz="1000" dirty="0" err="1">
                <a:hlinkClick r:id="rId2"/>
              </a:rPr>
              <a:t>martin.ernst@thursday.consulting</a:t>
            </a:r>
            <a:r>
              <a:rPr lang="en-US" sz="1000" dirty="0"/>
              <a:t> </a:t>
            </a:r>
          </a:p>
          <a:p>
            <a:pPr marL="0" indent="0">
              <a:lnSpc>
                <a:spcPts val="600"/>
              </a:lnSpc>
              <a:buNone/>
            </a:pPr>
            <a:r>
              <a:rPr lang="en-US" sz="1000" dirty="0"/>
              <a:t>L: </a:t>
            </a:r>
            <a:r>
              <a:rPr lang="en-US" sz="1000" dirty="0">
                <a:hlinkClick r:id="rId3"/>
              </a:rPr>
              <a:t>https://www.linkedin.com/in/martinjernst/</a:t>
            </a:r>
            <a:r>
              <a:rPr lang="en-US" sz="1000" dirty="0"/>
              <a:t> </a:t>
            </a:r>
          </a:p>
          <a:p>
            <a:pPr marL="0" indent="0">
              <a:lnSpc>
                <a:spcPts val="600"/>
              </a:lnSpc>
              <a:buNone/>
            </a:pPr>
            <a:r>
              <a:rPr lang="en-US" sz="1000" dirty="0"/>
              <a:t>W: </a:t>
            </a:r>
            <a:r>
              <a:rPr lang="en-US" sz="1000" dirty="0">
                <a:hlinkClick r:id="rId4"/>
              </a:rPr>
              <a:t>https://www.thursday.consulting/</a:t>
            </a:r>
            <a:endParaRPr lang="en-US" sz="1000" dirty="0"/>
          </a:p>
          <a:p>
            <a:pPr marL="0" indent="0">
              <a:buNone/>
            </a:pPr>
            <a:endParaRPr lang="en-US" sz="1200" dirty="0"/>
          </a:p>
          <a:p>
            <a:pPr marL="0" indent="0">
              <a:buNone/>
            </a:pPr>
            <a:endParaRPr lang="en-US" sz="1200" dirty="0"/>
          </a:p>
          <a:p>
            <a:pPr marL="0" indent="0">
              <a:buNone/>
            </a:pPr>
            <a:r>
              <a:rPr lang="en-US" sz="1200" dirty="0"/>
              <a:t>Tips og tricks: </a:t>
            </a:r>
            <a:endParaRPr lang="da-DK" sz="1200" dirty="0"/>
          </a:p>
          <a:p>
            <a:pPr marL="0" indent="0">
              <a:buNone/>
            </a:pPr>
            <a:endParaRPr lang="da-DK" sz="1200" dirty="0"/>
          </a:p>
        </p:txBody>
      </p:sp>
      <p:sp>
        <p:nvSpPr>
          <p:cNvPr id="2" name="Slide Number Placeholder 1">
            <a:extLst>
              <a:ext uri="{FF2B5EF4-FFF2-40B4-BE49-F238E27FC236}">
                <a16:creationId xmlns:a16="http://schemas.microsoft.com/office/drawing/2014/main" id="{B1F9B54D-26E7-4653-83CC-751A93E09ED8}"/>
              </a:ext>
            </a:extLst>
          </p:cNvPr>
          <p:cNvSpPr>
            <a:spLocks noGrp="1"/>
          </p:cNvSpPr>
          <p:nvPr>
            <p:ph type="sldNum" sz="quarter" idx="12"/>
          </p:nvPr>
        </p:nvSpPr>
        <p:spPr/>
        <p:txBody>
          <a:bodyPr/>
          <a:lstStyle/>
          <a:p>
            <a:fld id="{ED8A48D8-8291-F24A-9DB0-B0C94D545751}" type="slidenum">
              <a:rPr lang="da-DK" noProof="0" smtClean="0"/>
              <a:t>12</a:t>
            </a:fld>
            <a:endParaRPr lang="da-DK" noProof="0"/>
          </a:p>
        </p:txBody>
      </p:sp>
      <p:sp>
        <p:nvSpPr>
          <p:cNvPr id="3" name="Title 2">
            <a:extLst>
              <a:ext uri="{FF2B5EF4-FFF2-40B4-BE49-F238E27FC236}">
                <a16:creationId xmlns:a16="http://schemas.microsoft.com/office/drawing/2014/main" id="{7B1C348E-2466-4CC3-857F-21414C3EF165}"/>
              </a:ext>
            </a:extLst>
          </p:cNvPr>
          <p:cNvSpPr>
            <a:spLocks noGrp="1"/>
          </p:cNvSpPr>
          <p:nvPr>
            <p:ph type="title"/>
          </p:nvPr>
        </p:nvSpPr>
        <p:spPr>
          <a:xfrm>
            <a:off x="457200" y="365126"/>
            <a:ext cx="10144898" cy="846729"/>
          </a:xfrm>
        </p:spPr>
        <p:txBody>
          <a:bodyPr>
            <a:normAutofit/>
          </a:bodyPr>
          <a:lstStyle/>
          <a:p>
            <a:r>
              <a:rPr lang="da-DK" sz="2400" dirty="0"/>
              <a:t>Hvis du vil vide mere? </a:t>
            </a:r>
          </a:p>
        </p:txBody>
      </p:sp>
      <p:cxnSp>
        <p:nvCxnSpPr>
          <p:cNvPr id="10" name="Lige forbindelse 9">
            <a:extLst>
              <a:ext uri="{FF2B5EF4-FFF2-40B4-BE49-F238E27FC236}">
                <a16:creationId xmlns:a16="http://schemas.microsoft.com/office/drawing/2014/main" id="{4A786FAD-08EC-448B-9AC9-B8BA3318C07E}"/>
              </a:ext>
            </a:extLst>
          </p:cNvPr>
          <p:cNvCxnSpPr>
            <a:cxnSpLocks/>
          </p:cNvCxnSpPr>
          <p:nvPr/>
        </p:nvCxnSpPr>
        <p:spPr>
          <a:xfrm>
            <a:off x="540486" y="2108374"/>
            <a:ext cx="36585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3">
            <a:extLst>
              <a:ext uri="{FF2B5EF4-FFF2-40B4-BE49-F238E27FC236}">
                <a16:creationId xmlns:a16="http://schemas.microsoft.com/office/drawing/2014/main" id="{9B121D7A-AB16-4E46-894D-8768438D6991}"/>
              </a:ext>
            </a:extLst>
          </p:cNvPr>
          <p:cNvSpPr txBox="1">
            <a:spLocks/>
          </p:cNvSpPr>
          <p:nvPr/>
        </p:nvSpPr>
        <p:spPr>
          <a:xfrm>
            <a:off x="6157247" y="1753144"/>
            <a:ext cx="5581670" cy="4351603"/>
          </a:xfrm>
          <a:prstGeom prst="rect">
            <a:avLst/>
          </a:prstGeom>
          <a:solidFill>
            <a:schemeClr val="tx2">
              <a:lumMod val="20000"/>
              <a:lumOff val="80000"/>
            </a:schemeClr>
          </a:solidFill>
        </p:spPr>
        <p:txBody>
          <a:bodyPr vert="horz" lIns="144000" tIns="108000" rIns="144000" bIns="144000" rtlCol="0">
            <a:normAutofit/>
          </a:bodyPr>
          <a:lstStyle>
            <a:lvl1pPr marL="457200" indent="-4572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Arial" panose="020B0604020202020204" pitchFamily="34" charset="0"/>
              <a:buNone/>
            </a:pPr>
            <a:r>
              <a:rPr lang="da-DK" sz="1200" b="1" dirty="0"/>
              <a:t>SKI Aftale </a:t>
            </a:r>
          </a:p>
          <a:p>
            <a:pPr marL="0" lvl="1" indent="0">
              <a:buFont typeface="Arial" panose="020B0604020202020204" pitchFamily="34" charset="0"/>
              <a:buNone/>
            </a:pPr>
            <a:endParaRPr lang="da-DK" sz="1200" dirty="0"/>
          </a:p>
          <a:p>
            <a:pPr marL="0" indent="0">
              <a:buFont typeface="Arial" panose="020B0604020202020204" pitchFamily="34" charset="0"/>
              <a:buNone/>
            </a:pPr>
            <a:r>
              <a:rPr lang="da-DK" sz="1200" dirty="0" err="1"/>
              <a:t>Thursday</a:t>
            </a:r>
            <a:r>
              <a:rPr lang="da-DK" sz="1200" dirty="0"/>
              <a:t> Consulting har en underleverandør aftale med 17.11 Konsulenterne gennem </a:t>
            </a:r>
            <a:r>
              <a:rPr lang="da-DK" sz="1200" dirty="0" err="1"/>
              <a:t>Globleteam</a:t>
            </a:r>
            <a:r>
              <a:rPr lang="da-DK" sz="1200" dirty="0"/>
              <a:t>. Således kan I direkte tildele konsulentopgaver til </a:t>
            </a:r>
            <a:r>
              <a:rPr lang="da-DK" sz="1200" dirty="0" err="1"/>
              <a:t>Thursday</a:t>
            </a:r>
            <a:r>
              <a:rPr lang="da-DK" sz="1200" dirty="0"/>
              <a:t> Consulting ved brug af denne aftale og denne leverandør. </a:t>
            </a:r>
          </a:p>
          <a:p>
            <a:pPr marL="0" indent="0">
              <a:buFont typeface="Arial" panose="020B0604020202020204" pitchFamily="34" charset="0"/>
              <a:buNone/>
            </a:pPr>
            <a:r>
              <a:rPr lang="da-DK" sz="1200" dirty="0"/>
              <a:t>17.11 Konsulenterne er på delaftale 1 og 2. </a:t>
            </a:r>
          </a:p>
          <a:p>
            <a:pPr marL="0" indent="0">
              <a:buFont typeface="Arial" panose="020B0604020202020204" pitchFamily="34" charset="0"/>
              <a:buNone/>
            </a:pPr>
            <a:r>
              <a:rPr lang="da-DK" sz="1200" dirty="0"/>
              <a:t>Kontakt Martin J. Ernst inden den direkte tildeling foretages. </a:t>
            </a:r>
          </a:p>
          <a:p>
            <a:pPr marL="0" indent="0">
              <a:buFont typeface="Arial" panose="020B0604020202020204" pitchFamily="34" charset="0"/>
              <a:buNone/>
            </a:pPr>
            <a:endParaRPr lang="da-DK" sz="1200" dirty="0"/>
          </a:p>
          <a:p>
            <a:pPr marL="0" indent="0">
              <a:buFont typeface="Arial" panose="020B0604020202020204" pitchFamily="34" charset="0"/>
              <a:buNone/>
            </a:pPr>
            <a:endParaRPr lang="da-DK" sz="1200" dirty="0"/>
          </a:p>
        </p:txBody>
      </p:sp>
      <p:pic>
        <p:nvPicPr>
          <p:cNvPr id="3074" name="Picture 2" descr="SKI | CGI DK">
            <a:extLst>
              <a:ext uri="{FF2B5EF4-FFF2-40B4-BE49-F238E27FC236}">
                <a16:creationId xmlns:a16="http://schemas.microsoft.com/office/drawing/2014/main" id="{2D6397FB-0DB1-4715-A18A-4E5DF1BD7C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76888" y="4535781"/>
            <a:ext cx="2307322" cy="1208000"/>
          </a:xfrm>
          <a:prstGeom prst="rect">
            <a:avLst/>
          </a:prstGeom>
          <a:noFill/>
          <a:extLst>
            <a:ext uri="{909E8E84-426E-40DD-AFC4-6F175D3DCCD1}">
              <a14:hiddenFill xmlns:a14="http://schemas.microsoft.com/office/drawing/2010/main">
                <a:solidFill>
                  <a:srgbClr val="FFFFFF"/>
                </a:solidFill>
              </a14:hiddenFill>
            </a:ext>
          </a:extLst>
        </p:spPr>
      </p:pic>
      <p:pic>
        <p:nvPicPr>
          <p:cNvPr id="9" name="Billede 8">
            <a:extLst>
              <a:ext uri="{FF2B5EF4-FFF2-40B4-BE49-F238E27FC236}">
                <a16:creationId xmlns:a16="http://schemas.microsoft.com/office/drawing/2014/main" id="{09033E8E-41CF-43D9-AB3A-576D9FBEEBC1}"/>
              </a:ext>
            </a:extLst>
          </p:cNvPr>
          <p:cNvPicPr>
            <a:picLocks noChangeAspect="1"/>
          </p:cNvPicPr>
          <p:nvPr/>
        </p:nvPicPr>
        <p:blipFill>
          <a:blip r:embed="rId6"/>
          <a:stretch>
            <a:fillRect/>
          </a:stretch>
        </p:blipFill>
        <p:spPr>
          <a:xfrm>
            <a:off x="438131" y="4523376"/>
            <a:ext cx="1590897" cy="1581371"/>
          </a:xfrm>
          <a:prstGeom prst="rect">
            <a:avLst/>
          </a:prstGeom>
        </p:spPr>
      </p:pic>
      <p:pic>
        <p:nvPicPr>
          <p:cNvPr id="5" name="Picture 2" descr="Globeteam logo">
            <a:extLst>
              <a:ext uri="{FF2B5EF4-FFF2-40B4-BE49-F238E27FC236}">
                <a16:creationId xmlns:a16="http://schemas.microsoft.com/office/drawing/2014/main" id="{A8FCC5FB-D5DC-4297-B40F-3FD29BE4C82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3236" y="4896056"/>
            <a:ext cx="104775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952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AEF70581-245C-44B3-8D5E-AD3A11DB8FAF}"/>
              </a:ext>
            </a:extLst>
          </p:cNvPr>
          <p:cNvSpPr>
            <a:spLocks noGrp="1"/>
          </p:cNvSpPr>
          <p:nvPr>
            <p:ph type="sldNum" sz="quarter" idx="12"/>
          </p:nvPr>
        </p:nvSpPr>
        <p:spPr/>
        <p:txBody>
          <a:bodyPr/>
          <a:lstStyle/>
          <a:p>
            <a:fld id="{ED8A48D8-8291-F24A-9DB0-B0C94D545751}" type="slidenum">
              <a:rPr lang="da-DK" noProof="0" smtClean="0"/>
              <a:t>13</a:t>
            </a:fld>
            <a:endParaRPr lang="da-DK" noProof="0"/>
          </a:p>
        </p:txBody>
      </p:sp>
      <p:sp>
        <p:nvSpPr>
          <p:cNvPr id="6" name="Titel 5">
            <a:extLst>
              <a:ext uri="{FF2B5EF4-FFF2-40B4-BE49-F238E27FC236}">
                <a16:creationId xmlns:a16="http://schemas.microsoft.com/office/drawing/2014/main" id="{308B7195-6EEE-48B6-A101-CDE20BBF0C5C}"/>
              </a:ext>
            </a:extLst>
          </p:cNvPr>
          <p:cNvSpPr>
            <a:spLocks noGrp="1"/>
          </p:cNvSpPr>
          <p:nvPr>
            <p:ph type="ctrTitle"/>
          </p:nvPr>
        </p:nvSpPr>
        <p:spPr>
          <a:xfrm>
            <a:off x="4244009" y="3612765"/>
            <a:ext cx="7802217" cy="2308324"/>
          </a:xfrm>
        </p:spPr>
        <p:txBody>
          <a:bodyPr/>
          <a:lstStyle/>
          <a:p>
            <a:r>
              <a:rPr lang="da-DK" dirty="0"/>
              <a:t>Backup-slides &amp; inspiration</a:t>
            </a:r>
          </a:p>
        </p:txBody>
      </p:sp>
    </p:spTree>
    <p:extLst>
      <p:ext uri="{BB962C8B-B14F-4D97-AF65-F5344CB8AC3E}">
        <p14:creationId xmlns:p14="http://schemas.microsoft.com/office/powerpoint/2010/main" val="2716345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F9B54D-26E7-4653-83CC-751A93E09ED8}"/>
              </a:ext>
            </a:extLst>
          </p:cNvPr>
          <p:cNvSpPr>
            <a:spLocks noGrp="1"/>
          </p:cNvSpPr>
          <p:nvPr>
            <p:ph type="sldNum" sz="quarter" idx="12"/>
          </p:nvPr>
        </p:nvSpPr>
        <p:spPr/>
        <p:txBody>
          <a:bodyPr/>
          <a:lstStyle/>
          <a:p>
            <a:fld id="{ED8A48D8-8291-F24A-9DB0-B0C94D545751}" type="slidenum">
              <a:rPr lang="da-DK" noProof="0" smtClean="0"/>
              <a:t>14</a:t>
            </a:fld>
            <a:endParaRPr lang="da-DK" noProof="0"/>
          </a:p>
        </p:txBody>
      </p:sp>
      <p:sp>
        <p:nvSpPr>
          <p:cNvPr id="3" name="Title 2">
            <a:extLst>
              <a:ext uri="{FF2B5EF4-FFF2-40B4-BE49-F238E27FC236}">
                <a16:creationId xmlns:a16="http://schemas.microsoft.com/office/drawing/2014/main" id="{7B1C348E-2466-4CC3-857F-21414C3EF165}"/>
              </a:ext>
            </a:extLst>
          </p:cNvPr>
          <p:cNvSpPr>
            <a:spLocks noGrp="1"/>
          </p:cNvSpPr>
          <p:nvPr>
            <p:ph type="title"/>
          </p:nvPr>
        </p:nvSpPr>
        <p:spPr>
          <a:xfrm>
            <a:off x="457200" y="365126"/>
            <a:ext cx="10144898" cy="846729"/>
          </a:xfrm>
        </p:spPr>
        <p:txBody>
          <a:bodyPr>
            <a:normAutofit/>
          </a:bodyPr>
          <a:lstStyle/>
          <a:p>
            <a:r>
              <a:rPr lang="da-DK" sz="2400" dirty="0"/>
              <a:t>Statens business case model </a:t>
            </a:r>
            <a:br>
              <a:rPr lang="da-DK" sz="2400" dirty="0"/>
            </a:br>
            <a:r>
              <a:rPr lang="da-DK" sz="2400" dirty="0"/>
              <a:t>– og forskellen på de to kausalitetsmodeller</a:t>
            </a:r>
          </a:p>
        </p:txBody>
      </p:sp>
      <p:pic>
        <p:nvPicPr>
          <p:cNvPr id="8" name="Billede 7">
            <a:extLst>
              <a:ext uri="{FF2B5EF4-FFF2-40B4-BE49-F238E27FC236}">
                <a16:creationId xmlns:a16="http://schemas.microsoft.com/office/drawing/2014/main" id="{CFE6A5DD-B3B8-4FCF-B1A4-86A85F8F654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03799" y="2089669"/>
            <a:ext cx="7567860" cy="3259240"/>
          </a:xfrm>
          <a:prstGeom prst="rect">
            <a:avLst/>
          </a:prstGeom>
          <a:noFill/>
        </p:spPr>
      </p:pic>
      <p:sp>
        <p:nvSpPr>
          <p:cNvPr id="9" name="Text Placeholder 9">
            <a:extLst>
              <a:ext uri="{FF2B5EF4-FFF2-40B4-BE49-F238E27FC236}">
                <a16:creationId xmlns:a16="http://schemas.microsoft.com/office/drawing/2014/main" id="{CE977171-C9F7-4C54-BE17-4C8C6AABC076}"/>
              </a:ext>
            </a:extLst>
          </p:cNvPr>
          <p:cNvSpPr txBox="1">
            <a:spLocks/>
          </p:cNvSpPr>
          <p:nvPr/>
        </p:nvSpPr>
        <p:spPr>
          <a:xfrm>
            <a:off x="520341" y="1927744"/>
            <a:ext cx="3028631" cy="39931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da-DK" sz="1400" b="1" i="1" dirty="0">
                <a:latin typeface="+mj-lt"/>
              </a:rPr>
              <a:t>Basalt gør de to modeller det samme – skaber en sammenhæng mellem formål og leverancer. </a:t>
            </a:r>
          </a:p>
          <a:p>
            <a:pPr marL="0" indent="0">
              <a:buNone/>
            </a:pPr>
            <a:endParaRPr lang="da-DK" sz="1400" b="1" i="1" dirty="0">
              <a:latin typeface="+mj-lt"/>
            </a:endParaRPr>
          </a:p>
          <a:p>
            <a:pPr marL="0" indent="0">
              <a:buNone/>
            </a:pPr>
            <a:r>
              <a:rPr lang="da-DK" sz="1400" b="1" i="1" dirty="0">
                <a:latin typeface="+mj-lt"/>
              </a:rPr>
              <a:t>Grunden til at vi bruger ”Bradleys” BDM (gevinstoverblik) er, at der er større fokus på </a:t>
            </a:r>
            <a:r>
              <a:rPr lang="da-DK" sz="1400" b="1" i="1" dirty="0" err="1">
                <a:latin typeface="+mj-lt"/>
              </a:rPr>
              <a:t>enablers</a:t>
            </a:r>
            <a:r>
              <a:rPr lang="da-DK" sz="1400" b="1" i="1" dirty="0">
                <a:latin typeface="+mj-lt"/>
              </a:rPr>
              <a:t> og forretningsmål end på leverancer og formål. </a:t>
            </a:r>
          </a:p>
          <a:p>
            <a:pPr marL="0" indent="0">
              <a:buNone/>
            </a:pPr>
            <a:endParaRPr lang="da-DK" sz="1400" b="1" i="1" dirty="0">
              <a:latin typeface="+mj-lt"/>
            </a:endParaRPr>
          </a:p>
          <a:p>
            <a:pPr marL="0" indent="0">
              <a:buNone/>
            </a:pPr>
            <a:r>
              <a:rPr lang="da-DK" sz="1400" b="1" i="1" dirty="0">
                <a:latin typeface="+mj-lt"/>
              </a:rPr>
              <a:t>Dette sikrer fokus på forretningsmodellen og måden organisationen skal drives. </a:t>
            </a:r>
          </a:p>
        </p:txBody>
      </p:sp>
    </p:spTree>
    <p:extLst>
      <p:ext uri="{BB962C8B-B14F-4D97-AF65-F5344CB8AC3E}">
        <p14:creationId xmlns:p14="http://schemas.microsoft.com/office/powerpoint/2010/main" val="960140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F9B54D-26E7-4653-83CC-751A93E09ED8}"/>
              </a:ext>
            </a:extLst>
          </p:cNvPr>
          <p:cNvSpPr>
            <a:spLocks noGrp="1"/>
          </p:cNvSpPr>
          <p:nvPr>
            <p:ph type="sldNum" sz="quarter" idx="12"/>
          </p:nvPr>
        </p:nvSpPr>
        <p:spPr/>
        <p:txBody>
          <a:bodyPr/>
          <a:lstStyle/>
          <a:p>
            <a:fld id="{ED8A48D8-8291-F24A-9DB0-B0C94D545751}" type="slidenum">
              <a:rPr lang="da-DK" noProof="0" smtClean="0"/>
              <a:t>15</a:t>
            </a:fld>
            <a:endParaRPr lang="da-DK" noProof="0"/>
          </a:p>
        </p:txBody>
      </p:sp>
      <p:sp>
        <p:nvSpPr>
          <p:cNvPr id="3" name="Title 2">
            <a:extLst>
              <a:ext uri="{FF2B5EF4-FFF2-40B4-BE49-F238E27FC236}">
                <a16:creationId xmlns:a16="http://schemas.microsoft.com/office/drawing/2014/main" id="{7B1C348E-2466-4CC3-857F-21414C3EF165}"/>
              </a:ext>
            </a:extLst>
          </p:cNvPr>
          <p:cNvSpPr>
            <a:spLocks noGrp="1"/>
          </p:cNvSpPr>
          <p:nvPr>
            <p:ph type="title"/>
          </p:nvPr>
        </p:nvSpPr>
        <p:spPr>
          <a:xfrm>
            <a:off x="457200" y="365126"/>
            <a:ext cx="10144898" cy="846729"/>
          </a:xfrm>
        </p:spPr>
        <p:txBody>
          <a:bodyPr>
            <a:normAutofit/>
          </a:bodyPr>
          <a:lstStyle/>
          <a:p>
            <a:r>
              <a:rPr lang="da-DK" sz="2400" dirty="0"/>
              <a:t>States business case model har en god måde at betragte TCO ud fra … </a:t>
            </a:r>
          </a:p>
        </p:txBody>
      </p:sp>
      <p:sp>
        <p:nvSpPr>
          <p:cNvPr id="4" name="Tekstboks 10">
            <a:extLst>
              <a:ext uri="{FF2B5EF4-FFF2-40B4-BE49-F238E27FC236}">
                <a16:creationId xmlns:a16="http://schemas.microsoft.com/office/drawing/2014/main" id="{B052D1AF-3150-4292-9AF0-74271481BF6E}"/>
              </a:ext>
            </a:extLst>
          </p:cNvPr>
          <p:cNvSpPr txBox="1"/>
          <p:nvPr/>
        </p:nvSpPr>
        <p:spPr>
          <a:xfrm>
            <a:off x="3894964" y="4657299"/>
            <a:ext cx="2252159" cy="400110"/>
          </a:xfrm>
          <a:prstGeom prst="rect">
            <a:avLst/>
          </a:prstGeom>
          <a:noFill/>
        </p:spPr>
        <p:txBody>
          <a:bodyPr wrap="square" rtlCol="0">
            <a:spAutoFit/>
          </a:bodyPr>
          <a:lstStyle/>
          <a:p>
            <a:r>
              <a:rPr lang="da-DK" sz="1000">
                <a:latin typeface="+mj-lt"/>
              </a:rPr>
              <a:t>Projektomkostninger inkl. forventede fremtidige omkostninger og inflation</a:t>
            </a:r>
          </a:p>
        </p:txBody>
      </p:sp>
      <p:cxnSp>
        <p:nvCxnSpPr>
          <p:cNvPr id="6" name="Lige pilforbindelse 5">
            <a:extLst>
              <a:ext uri="{FF2B5EF4-FFF2-40B4-BE49-F238E27FC236}">
                <a16:creationId xmlns:a16="http://schemas.microsoft.com/office/drawing/2014/main" id="{D78D9699-C7DB-4273-922A-03070D99E19A}"/>
              </a:ext>
            </a:extLst>
          </p:cNvPr>
          <p:cNvCxnSpPr/>
          <p:nvPr/>
        </p:nvCxnSpPr>
        <p:spPr>
          <a:xfrm>
            <a:off x="637627" y="5655788"/>
            <a:ext cx="5112568" cy="0"/>
          </a:xfrm>
          <a:prstGeom prst="straightConnector1">
            <a:avLst/>
          </a:prstGeom>
          <a:ln w="190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Lige pilforbindelse 6">
            <a:extLst>
              <a:ext uri="{FF2B5EF4-FFF2-40B4-BE49-F238E27FC236}">
                <a16:creationId xmlns:a16="http://schemas.microsoft.com/office/drawing/2014/main" id="{1A014D85-50A8-47A1-8106-7BD0ECB2D8AC}"/>
              </a:ext>
            </a:extLst>
          </p:cNvPr>
          <p:cNvCxnSpPr/>
          <p:nvPr/>
        </p:nvCxnSpPr>
        <p:spPr>
          <a:xfrm flipV="1">
            <a:off x="637627" y="1767356"/>
            <a:ext cx="0" cy="3888432"/>
          </a:xfrm>
          <a:prstGeom prst="straightConnector1">
            <a:avLst/>
          </a:prstGeom>
          <a:ln w="190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4AA4A37B-DB9C-49BB-9466-1F5891B49070}"/>
              </a:ext>
            </a:extLst>
          </p:cNvPr>
          <p:cNvCxnSpPr/>
          <p:nvPr/>
        </p:nvCxnSpPr>
        <p:spPr>
          <a:xfrm>
            <a:off x="637627" y="3927596"/>
            <a:ext cx="496855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Lige forbindelse 8">
            <a:extLst>
              <a:ext uri="{FF2B5EF4-FFF2-40B4-BE49-F238E27FC236}">
                <a16:creationId xmlns:a16="http://schemas.microsoft.com/office/drawing/2014/main" id="{897C9F88-A1A4-40CE-ADDF-06F9442B5C46}"/>
              </a:ext>
            </a:extLst>
          </p:cNvPr>
          <p:cNvCxnSpPr/>
          <p:nvPr/>
        </p:nvCxnSpPr>
        <p:spPr>
          <a:xfrm flipV="1">
            <a:off x="637627" y="3330626"/>
            <a:ext cx="4968552" cy="5969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Kombinationstegning 9">
            <a:extLst>
              <a:ext uri="{FF2B5EF4-FFF2-40B4-BE49-F238E27FC236}">
                <a16:creationId xmlns:a16="http://schemas.microsoft.com/office/drawing/2014/main" id="{2EF0087F-1E6C-4A77-A316-A9A754B27D47}"/>
              </a:ext>
            </a:extLst>
          </p:cNvPr>
          <p:cNvSpPr/>
          <p:nvPr/>
        </p:nvSpPr>
        <p:spPr>
          <a:xfrm>
            <a:off x="645827" y="2703461"/>
            <a:ext cx="4978400" cy="2044587"/>
          </a:xfrm>
          <a:custGeom>
            <a:avLst/>
            <a:gdLst>
              <a:gd name="connsiteX0" fmla="*/ 0 w 4978400"/>
              <a:gd name="connsiteY0" fmla="*/ 1408203 h 2373403"/>
              <a:gd name="connsiteX1" fmla="*/ 558800 w 4978400"/>
              <a:gd name="connsiteY1" fmla="*/ 6123 h 2373403"/>
              <a:gd name="connsiteX2" fmla="*/ 1757680 w 4978400"/>
              <a:gd name="connsiteY2" fmla="*/ 1895883 h 2373403"/>
              <a:gd name="connsiteX3" fmla="*/ 4978400 w 4978400"/>
              <a:gd name="connsiteY3" fmla="*/ 2373403 h 2373403"/>
            </a:gdLst>
            <a:ahLst/>
            <a:cxnLst>
              <a:cxn ang="0">
                <a:pos x="connsiteX0" y="connsiteY0"/>
              </a:cxn>
              <a:cxn ang="0">
                <a:pos x="connsiteX1" y="connsiteY1"/>
              </a:cxn>
              <a:cxn ang="0">
                <a:pos x="connsiteX2" y="connsiteY2"/>
              </a:cxn>
              <a:cxn ang="0">
                <a:pos x="connsiteX3" y="connsiteY3"/>
              </a:cxn>
            </a:cxnLst>
            <a:rect l="l" t="t" r="r" b="b"/>
            <a:pathLst>
              <a:path w="4978400" h="2373403">
                <a:moveTo>
                  <a:pt x="0" y="1408203"/>
                </a:moveTo>
                <a:cubicBezTo>
                  <a:pt x="132926" y="666523"/>
                  <a:pt x="265853" y="-75157"/>
                  <a:pt x="558800" y="6123"/>
                </a:cubicBezTo>
                <a:cubicBezTo>
                  <a:pt x="851747" y="87403"/>
                  <a:pt x="1021080" y="1501336"/>
                  <a:pt x="1757680" y="1895883"/>
                </a:cubicBezTo>
                <a:cubicBezTo>
                  <a:pt x="2494280" y="2290430"/>
                  <a:pt x="4419600" y="2331070"/>
                  <a:pt x="4978400" y="237340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latin typeface="+mj-lt"/>
            </a:endParaRPr>
          </a:p>
        </p:txBody>
      </p:sp>
      <p:sp>
        <p:nvSpPr>
          <p:cNvPr id="11" name="Tekstboks 8">
            <a:extLst>
              <a:ext uri="{FF2B5EF4-FFF2-40B4-BE49-F238E27FC236}">
                <a16:creationId xmlns:a16="http://schemas.microsoft.com/office/drawing/2014/main" id="{93CEC658-4B0E-4000-9DDE-15C7C0D1E434}"/>
              </a:ext>
            </a:extLst>
          </p:cNvPr>
          <p:cNvSpPr txBox="1"/>
          <p:nvPr/>
        </p:nvSpPr>
        <p:spPr>
          <a:xfrm>
            <a:off x="3677383" y="4024373"/>
            <a:ext cx="2008883" cy="246221"/>
          </a:xfrm>
          <a:prstGeom prst="rect">
            <a:avLst/>
          </a:prstGeom>
          <a:noFill/>
        </p:spPr>
        <p:txBody>
          <a:bodyPr wrap="none" rtlCol="0">
            <a:spAutoFit/>
          </a:bodyPr>
          <a:lstStyle/>
          <a:p>
            <a:r>
              <a:rPr lang="da-DK" sz="1000">
                <a:latin typeface="+mj-lt"/>
              </a:rPr>
              <a:t>Nuværende omkostningsniveau</a:t>
            </a:r>
          </a:p>
        </p:txBody>
      </p:sp>
      <p:sp>
        <p:nvSpPr>
          <p:cNvPr id="12" name="Tekstboks 9">
            <a:extLst>
              <a:ext uri="{FF2B5EF4-FFF2-40B4-BE49-F238E27FC236}">
                <a16:creationId xmlns:a16="http://schemas.microsoft.com/office/drawing/2014/main" id="{001185D6-953F-43AE-BE53-CE5F80239BA3}"/>
              </a:ext>
            </a:extLst>
          </p:cNvPr>
          <p:cNvSpPr txBox="1"/>
          <p:nvPr/>
        </p:nvSpPr>
        <p:spPr>
          <a:xfrm>
            <a:off x="4239802" y="3476060"/>
            <a:ext cx="2008882" cy="400110"/>
          </a:xfrm>
          <a:prstGeom prst="rect">
            <a:avLst/>
          </a:prstGeom>
          <a:noFill/>
        </p:spPr>
        <p:txBody>
          <a:bodyPr wrap="square" rtlCol="0">
            <a:spAutoFit/>
          </a:bodyPr>
          <a:lstStyle/>
          <a:p>
            <a:r>
              <a:rPr lang="da-DK" sz="1000" dirty="0">
                <a:latin typeface="+mj-lt"/>
              </a:rPr>
              <a:t>Fremtidigt omkostningsniveau inkl. inflation</a:t>
            </a:r>
          </a:p>
        </p:txBody>
      </p:sp>
      <p:sp>
        <p:nvSpPr>
          <p:cNvPr id="13" name="Tekstboks 11">
            <a:extLst>
              <a:ext uri="{FF2B5EF4-FFF2-40B4-BE49-F238E27FC236}">
                <a16:creationId xmlns:a16="http://schemas.microsoft.com/office/drawing/2014/main" id="{E4D0BD0B-A044-43B7-97AA-29FF3CF2FF88}"/>
              </a:ext>
            </a:extLst>
          </p:cNvPr>
          <p:cNvSpPr txBox="1"/>
          <p:nvPr/>
        </p:nvSpPr>
        <p:spPr>
          <a:xfrm>
            <a:off x="721871" y="3479533"/>
            <a:ext cx="766557" cy="246221"/>
          </a:xfrm>
          <a:prstGeom prst="rect">
            <a:avLst/>
          </a:prstGeom>
          <a:noFill/>
        </p:spPr>
        <p:txBody>
          <a:bodyPr wrap="none" rtlCol="0">
            <a:spAutoFit/>
          </a:bodyPr>
          <a:lstStyle/>
          <a:p>
            <a:r>
              <a:rPr lang="da-DK" sz="1000">
                <a:latin typeface="+mj-lt"/>
              </a:rPr>
              <a:t>Område A</a:t>
            </a:r>
          </a:p>
        </p:txBody>
      </p:sp>
      <p:sp>
        <p:nvSpPr>
          <p:cNvPr id="14" name="Tekstboks 12">
            <a:extLst>
              <a:ext uri="{FF2B5EF4-FFF2-40B4-BE49-F238E27FC236}">
                <a16:creationId xmlns:a16="http://schemas.microsoft.com/office/drawing/2014/main" id="{CBD9052E-131C-4411-AD77-E8AC418108DA}"/>
              </a:ext>
            </a:extLst>
          </p:cNvPr>
          <p:cNvSpPr txBox="1"/>
          <p:nvPr/>
        </p:nvSpPr>
        <p:spPr>
          <a:xfrm>
            <a:off x="3740549" y="3783581"/>
            <a:ext cx="760144" cy="246221"/>
          </a:xfrm>
          <a:prstGeom prst="rect">
            <a:avLst/>
          </a:prstGeom>
          <a:noFill/>
        </p:spPr>
        <p:txBody>
          <a:bodyPr wrap="none" rtlCol="0">
            <a:spAutoFit/>
          </a:bodyPr>
          <a:lstStyle/>
          <a:p>
            <a:r>
              <a:rPr lang="da-DK" sz="1000">
                <a:latin typeface="+mj-lt"/>
              </a:rPr>
              <a:t>Område B</a:t>
            </a:r>
          </a:p>
        </p:txBody>
      </p:sp>
      <p:cxnSp>
        <p:nvCxnSpPr>
          <p:cNvPr id="15" name="Lige forbindelse 14">
            <a:extLst>
              <a:ext uri="{FF2B5EF4-FFF2-40B4-BE49-F238E27FC236}">
                <a16:creationId xmlns:a16="http://schemas.microsoft.com/office/drawing/2014/main" id="{0D3CCC16-950F-4A35-B037-CE2CACDAE47A}"/>
              </a:ext>
            </a:extLst>
          </p:cNvPr>
          <p:cNvCxnSpPr/>
          <p:nvPr/>
        </p:nvCxnSpPr>
        <p:spPr>
          <a:xfrm>
            <a:off x="1357707" y="1911372"/>
            <a:ext cx="0" cy="3744416"/>
          </a:xfrm>
          <a:prstGeom prst="line">
            <a:avLst/>
          </a:prstGeom>
          <a:ln w="19050">
            <a:solidFill>
              <a:schemeClr val="accent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Tekstboks 14">
            <a:extLst>
              <a:ext uri="{FF2B5EF4-FFF2-40B4-BE49-F238E27FC236}">
                <a16:creationId xmlns:a16="http://schemas.microsoft.com/office/drawing/2014/main" id="{DA265A8E-3EB7-41EB-8851-4EE515253E05}"/>
              </a:ext>
            </a:extLst>
          </p:cNvPr>
          <p:cNvSpPr txBox="1"/>
          <p:nvPr/>
        </p:nvSpPr>
        <p:spPr>
          <a:xfrm>
            <a:off x="1138945" y="1623341"/>
            <a:ext cx="2036135" cy="246221"/>
          </a:xfrm>
          <a:prstGeom prst="rect">
            <a:avLst/>
          </a:prstGeom>
          <a:noFill/>
        </p:spPr>
        <p:txBody>
          <a:bodyPr wrap="square" rtlCol="0">
            <a:spAutoFit/>
          </a:bodyPr>
          <a:lstStyle/>
          <a:p>
            <a:r>
              <a:rPr lang="da-DK" sz="1000" b="1">
                <a:latin typeface="+mj-lt"/>
              </a:rPr>
              <a:t>Go-Live</a:t>
            </a:r>
          </a:p>
        </p:txBody>
      </p:sp>
      <p:grpSp>
        <p:nvGrpSpPr>
          <p:cNvPr id="17" name="Group 1">
            <a:extLst>
              <a:ext uri="{FF2B5EF4-FFF2-40B4-BE49-F238E27FC236}">
                <a16:creationId xmlns:a16="http://schemas.microsoft.com/office/drawing/2014/main" id="{45CAE13E-8E30-4F57-8AF9-B0B0440DE15D}"/>
              </a:ext>
            </a:extLst>
          </p:cNvPr>
          <p:cNvGrpSpPr/>
          <p:nvPr/>
        </p:nvGrpSpPr>
        <p:grpSpPr>
          <a:xfrm>
            <a:off x="7344694" y="2594641"/>
            <a:ext cx="4130252" cy="2207231"/>
            <a:chOff x="6917992" y="1470630"/>
            <a:chExt cx="4130252" cy="2207231"/>
          </a:xfrm>
        </p:grpSpPr>
        <p:sp>
          <p:nvSpPr>
            <p:cNvPr id="18" name="Rectangle 28">
              <a:extLst>
                <a:ext uri="{FF2B5EF4-FFF2-40B4-BE49-F238E27FC236}">
                  <a16:creationId xmlns:a16="http://schemas.microsoft.com/office/drawing/2014/main" id="{EB831624-8C8A-4C62-93D6-F322131006AA}"/>
                </a:ext>
              </a:extLst>
            </p:cNvPr>
            <p:cNvSpPr/>
            <p:nvPr/>
          </p:nvSpPr>
          <p:spPr>
            <a:xfrm>
              <a:off x="6917992" y="1470630"/>
              <a:ext cx="4130252" cy="2207231"/>
            </a:xfrm>
            <a:prstGeom prst="rect">
              <a:avLst/>
            </a:prstGeom>
            <a:solidFill>
              <a:schemeClr val="accent1">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da-DK" sz="1200">
                <a:solidFill>
                  <a:schemeClr val="tx1"/>
                </a:solidFill>
                <a:latin typeface="+mj-lt"/>
              </a:endParaRPr>
            </a:p>
          </p:txBody>
        </p:sp>
        <p:sp>
          <p:nvSpPr>
            <p:cNvPr id="19" name="Tekstfelt 18">
              <a:extLst>
                <a:ext uri="{FF2B5EF4-FFF2-40B4-BE49-F238E27FC236}">
                  <a16:creationId xmlns:a16="http://schemas.microsoft.com/office/drawing/2014/main" id="{F1CAFF38-FC07-4656-BE4B-A22D454F81A2}"/>
                </a:ext>
              </a:extLst>
            </p:cNvPr>
            <p:cNvSpPr txBox="1"/>
            <p:nvPr/>
          </p:nvSpPr>
          <p:spPr>
            <a:xfrm>
              <a:off x="7025299" y="1515821"/>
              <a:ext cx="3871782" cy="2000548"/>
            </a:xfrm>
            <a:prstGeom prst="rect">
              <a:avLst/>
            </a:prstGeom>
            <a:noFill/>
          </p:spPr>
          <p:txBody>
            <a:bodyPr wrap="square" rtlCol="0">
              <a:spAutoFit/>
            </a:bodyPr>
            <a:lstStyle/>
            <a:p>
              <a:r>
                <a:rPr lang="da-DK" sz="2000" b="1" kern="0" dirty="0">
                  <a:solidFill>
                    <a:schemeClr val="bg1"/>
                  </a:solidFill>
                  <a:latin typeface="+mj-lt"/>
                </a:rPr>
                <a:t>Anvendelse af business cases i det offentlige</a:t>
              </a:r>
            </a:p>
            <a:p>
              <a:endParaRPr lang="da-DK" sz="1200" kern="0" dirty="0">
                <a:solidFill>
                  <a:schemeClr val="bg1"/>
                </a:solidFill>
                <a:latin typeface="+mj-lt"/>
              </a:endParaRPr>
            </a:p>
            <a:p>
              <a:r>
                <a:rPr lang="da-DK" sz="1200" kern="0" dirty="0">
                  <a:solidFill>
                    <a:schemeClr val="bg1"/>
                  </a:solidFill>
                  <a:latin typeface="+mj-lt"/>
                </a:rPr>
                <a:t>Den mest almindelig måde at betragte en business case på i den offentlige sektor er, at en investering skal sikre en lavere TCO i forhold til den TCO, som findes i dag i organisationen.  </a:t>
              </a:r>
            </a:p>
            <a:p>
              <a:endParaRPr lang="da-DK" sz="1200" kern="0" dirty="0">
                <a:solidFill>
                  <a:schemeClr val="bg1"/>
                </a:solidFill>
                <a:latin typeface="+mj-lt"/>
              </a:endParaRPr>
            </a:p>
            <a:p>
              <a:r>
                <a:rPr lang="da-DK" sz="1200" kern="0" dirty="0">
                  <a:solidFill>
                    <a:schemeClr val="bg1"/>
                  </a:solidFill>
                  <a:latin typeface="+mj-lt"/>
                </a:rPr>
                <a:t>Verden er sjælden så simpel.</a:t>
              </a:r>
            </a:p>
          </p:txBody>
        </p:sp>
      </p:grpSp>
    </p:spTree>
    <p:extLst>
      <p:ext uri="{BB962C8B-B14F-4D97-AF65-F5344CB8AC3E}">
        <p14:creationId xmlns:p14="http://schemas.microsoft.com/office/powerpoint/2010/main" val="2136210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F9B54D-26E7-4653-83CC-751A93E09ED8}"/>
              </a:ext>
            </a:extLst>
          </p:cNvPr>
          <p:cNvSpPr>
            <a:spLocks noGrp="1"/>
          </p:cNvSpPr>
          <p:nvPr>
            <p:ph type="sldNum" sz="quarter" idx="12"/>
          </p:nvPr>
        </p:nvSpPr>
        <p:spPr/>
        <p:txBody>
          <a:bodyPr/>
          <a:lstStyle/>
          <a:p>
            <a:fld id="{ED8A48D8-8291-F24A-9DB0-B0C94D545751}" type="slidenum">
              <a:rPr lang="da-DK" noProof="0" smtClean="0"/>
              <a:t>16</a:t>
            </a:fld>
            <a:endParaRPr lang="da-DK" noProof="0"/>
          </a:p>
        </p:txBody>
      </p:sp>
      <p:sp>
        <p:nvSpPr>
          <p:cNvPr id="3" name="Title 2">
            <a:extLst>
              <a:ext uri="{FF2B5EF4-FFF2-40B4-BE49-F238E27FC236}">
                <a16:creationId xmlns:a16="http://schemas.microsoft.com/office/drawing/2014/main" id="{7B1C348E-2466-4CC3-857F-21414C3EF165}"/>
              </a:ext>
            </a:extLst>
          </p:cNvPr>
          <p:cNvSpPr>
            <a:spLocks noGrp="1"/>
          </p:cNvSpPr>
          <p:nvPr>
            <p:ph type="title"/>
          </p:nvPr>
        </p:nvSpPr>
        <p:spPr>
          <a:xfrm>
            <a:off x="457200" y="365126"/>
            <a:ext cx="10144898" cy="846729"/>
          </a:xfrm>
        </p:spPr>
        <p:txBody>
          <a:bodyPr>
            <a:normAutofit/>
          </a:bodyPr>
          <a:lstStyle/>
          <a:p>
            <a:r>
              <a:rPr lang="da-DK" sz="2400" dirty="0"/>
              <a:t>… men den savner det aspekt, når gevinsterne skal høstes af en anden organisation eller borger og virksomhederne! </a:t>
            </a:r>
          </a:p>
        </p:txBody>
      </p:sp>
      <p:cxnSp>
        <p:nvCxnSpPr>
          <p:cNvPr id="9" name="Lige pilforbindelse 8">
            <a:extLst>
              <a:ext uri="{FF2B5EF4-FFF2-40B4-BE49-F238E27FC236}">
                <a16:creationId xmlns:a16="http://schemas.microsoft.com/office/drawing/2014/main" id="{4F2E84D5-B7E8-4295-BCB8-4E0C350CAB1A}"/>
              </a:ext>
            </a:extLst>
          </p:cNvPr>
          <p:cNvCxnSpPr/>
          <p:nvPr/>
        </p:nvCxnSpPr>
        <p:spPr>
          <a:xfrm>
            <a:off x="628184" y="5652913"/>
            <a:ext cx="5112568" cy="0"/>
          </a:xfrm>
          <a:prstGeom prst="straightConnector1">
            <a:avLst/>
          </a:prstGeom>
          <a:ln w="190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Lige pilforbindelse 10">
            <a:extLst>
              <a:ext uri="{FF2B5EF4-FFF2-40B4-BE49-F238E27FC236}">
                <a16:creationId xmlns:a16="http://schemas.microsoft.com/office/drawing/2014/main" id="{26339181-EFB1-49C5-ABE8-0302469FD3B2}"/>
              </a:ext>
            </a:extLst>
          </p:cNvPr>
          <p:cNvCxnSpPr/>
          <p:nvPr/>
        </p:nvCxnSpPr>
        <p:spPr>
          <a:xfrm flipV="1">
            <a:off x="628184" y="1764481"/>
            <a:ext cx="0" cy="3888432"/>
          </a:xfrm>
          <a:prstGeom prst="straightConnector1">
            <a:avLst/>
          </a:prstGeom>
          <a:ln w="190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Lige forbindelse 11">
            <a:extLst>
              <a:ext uri="{FF2B5EF4-FFF2-40B4-BE49-F238E27FC236}">
                <a16:creationId xmlns:a16="http://schemas.microsoft.com/office/drawing/2014/main" id="{825BFF50-7BAA-4301-AA66-7D3ECD2F7695}"/>
              </a:ext>
            </a:extLst>
          </p:cNvPr>
          <p:cNvCxnSpPr/>
          <p:nvPr/>
        </p:nvCxnSpPr>
        <p:spPr>
          <a:xfrm>
            <a:off x="628184" y="3924721"/>
            <a:ext cx="496855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Lige forbindelse 12">
            <a:extLst>
              <a:ext uri="{FF2B5EF4-FFF2-40B4-BE49-F238E27FC236}">
                <a16:creationId xmlns:a16="http://schemas.microsoft.com/office/drawing/2014/main" id="{4382B191-734C-478B-BEBB-CA05FD11ADA5}"/>
              </a:ext>
            </a:extLst>
          </p:cNvPr>
          <p:cNvCxnSpPr/>
          <p:nvPr/>
        </p:nvCxnSpPr>
        <p:spPr>
          <a:xfrm flipV="1">
            <a:off x="628184" y="3327751"/>
            <a:ext cx="4968552" cy="5969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Kombinationstegning 9">
            <a:extLst>
              <a:ext uri="{FF2B5EF4-FFF2-40B4-BE49-F238E27FC236}">
                <a16:creationId xmlns:a16="http://schemas.microsoft.com/office/drawing/2014/main" id="{CCABFD53-80EA-40C9-980B-2298C9A0ACED}"/>
              </a:ext>
            </a:extLst>
          </p:cNvPr>
          <p:cNvSpPr/>
          <p:nvPr/>
        </p:nvSpPr>
        <p:spPr>
          <a:xfrm>
            <a:off x="636384" y="2700586"/>
            <a:ext cx="4978400" cy="2044587"/>
          </a:xfrm>
          <a:custGeom>
            <a:avLst/>
            <a:gdLst>
              <a:gd name="connsiteX0" fmla="*/ 0 w 4978400"/>
              <a:gd name="connsiteY0" fmla="*/ 1408203 h 2373403"/>
              <a:gd name="connsiteX1" fmla="*/ 558800 w 4978400"/>
              <a:gd name="connsiteY1" fmla="*/ 6123 h 2373403"/>
              <a:gd name="connsiteX2" fmla="*/ 1757680 w 4978400"/>
              <a:gd name="connsiteY2" fmla="*/ 1895883 h 2373403"/>
              <a:gd name="connsiteX3" fmla="*/ 4978400 w 4978400"/>
              <a:gd name="connsiteY3" fmla="*/ 2373403 h 2373403"/>
            </a:gdLst>
            <a:ahLst/>
            <a:cxnLst>
              <a:cxn ang="0">
                <a:pos x="connsiteX0" y="connsiteY0"/>
              </a:cxn>
              <a:cxn ang="0">
                <a:pos x="connsiteX1" y="connsiteY1"/>
              </a:cxn>
              <a:cxn ang="0">
                <a:pos x="connsiteX2" y="connsiteY2"/>
              </a:cxn>
              <a:cxn ang="0">
                <a:pos x="connsiteX3" y="connsiteY3"/>
              </a:cxn>
            </a:cxnLst>
            <a:rect l="l" t="t" r="r" b="b"/>
            <a:pathLst>
              <a:path w="4978400" h="2373403">
                <a:moveTo>
                  <a:pt x="0" y="1408203"/>
                </a:moveTo>
                <a:cubicBezTo>
                  <a:pt x="132926" y="666523"/>
                  <a:pt x="265853" y="-75157"/>
                  <a:pt x="558800" y="6123"/>
                </a:cubicBezTo>
                <a:cubicBezTo>
                  <a:pt x="851747" y="87403"/>
                  <a:pt x="1021080" y="1501336"/>
                  <a:pt x="1757680" y="1895883"/>
                </a:cubicBezTo>
                <a:cubicBezTo>
                  <a:pt x="2494280" y="2290430"/>
                  <a:pt x="4419600" y="2331070"/>
                  <a:pt x="4978400" y="237340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latin typeface="+mj-lt"/>
            </a:endParaRPr>
          </a:p>
        </p:txBody>
      </p:sp>
      <p:sp>
        <p:nvSpPr>
          <p:cNvPr id="15" name="Tekstboks 8">
            <a:extLst>
              <a:ext uri="{FF2B5EF4-FFF2-40B4-BE49-F238E27FC236}">
                <a16:creationId xmlns:a16="http://schemas.microsoft.com/office/drawing/2014/main" id="{8BC7BC9A-B811-4C27-B72C-82722449B6A0}"/>
              </a:ext>
            </a:extLst>
          </p:cNvPr>
          <p:cNvSpPr txBox="1"/>
          <p:nvPr/>
        </p:nvSpPr>
        <p:spPr>
          <a:xfrm>
            <a:off x="3667940" y="4021498"/>
            <a:ext cx="2008883" cy="246221"/>
          </a:xfrm>
          <a:prstGeom prst="rect">
            <a:avLst/>
          </a:prstGeom>
          <a:noFill/>
        </p:spPr>
        <p:txBody>
          <a:bodyPr wrap="none" rtlCol="0">
            <a:spAutoFit/>
          </a:bodyPr>
          <a:lstStyle/>
          <a:p>
            <a:r>
              <a:rPr lang="da-DK" sz="1000">
                <a:latin typeface="+mj-lt"/>
              </a:rPr>
              <a:t>Nuværende omkostningsniveau</a:t>
            </a:r>
          </a:p>
        </p:txBody>
      </p:sp>
      <p:sp>
        <p:nvSpPr>
          <p:cNvPr id="16" name="Tekstboks 10">
            <a:extLst>
              <a:ext uri="{FF2B5EF4-FFF2-40B4-BE49-F238E27FC236}">
                <a16:creationId xmlns:a16="http://schemas.microsoft.com/office/drawing/2014/main" id="{26ACF8FB-205E-427F-BA57-136F35BF94CC}"/>
              </a:ext>
            </a:extLst>
          </p:cNvPr>
          <p:cNvSpPr txBox="1"/>
          <p:nvPr/>
        </p:nvSpPr>
        <p:spPr>
          <a:xfrm>
            <a:off x="3913229" y="4772186"/>
            <a:ext cx="2252159" cy="400110"/>
          </a:xfrm>
          <a:prstGeom prst="rect">
            <a:avLst/>
          </a:prstGeom>
          <a:noFill/>
        </p:spPr>
        <p:txBody>
          <a:bodyPr wrap="square" rtlCol="0">
            <a:spAutoFit/>
          </a:bodyPr>
          <a:lstStyle/>
          <a:p>
            <a:r>
              <a:rPr lang="da-DK" sz="1000">
                <a:latin typeface="+mj-lt"/>
              </a:rPr>
              <a:t>Projektomkostninger inkl. forventede fremtidige omkostninger og inflation</a:t>
            </a:r>
          </a:p>
        </p:txBody>
      </p:sp>
      <p:cxnSp>
        <p:nvCxnSpPr>
          <p:cNvPr id="17" name="Lige forbindelse 16">
            <a:extLst>
              <a:ext uri="{FF2B5EF4-FFF2-40B4-BE49-F238E27FC236}">
                <a16:creationId xmlns:a16="http://schemas.microsoft.com/office/drawing/2014/main" id="{51ACF652-30DA-455D-9250-3C6637BE10D7}"/>
              </a:ext>
            </a:extLst>
          </p:cNvPr>
          <p:cNvCxnSpPr/>
          <p:nvPr/>
        </p:nvCxnSpPr>
        <p:spPr>
          <a:xfrm>
            <a:off x="1348264" y="1908497"/>
            <a:ext cx="0" cy="3744416"/>
          </a:xfrm>
          <a:prstGeom prst="line">
            <a:avLst/>
          </a:prstGeom>
          <a:ln w="19050">
            <a:solidFill>
              <a:schemeClr val="accent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Tekstboks 14">
            <a:extLst>
              <a:ext uri="{FF2B5EF4-FFF2-40B4-BE49-F238E27FC236}">
                <a16:creationId xmlns:a16="http://schemas.microsoft.com/office/drawing/2014/main" id="{791325CF-F567-45CE-B571-34E2A591BC94}"/>
              </a:ext>
            </a:extLst>
          </p:cNvPr>
          <p:cNvSpPr txBox="1"/>
          <p:nvPr/>
        </p:nvSpPr>
        <p:spPr>
          <a:xfrm>
            <a:off x="1129502" y="1620466"/>
            <a:ext cx="2036135" cy="246221"/>
          </a:xfrm>
          <a:prstGeom prst="rect">
            <a:avLst/>
          </a:prstGeom>
          <a:noFill/>
        </p:spPr>
        <p:txBody>
          <a:bodyPr wrap="square" rtlCol="0">
            <a:spAutoFit/>
          </a:bodyPr>
          <a:lstStyle/>
          <a:p>
            <a:r>
              <a:rPr lang="da-DK" sz="1000" b="1">
                <a:latin typeface="+mj-lt"/>
              </a:rPr>
              <a:t>Go-Live</a:t>
            </a:r>
          </a:p>
        </p:txBody>
      </p:sp>
      <p:sp>
        <p:nvSpPr>
          <p:cNvPr id="19" name="Kombinationstegning: figur 18">
            <a:extLst>
              <a:ext uri="{FF2B5EF4-FFF2-40B4-BE49-F238E27FC236}">
                <a16:creationId xmlns:a16="http://schemas.microsoft.com/office/drawing/2014/main" id="{A8DA40AC-FE07-49A6-899B-39A537FDBC65}"/>
              </a:ext>
            </a:extLst>
          </p:cNvPr>
          <p:cNvSpPr/>
          <p:nvPr/>
        </p:nvSpPr>
        <p:spPr>
          <a:xfrm>
            <a:off x="614393" y="2673573"/>
            <a:ext cx="4981303" cy="1243073"/>
          </a:xfrm>
          <a:custGeom>
            <a:avLst/>
            <a:gdLst>
              <a:gd name="connsiteX0" fmla="*/ 0 w 4981303"/>
              <a:gd name="connsiteY0" fmla="*/ 1243073 h 1243073"/>
              <a:gd name="connsiteX1" fmla="*/ 505097 w 4981303"/>
              <a:gd name="connsiteY1" fmla="*/ 15164 h 1243073"/>
              <a:gd name="connsiteX2" fmla="*/ 923109 w 4981303"/>
              <a:gd name="connsiteY2" fmla="*/ 581221 h 1243073"/>
              <a:gd name="connsiteX3" fmla="*/ 1410789 w 4981303"/>
              <a:gd name="connsiteY3" fmla="*/ 938273 h 1243073"/>
              <a:gd name="connsiteX4" fmla="*/ 2360023 w 4981303"/>
              <a:gd name="connsiteY4" fmla="*/ 877313 h 1243073"/>
              <a:gd name="connsiteX5" fmla="*/ 4981303 w 4981303"/>
              <a:gd name="connsiteY5" fmla="*/ 511553 h 1243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81303" h="1243073">
                <a:moveTo>
                  <a:pt x="0" y="1243073"/>
                </a:moveTo>
                <a:cubicBezTo>
                  <a:pt x="175623" y="684273"/>
                  <a:pt x="351246" y="125473"/>
                  <a:pt x="505097" y="15164"/>
                </a:cubicBezTo>
                <a:cubicBezTo>
                  <a:pt x="658948" y="-95145"/>
                  <a:pt x="772160" y="427370"/>
                  <a:pt x="923109" y="581221"/>
                </a:cubicBezTo>
                <a:cubicBezTo>
                  <a:pt x="1074058" y="735072"/>
                  <a:pt x="1171303" y="888924"/>
                  <a:pt x="1410789" y="938273"/>
                </a:cubicBezTo>
                <a:cubicBezTo>
                  <a:pt x="1650275" y="987622"/>
                  <a:pt x="1764937" y="948433"/>
                  <a:pt x="2360023" y="877313"/>
                </a:cubicBezTo>
                <a:cubicBezTo>
                  <a:pt x="2955109" y="806193"/>
                  <a:pt x="3968206" y="658873"/>
                  <a:pt x="4981303" y="511553"/>
                </a:cubicBezTo>
              </a:path>
            </a:pathLst>
          </a:cu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latin typeface="+mj-lt"/>
            </a:endParaRPr>
          </a:p>
        </p:txBody>
      </p:sp>
      <p:sp>
        <p:nvSpPr>
          <p:cNvPr id="20" name="Tekstboks 10">
            <a:extLst>
              <a:ext uri="{FF2B5EF4-FFF2-40B4-BE49-F238E27FC236}">
                <a16:creationId xmlns:a16="http://schemas.microsoft.com/office/drawing/2014/main" id="{186C9F4C-A53B-4C58-874F-9F5E1FDB5C25}"/>
              </a:ext>
            </a:extLst>
          </p:cNvPr>
          <p:cNvSpPr txBox="1"/>
          <p:nvPr/>
        </p:nvSpPr>
        <p:spPr>
          <a:xfrm>
            <a:off x="2130682" y="2891934"/>
            <a:ext cx="2252159" cy="553998"/>
          </a:xfrm>
          <a:prstGeom prst="rect">
            <a:avLst/>
          </a:prstGeom>
          <a:noFill/>
        </p:spPr>
        <p:txBody>
          <a:bodyPr wrap="square" rtlCol="0">
            <a:spAutoFit/>
          </a:bodyPr>
          <a:lstStyle/>
          <a:p>
            <a:r>
              <a:rPr lang="da-DK" sz="1000" b="1" i="1" dirty="0">
                <a:latin typeface="+mj-lt"/>
              </a:rPr>
              <a:t>To-Be – Projektomkostninger inkl. forventede fremtidige omkostninger og inflation</a:t>
            </a:r>
          </a:p>
        </p:txBody>
      </p:sp>
      <p:sp>
        <p:nvSpPr>
          <p:cNvPr id="21" name="Tekstboks 11">
            <a:extLst>
              <a:ext uri="{FF2B5EF4-FFF2-40B4-BE49-F238E27FC236}">
                <a16:creationId xmlns:a16="http://schemas.microsoft.com/office/drawing/2014/main" id="{E6502681-B348-49F9-AF58-C739B160074F}"/>
              </a:ext>
            </a:extLst>
          </p:cNvPr>
          <p:cNvSpPr txBox="1"/>
          <p:nvPr/>
        </p:nvSpPr>
        <p:spPr>
          <a:xfrm>
            <a:off x="712428" y="3476658"/>
            <a:ext cx="766557" cy="246221"/>
          </a:xfrm>
          <a:prstGeom prst="rect">
            <a:avLst/>
          </a:prstGeom>
          <a:noFill/>
        </p:spPr>
        <p:txBody>
          <a:bodyPr wrap="none" rtlCol="0">
            <a:spAutoFit/>
          </a:bodyPr>
          <a:lstStyle/>
          <a:p>
            <a:r>
              <a:rPr lang="da-DK" sz="1000">
                <a:latin typeface="+mj-lt"/>
              </a:rPr>
              <a:t>Område A</a:t>
            </a:r>
          </a:p>
        </p:txBody>
      </p:sp>
      <p:sp>
        <p:nvSpPr>
          <p:cNvPr id="22" name="Tekstboks 12">
            <a:extLst>
              <a:ext uri="{FF2B5EF4-FFF2-40B4-BE49-F238E27FC236}">
                <a16:creationId xmlns:a16="http://schemas.microsoft.com/office/drawing/2014/main" id="{F33E604B-6D2F-445A-9CB5-C98C17971F39}"/>
              </a:ext>
            </a:extLst>
          </p:cNvPr>
          <p:cNvSpPr txBox="1"/>
          <p:nvPr/>
        </p:nvSpPr>
        <p:spPr>
          <a:xfrm>
            <a:off x="3731106" y="3780706"/>
            <a:ext cx="760144" cy="246221"/>
          </a:xfrm>
          <a:prstGeom prst="rect">
            <a:avLst/>
          </a:prstGeom>
          <a:noFill/>
        </p:spPr>
        <p:txBody>
          <a:bodyPr wrap="none" rtlCol="0">
            <a:spAutoFit/>
          </a:bodyPr>
          <a:lstStyle/>
          <a:p>
            <a:r>
              <a:rPr lang="da-DK" sz="1000" dirty="0">
                <a:latin typeface="+mj-lt"/>
              </a:rPr>
              <a:t>Område B</a:t>
            </a:r>
          </a:p>
        </p:txBody>
      </p:sp>
      <p:sp>
        <p:nvSpPr>
          <p:cNvPr id="23" name="Tekstboks 9">
            <a:extLst>
              <a:ext uri="{FF2B5EF4-FFF2-40B4-BE49-F238E27FC236}">
                <a16:creationId xmlns:a16="http://schemas.microsoft.com/office/drawing/2014/main" id="{42C636AD-E4B5-4AB5-A892-7028752BD738}"/>
              </a:ext>
            </a:extLst>
          </p:cNvPr>
          <p:cNvSpPr txBox="1"/>
          <p:nvPr/>
        </p:nvSpPr>
        <p:spPr>
          <a:xfrm>
            <a:off x="4230359" y="3430961"/>
            <a:ext cx="2008882" cy="400110"/>
          </a:xfrm>
          <a:prstGeom prst="rect">
            <a:avLst/>
          </a:prstGeom>
          <a:noFill/>
        </p:spPr>
        <p:txBody>
          <a:bodyPr wrap="square" rtlCol="0">
            <a:spAutoFit/>
          </a:bodyPr>
          <a:lstStyle/>
          <a:p>
            <a:r>
              <a:rPr lang="da-DK" sz="1000" dirty="0">
                <a:latin typeface="+mj-lt"/>
              </a:rPr>
              <a:t>Fremtidigt omkostningsniveau inkl. inflation</a:t>
            </a:r>
          </a:p>
        </p:txBody>
      </p:sp>
      <p:grpSp>
        <p:nvGrpSpPr>
          <p:cNvPr id="28" name="Group 25">
            <a:extLst>
              <a:ext uri="{FF2B5EF4-FFF2-40B4-BE49-F238E27FC236}">
                <a16:creationId xmlns:a16="http://schemas.microsoft.com/office/drawing/2014/main" id="{12500CBF-913C-4C65-A16C-1A97C4606362}"/>
              </a:ext>
            </a:extLst>
          </p:cNvPr>
          <p:cNvGrpSpPr/>
          <p:nvPr/>
        </p:nvGrpSpPr>
        <p:grpSpPr>
          <a:xfrm>
            <a:off x="6947805" y="1544490"/>
            <a:ext cx="4130252" cy="4872104"/>
            <a:chOff x="7473594" y="1286827"/>
            <a:chExt cx="4130252" cy="4872104"/>
          </a:xfrm>
        </p:grpSpPr>
        <p:sp>
          <p:nvSpPr>
            <p:cNvPr id="29" name="Rectangle 28">
              <a:extLst>
                <a:ext uri="{FF2B5EF4-FFF2-40B4-BE49-F238E27FC236}">
                  <a16:creationId xmlns:a16="http://schemas.microsoft.com/office/drawing/2014/main" id="{BB2F4CDF-AF5B-4956-9958-34316FA4E6CC}"/>
                </a:ext>
              </a:extLst>
            </p:cNvPr>
            <p:cNvSpPr/>
            <p:nvPr/>
          </p:nvSpPr>
          <p:spPr>
            <a:xfrm>
              <a:off x="7473594" y="1286827"/>
              <a:ext cx="4130252" cy="4872104"/>
            </a:xfrm>
            <a:prstGeom prst="rect">
              <a:avLst/>
            </a:prstGeom>
            <a:solidFill>
              <a:schemeClr val="tx2">
                <a:lumMod val="75000"/>
              </a:schemeClr>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da-DK" sz="1200" dirty="0">
                <a:solidFill>
                  <a:schemeClr val="bg1"/>
                </a:solidFill>
                <a:latin typeface="+mj-lt"/>
              </a:endParaRPr>
            </a:p>
          </p:txBody>
        </p:sp>
        <p:sp>
          <p:nvSpPr>
            <p:cNvPr id="30" name="Tekstfelt 20">
              <a:extLst>
                <a:ext uri="{FF2B5EF4-FFF2-40B4-BE49-F238E27FC236}">
                  <a16:creationId xmlns:a16="http://schemas.microsoft.com/office/drawing/2014/main" id="{171DFBC0-8884-4352-8527-A7F6820B49AD}"/>
                </a:ext>
              </a:extLst>
            </p:cNvPr>
            <p:cNvSpPr txBox="1"/>
            <p:nvPr/>
          </p:nvSpPr>
          <p:spPr>
            <a:xfrm>
              <a:off x="7600491" y="1372225"/>
              <a:ext cx="3871782" cy="2739211"/>
            </a:xfrm>
            <a:prstGeom prst="rect">
              <a:avLst/>
            </a:prstGeom>
            <a:noFill/>
          </p:spPr>
          <p:txBody>
            <a:bodyPr wrap="square" rtlCol="0">
              <a:spAutoFit/>
            </a:bodyPr>
            <a:lstStyle/>
            <a:p>
              <a:r>
                <a:rPr lang="da-DK" sz="2000" b="1" kern="0" dirty="0">
                  <a:solidFill>
                    <a:schemeClr val="bg1"/>
                  </a:solidFill>
                  <a:latin typeface="+mj-lt"/>
                </a:rPr>
                <a:t>Anvendelse af business cases i det offentlige</a:t>
              </a:r>
            </a:p>
            <a:p>
              <a:endParaRPr lang="da-DK" sz="1200" kern="0" dirty="0">
                <a:solidFill>
                  <a:schemeClr val="bg1"/>
                </a:solidFill>
                <a:latin typeface="+mj-lt"/>
              </a:endParaRPr>
            </a:p>
            <a:p>
              <a:r>
                <a:rPr lang="da-DK" sz="1200" dirty="0">
                  <a:solidFill>
                    <a:schemeClr val="bg1"/>
                  </a:solidFill>
                  <a:latin typeface="+mj-lt"/>
                </a:rPr>
                <a:t>Udfordringen i de offentlige projekter er, at ”To-Be” kurven kommer til at se anderledes ud pga. øget kvalitet og service.</a:t>
              </a:r>
            </a:p>
            <a:p>
              <a:endParaRPr lang="da-DK" sz="1200" b="1" i="1" kern="0" dirty="0">
                <a:solidFill>
                  <a:schemeClr val="bg1"/>
                </a:solidFill>
                <a:latin typeface="+mj-lt"/>
              </a:endParaRPr>
            </a:p>
            <a:p>
              <a:r>
                <a:rPr lang="da-DK" sz="1200" kern="0" dirty="0">
                  <a:solidFill>
                    <a:schemeClr val="bg1"/>
                  </a:solidFill>
                  <a:latin typeface="+mj-lt"/>
                </a:rPr>
                <a:t>Udfordringen bliver for dem, som introducerer nye services. De kan næsten kun øge deres TCO, og derfor skal business casen forklares ved gevinster, som skabes hos tredjepart – borgere, virksomheder, kommune, region, andre styrelser etc.</a:t>
              </a:r>
            </a:p>
            <a:p>
              <a:endParaRPr lang="da-DK" sz="1200" kern="0" dirty="0">
                <a:solidFill>
                  <a:schemeClr val="bg2">
                    <a:lumMod val="95000"/>
                    <a:lumOff val="5000"/>
                  </a:schemeClr>
                </a:solidFill>
                <a:latin typeface="+mj-lt"/>
              </a:endParaRPr>
            </a:p>
          </p:txBody>
        </p:sp>
        <p:sp>
          <p:nvSpPr>
            <p:cNvPr id="31" name="Rectangle 42">
              <a:extLst>
                <a:ext uri="{FF2B5EF4-FFF2-40B4-BE49-F238E27FC236}">
                  <a16:creationId xmlns:a16="http://schemas.microsoft.com/office/drawing/2014/main" id="{4ADC8E17-647D-40AD-B07D-54928096FDF4}"/>
                </a:ext>
              </a:extLst>
            </p:cNvPr>
            <p:cNvSpPr/>
            <p:nvPr/>
          </p:nvSpPr>
          <p:spPr>
            <a:xfrm>
              <a:off x="7570875" y="4100031"/>
              <a:ext cx="3530134" cy="338554"/>
            </a:xfrm>
            <a:prstGeom prst="rect">
              <a:avLst/>
            </a:prstGeom>
          </p:spPr>
          <p:txBody>
            <a:bodyPr wrap="none">
              <a:spAutoFit/>
            </a:bodyPr>
            <a:lstStyle/>
            <a:p>
              <a:r>
                <a:rPr lang="da-DK" sz="1600" b="1" kern="0" dirty="0">
                  <a:solidFill>
                    <a:schemeClr val="bg1"/>
                  </a:solidFill>
                  <a:latin typeface="+mj-lt"/>
                </a:rPr>
                <a:t>Eksempler fra offentlige projekter:</a:t>
              </a:r>
            </a:p>
          </p:txBody>
        </p:sp>
        <p:grpSp>
          <p:nvGrpSpPr>
            <p:cNvPr id="32" name="Group 24">
              <a:extLst>
                <a:ext uri="{FF2B5EF4-FFF2-40B4-BE49-F238E27FC236}">
                  <a16:creationId xmlns:a16="http://schemas.microsoft.com/office/drawing/2014/main" id="{43688D1A-4032-4E64-938D-33B1F4C97C00}"/>
                </a:ext>
              </a:extLst>
            </p:cNvPr>
            <p:cNvGrpSpPr/>
            <p:nvPr/>
          </p:nvGrpSpPr>
          <p:grpSpPr>
            <a:xfrm>
              <a:off x="7621797" y="4504332"/>
              <a:ext cx="3829169" cy="1530568"/>
              <a:chOff x="7703467" y="4537723"/>
              <a:chExt cx="3829169" cy="1530568"/>
            </a:xfrm>
          </p:grpSpPr>
          <p:sp>
            <p:nvSpPr>
              <p:cNvPr id="33" name="Rectangle 23">
                <a:extLst>
                  <a:ext uri="{FF2B5EF4-FFF2-40B4-BE49-F238E27FC236}">
                    <a16:creationId xmlns:a16="http://schemas.microsoft.com/office/drawing/2014/main" id="{DDFD4E67-EC6D-4874-8800-93FFF296FC76}"/>
                  </a:ext>
                </a:extLst>
              </p:cNvPr>
              <p:cNvSpPr/>
              <p:nvPr/>
            </p:nvSpPr>
            <p:spPr>
              <a:xfrm>
                <a:off x="7703467" y="4537723"/>
                <a:ext cx="3829169" cy="153056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da-DK" sz="1200" dirty="0">
                  <a:solidFill>
                    <a:schemeClr val="tx1"/>
                  </a:solidFill>
                </a:endParaRPr>
              </a:p>
            </p:txBody>
          </p:sp>
          <p:pic>
            <p:nvPicPr>
              <p:cNvPr id="34" name="Picture 4" descr="Image result for kørekort app">
                <a:extLst>
                  <a:ext uri="{FF2B5EF4-FFF2-40B4-BE49-F238E27FC236}">
                    <a16:creationId xmlns:a16="http://schemas.microsoft.com/office/drawing/2014/main" id="{E2311FE2-CEE3-4549-801D-5B14D001B0C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350" t="14001" r="17240" b="18800"/>
              <a:stretch/>
            </p:blipFill>
            <p:spPr bwMode="auto">
              <a:xfrm>
                <a:off x="8588978" y="4546221"/>
                <a:ext cx="2908240" cy="152207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5" descr="Funktioner i nøgleappen - NemID">
                <a:extLst>
                  <a:ext uri="{FF2B5EF4-FFF2-40B4-BE49-F238E27FC236}">
                    <a16:creationId xmlns:a16="http://schemas.microsoft.com/office/drawing/2014/main" id="{49C1CFD4-CA2A-4F20-AA89-6DB88AFAE2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03468" y="4629406"/>
                <a:ext cx="879049" cy="140336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1318193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F9B54D-26E7-4653-83CC-751A93E09ED8}"/>
              </a:ext>
            </a:extLst>
          </p:cNvPr>
          <p:cNvSpPr>
            <a:spLocks noGrp="1"/>
          </p:cNvSpPr>
          <p:nvPr>
            <p:ph type="sldNum" sz="quarter" idx="12"/>
          </p:nvPr>
        </p:nvSpPr>
        <p:spPr/>
        <p:txBody>
          <a:bodyPr/>
          <a:lstStyle/>
          <a:p>
            <a:fld id="{ED8A48D8-8291-F24A-9DB0-B0C94D545751}" type="slidenum">
              <a:rPr lang="da-DK" noProof="0" smtClean="0"/>
              <a:t>17</a:t>
            </a:fld>
            <a:endParaRPr lang="da-DK" noProof="0"/>
          </a:p>
        </p:txBody>
      </p:sp>
      <p:sp>
        <p:nvSpPr>
          <p:cNvPr id="3" name="Title 2">
            <a:extLst>
              <a:ext uri="{FF2B5EF4-FFF2-40B4-BE49-F238E27FC236}">
                <a16:creationId xmlns:a16="http://schemas.microsoft.com/office/drawing/2014/main" id="{7B1C348E-2466-4CC3-857F-21414C3EF165}"/>
              </a:ext>
            </a:extLst>
          </p:cNvPr>
          <p:cNvSpPr>
            <a:spLocks noGrp="1"/>
          </p:cNvSpPr>
          <p:nvPr>
            <p:ph type="title"/>
          </p:nvPr>
        </p:nvSpPr>
        <p:spPr>
          <a:xfrm>
            <a:off x="457200" y="365126"/>
            <a:ext cx="10144898" cy="846729"/>
          </a:xfrm>
        </p:spPr>
        <p:txBody>
          <a:bodyPr>
            <a:normAutofit/>
          </a:bodyPr>
          <a:lstStyle/>
          <a:p>
            <a:r>
              <a:rPr lang="da-DK" sz="2400" dirty="0"/>
              <a:t>Der har generelt ikke været tradition for at se på business cases og gevinstrealisering hverken i den offentlige sektor eller private sektor</a:t>
            </a:r>
          </a:p>
        </p:txBody>
      </p:sp>
      <p:pic>
        <p:nvPicPr>
          <p:cNvPr id="4" name="Picture 2" descr="http://t1.gstatic.com/images?q=tbn:ANd9GcQT3aUSqJcHMBrD06Ww7ilOzDwnJ9imbnkKpzbs_DEUkOPwygqr_w">
            <a:extLst>
              <a:ext uri="{FF2B5EF4-FFF2-40B4-BE49-F238E27FC236}">
                <a16:creationId xmlns:a16="http://schemas.microsoft.com/office/drawing/2014/main" id="{A14FA423-3758-4036-9EAE-FB5B28756A83}"/>
              </a:ext>
            </a:extLst>
          </p:cNvPr>
          <p:cNvPicPr>
            <a:picLocks noChangeAspect="1" noChangeArrowheads="1"/>
          </p:cNvPicPr>
          <p:nvPr/>
        </p:nvPicPr>
        <p:blipFill>
          <a:blip r:embed="rId2"/>
          <a:srcRect/>
          <a:stretch>
            <a:fillRect/>
          </a:stretch>
        </p:blipFill>
        <p:spPr bwMode="auto">
          <a:xfrm>
            <a:off x="2331291" y="1685277"/>
            <a:ext cx="6177734" cy="3782668"/>
          </a:xfrm>
          <a:prstGeom prst="rect">
            <a:avLst/>
          </a:prstGeom>
          <a:noFill/>
          <a:ln w="9525">
            <a:noFill/>
            <a:miter lim="800000"/>
            <a:headEnd/>
            <a:tailEnd/>
          </a:ln>
        </p:spPr>
      </p:pic>
      <p:cxnSp>
        <p:nvCxnSpPr>
          <p:cNvPr id="5" name="Lige pilforbindelse 4">
            <a:extLst>
              <a:ext uri="{FF2B5EF4-FFF2-40B4-BE49-F238E27FC236}">
                <a16:creationId xmlns:a16="http://schemas.microsoft.com/office/drawing/2014/main" id="{863EFC10-37E7-43AD-8E90-69CC15F23FDA}"/>
              </a:ext>
            </a:extLst>
          </p:cNvPr>
          <p:cNvCxnSpPr/>
          <p:nvPr/>
        </p:nvCxnSpPr>
        <p:spPr>
          <a:xfrm>
            <a:off x="2324892" y="5467945"/>
            <a:ext cx="6309120" cy="0"/>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 name="Lige pilforbindelse 5">
            <a:extLst>
              <a:ext uri="{FF2B5EF4-FFF2-40B4-BE49-F238E27FC236}">
                <a16:creationId xmlns:a16="http://schemas.microsoft.com/office/drawing/2014/main" id="{1337ED8B-9CE9-4736-9C69-6B48E4B46C3B}"/>
              </a:ext>
            </a:extLst>
          </p:cNvPr>
          <p:cNvCxnSpPr/>
          <p:nvPr/>
        </p:nvCxnSpPr>
        <p:spPr>
          <a:xfrm flipV="1">
            <a:off x="2324892" y="1576983"/>
            <a:ext cx="0" cy="3890962"/>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7" name="Rektangel 6">
            <a:extLst>
              <a:ext uri="{FF2B5EF4-FFF2-40B4-BE49-F238E27FC236}">
                <a16:creationId xmlns:a16="http://schemas.microsoft.com/office/drawing/2014/main" id="{3A04CDB2-CB43-4E68-85DF-85080F44EFDF}"/>
              </a:ext>
            </a:extLst>
          </p:cNvPr>
          <p:cNvSpPr>
            <a:spLocks noChangeArrowheads="1"/>
          </p:cNvSpPr>
          <p:nvPr/>
        </p:nvSpPr>
        <p:spPr bwMode="auto">
          <a:xfrm>
            <a:off x="2877342" y="5661860"/>
            <a:ext cx="1537617" cy="461665"/>
          </a:xfrm>
          <a:prstGeom prst="rect">
            <a:avLst/>
          </a:prstGeom>
          <a:noFill/>
          <a:ln w="9525">
            <a:noFill/>
            <a:miter lim="800000"/>
            <a:headEnd/>
            <a:tailEnd/>
          </a:ln>
        </p:spPr>
        <p:txBody>
          <a:bodyPr wrap="square">
            <a:spAutoFit/>
          </a:bodyPr>
          <a:lstStyle>
            <a:defPPr>
              <a:defRPr lang="da-DK"/>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da-DK" sz="1200" i="1" dirty="0">
                <a:latin typeface="+mn-lt"/>
              </a:rPr>
              <a:t>Ingen business case </a:t>
            </a:r>
          </a:p>
        </p:txBody>
      </p:sp>
      <p:sp>
        <p:nvSpPr>
          <p:cNvPr id="8" name="Rektangel 7">
            <a:extLst>
              <a:ext uri="{FF2B5EF4-FFF2-40B4-BE49-F238E27FC236}">
                <a16:creationId xmlns:a16="http://schemas.microsoft.com/office/drawing/2014/main" id="{104C7831-0C86-40DE-A8C0-6E6DBC00AC72}"/>
              </a:ext>
            </a:extLst>
          </p:cNvPr>
          <p:cNvSpPr>
            <a:spLocks noChangeArrowheads="1"/>
          </p:cNvSpPr>
          <p:nvPr/>
        </p:nvSpPr>
        <p:spPr bwMode="auto">
          <a:xfrm>
            <a:off x="4660629" y="5661860"/>
            <a:ext cx="1149830" cy="461665"/>
          </a:xfrm>
          <a:prstGeom prst="rect">
            <a:avLst/>
          </a:prstGeom>
          <a:noFill/>
          <a:ln w="9525">
            <a:noFill/>
            <a:miter lim="800000"/>
            <a:headEnd/>
            <a:tailEnd/>
          </a:ln>
        </p:spPr>
        <p:txBody>
          <a:bodyPr wrap="square">
            <a:spAutoFit/>
          </a:bodyPr>
          <a:lstStyle>
            <a:defPPr>
              <a:defRPr lang="da-DK"/>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da-DK" sz="1200" i="1" dirty="0">
                <a:latin typeface="+mn-lt"/>
              </a:rPr>
              <a:t>Business case </a:t>
            </a:r>
          </a:p>
        </p:txBody>
      </p:sp>
      <p:sp>
        <p:nvSpPr>
          <p:cNvPr id="9" name="Rektangel 8">
            <a:extLst>
              <a:ext uri="{FF2B5EF4-FFF2-40B4-BE49-F238E27FC236}">
                <a16:creationId xmlns:a16="http://schemas.microsoft.com/office/drawing/2014/main" id="{D9323D0F-DC14-4AA2-8DFC-3D8965A536AC}"/>
              </a:ext>
            </a:extLst>
          </p:cNvPr>
          <p:cNvSpPr>
            <a:spLocks noChangeArrowheads="1"/>
          </p:cNvSpPr>
          <p:nvPr/>
        </p:nvSpPr>
        <p:spPr bwMode="auto">
          <a:xfrm>
            <a:off x="6056129" y="5661860"/>
            <a:ext cx="1385595" cy="461665"/>
          </a:xfrm>
          <a:prstGeom prst="rect">
            <a:avLst/>
          </a:prstGeom>
          <a:noFill/>
          <a:ln w="9525">
            <a:noFill/>
            <a:miter lim="800000"/>
            <a:headEnd/>
            <a:tailEnd/>
          </a:ln>
        </p:spPr>
        <p:txBody>
          <a:bodyPr wrap="square">
            <a:spAutoFit/>
          </a:bodyPr>
          <a:lstStyle>
            <a:defPPr>
              <a:defRPr lang="da-DK"/>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da-DK" sz="1200" i="1" dirty="0">
                <a:latin typeface="+mn-lt"/>
              </a:rPr>
              <a:t>Aktivt realisering af gevinstejer</a:t>
            </a:r>
          </a:p>
        </p:txBody>
      </p:sp>
      <p:sp>
        <p:nvSpPr>
          <p:cNvPr id="10" name="Rektangel 9">
            <a:extLst>
              <a:ext uri="{FF2B5EF4-FFF2-40B4-BE49-F238E27FC236}">
                <a16:creationId xmlns:a16="http://schemas.microsoft.com/office/drawing/2014/main" id="{91D151D8-0CF3-45EE-8E14-40AC62393463}"/>
              </a:ext>
            </a:extLst>
          </p:cNvPr>
          <p:cNvSpPr>
            <a:spLocks noChangeArrowheads="1"/>
          </p:cNvSpPr>
          <p:nvPr/>
        </p:nvSpPr>
        <p:spPr bwMode="auto">
          <a:xfrm>
            <a:off x="627064" y="4756746"/>
            <a:ext cx="2194069" cy="276225"/>
          </a:xfrm>
          <a:prstGeom prst="rect">
            <a:avLst/>
          </a:prstGeom>
          <a:noFill/>
          <a:ln w="9525">
            <a:noFill/>
            <a:miter lim="800000"/>
            <a:headEnd/>
            <a:tailEnd/>
          </a:ln>
        </p:spPr>
        <p:txBody>
          <a:bodyPr>
            <a:spAutoFit/>
          </a:bodyPr>
          <a:lstStyle>
            <a:defPPr>
              <a:defRPr lang="da-DK"/>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da-DK" sz="1200" i="1" dirty="0">
                <a:latin typeface="+mn-lt"/>
              </a:rPr>
              <a:t>Projektleder</a:t>
            </a:r>
          </a:p>
        </p:txBody>
      </p:sp>
      <p:sp>
        <p:nvSpPr>
          <p:cNvPr id="11" name="Rektangel 10">
            <a:extLst>
              <a:ext uri="{FF2B5EF4-FFF2-40B4-BE49-F238E27FC236}">
                <a16:creationId xmlns:a16="http://schemas.microsoft.com/office/drawing/2014/main" id="{586C1505-4ED1-41C1-B17E-FC3DD36818DD}"/>
              </a:ext>
            </a:extLst>
          </p:cNvPr>
          <p:cNvSpPr>
            <a:spLocks noChangeArrowheads="1"/>
          </p:cNvSpPr>
          <p:nvPr/>
        </p:nvSpPr>
        <p:spPr bwMode="auto">
          <a:xfrm>
            <a:off x="627063" y="3982046"/>
            <a:ext cx="1223436" cy="276225"/>
          </a:xfrm>
          <a:prstGeom prst="rect">
            <a:avLst/>
          </a:prstGeom>
          <a:noFill/>
          <a:ln w="9525">
            <a:noFill/>
            <a:miter lim="800000"/>
            <a:headEnd/>
            <a:tailEnd/>
          </a:ln>
        </p:spPr>
        <p:txBody>
          <a:bodyPr>
            <a:spAutoFit/>
          </a:bodyPr>
          <a:lstStyle>
            <a:defPPr>
              <a:defRPr lang="da-DK"/>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da-DK" sz="1200" i="1">
                <a:latin typeface="+mn-lt"/>
              </a:rPr>
              <a:t>Projektejer</a:t>
            </a:r>
          </a:p>
        </p:txBody>
      </p:sp>
      <p:sp>
        <p:nvSpPr>
          <p:cNvPr id="12" name="Rektangel 11">
            <a:extLst>
              <a:ext uri="{FF2B5EF4-FFF2-40B4-BE49-F238E27FC236}">
                <a16:creationId xmlns:a16="http://schemas.microsoft.com/office/drawing/2014/main" id="{FB7233B7-77E4-44C5-8F7B-A8EF647111BF}"/>
              </a:ext>
            </a:extLst>
          </p:cNvPr>
          <p:cNvSpPr>
            <a:spLocks noChangeArrowheads="1"/>
          </p:cNvSpPr>
          <p:nvPr/>
        </p:nvSpPr>
        <p:spPr bwMode="auto">
          <a:xfrm>
            <a:off x="627064" y="2062758"/>
            <a:ext cx="2194069" cy="461962"/>
          </a:xfrm>
          <a:prstGeom prst="rect">
            <a:avLst/>
          </a:prstGeom>
          <a:noFill/>
          <a:ln w="9525">
            <a:noFill/>
            <a:miter lim="800000"/>
            <a:headEnd/>
            <a:tailEnd/>
          </a:ln>
        </p:spPr>
        <p:txBody>
          <a:bodyPr>
            <a:spAutoFit/>
          </a:bodyPr>
          <a:lstStyle>
            <a:defPPr>
              <a:defRPr lang="da-DK"/>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da-DK" sz="1200" i="1">
                <a:latin typeface="+mn-lt"/>
              </a:rPr>
              <a:t>Erfaringer opsamlet, dokumenteret og delt</a:t>
            </a:r>
          </a:p>
        </p:txBody>
      </p:sp>
      <p:sp>
        <p:nvSpPr>
          <p:cNvPr id="13" name="Rektangel 12">
            <a:extLst>
              <a:ext uri="{FF2B5EF4-FFF2-40B4-BE49-F238E27FC236}">
                <a16:creationId xmlns:a16="http://schemas.microsoft.com/office/drawing/2014/main" id="{367A7FD1-A2B8-4FFE-ACCE-44D03B09BA69}"/>
              </a:ext>
            </a:extLst>
          </p:cNvPr>
          <p:cNvSpPr>
            <a:spLocks noChangeArrowheads="1"/>
          </p:cNvSpPr>
          <p:nvPr/>
        </p:nvSpPr>
        <p:spPr bwMode="auto">
          <a:xfrm>
            <a:off x="627064" y="3021608"/>
            <a:ext cx="2194069" cy="461962"/>
          </a:xfrm>
          <a:prstGeom prst="rect">
            <a:avLst/>
          </a:prstGeom>
          <a:noFill/>
          <a:ln w="9525">
            <a:noFill/>
            <a:miter lim="800000"/>
            <a:headEnd/>
            <a:tailEnd/>
          </a:ln>
        </p:spPr>
        <p:txBody>
          <a:bodyPr>
            <a:spAutoFit/>
          </a:bodyPr>
          <a:lstStyle>
            <a:defPPr>
              <a:defRPr lang="da-DK"/>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da-DK" sz="1200" i="1">
                <a:latin typeface="+mn-lt"/>
              </a:rPr>
              <a:t>Gevinstejerne/ hovedinteressenterne  </a:t>
            </a:r>
          </a:p>
        </p:txBody>
      </p:sp>
      <p:sp>
        <p:nvSpPr>
          <p:cNvPr id="14" name="Rektangel 13">
            <a:extLst>
              <a:ext uri="{FF2B5EF4-FFF2-40B4-BE49-F238E27FC236}">
                <a16:creationId xmlns:a16="http://schemas.microsoft.com/office/drawing/2014/main" id="{119ABD79-EB77-47A0-AD4A-6EA365B37F3A}"/>
              </a:ext>
            </a:extLst>
          </p:cNvPr>
          <p:cNvSpPr>
            <a:spLocks noChangeArrowheads="1"/>
          </p:cNvSpPr>
          <p:nvPr/>
        </p:nvSpPr>
        <p:spPr bwMode="auto">
          <a:xfrm>
            <a:off x="627063" y="1372196"/>
            <a:ext cx="1697829" cy="461963"/>
          </a:xfrm>
          <a:prstGeom prst="rect">
            <a:avLst/>
          </a:prstGeom>
          <a:noFill/>
          <a:ln w="9525">
            <a:noFill/>
            <a:miter lim="800000"/>
            <a:headEnd/>
            <a:tailEnd/>
          </a:ln>
        </p:spPr>
        <p:txBody>
          <a:bodyPr>
            <a:spAutoFit/>
          </a:bodyPr>
          <a:lstStyle>
            <a:defPPr>
              <a:defRPr lang="da-DK"/>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da-DK" sz="1200" b="1" dirty="0">
                <a:latin typeface="+mn-lt"/>
              </a:rPr>
              <a:t>Organisatorisk forankring</a:t>
            </a:r>
          </a:p>
        </p:txBody>
      </p:sp>
      <p:sp>
        <p:nvSpPr>
          <p:cNvPr id="15" name="Rektangel 14">
            <a:extLst>
              <a:ext uri="{FF2B5EF4-FFF2-40B4-BE49-F238E27FC236}">
                <a16:creationId xmlns:a16="http://schemas.microsoft.com/office/drawing/2014/main" id="{1567AEDB-0E65-4083-B1F0-3F145F5987EE}"/>
              </a:ext>
            </a:extLst>
          </p:cNvPr>
          <p:cNvSpPr>
            <a:spLocks noChangeArrowheads="1"/>
          </p:cNvSpPr>
          <p:nvPr/>
        </p:nvSpPr>
        <p:spPr bwMode="auto">
          <a:xfrm>
            <a:off x="7939155" y="5637295"/>
            <a:ext cx="1537617" cy="461665"/>
          </a:xfrm>
          <a:prstGeom prst="rect">
            <a:avLst/>
          </a:prstGeom>
          <a:noFill/>
          <a:ln w="9525">
            <a:noFill/>
            <a:miter lim="800000"/>
            <a:headEnd/>
            <a:tailEnd/>
          </a:ln>
        </p:spPr>
        <p:txBody>
          <a:bodyPr wrap="square">
            <a:spAutoFit/>
          </a:bodyPr>
          <a:lstStyle>
            <a:defPPr>
              <a:defRPr lang="da-DK"/>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da-DK" sz="1200" b="1" dirty="0" err="1"/>
              <a:t>BC’ens</a:t>
            </a:r>
            <a:r>
              <a:rPr lang="da-DK" sz="1200" b="1" dirty="0"/>
              <a:t> udviklingsniveau</a:t>
            </a:r>
          </a:p>
        </p:txBody>
      </p:sp>
      <p:sp>
        <p:nvSpPr>
          <p:cNvPr id="16" name="Sky 15">
            <a:extLst>
              <a:ext uri="{FF2B5EF4-FFF2-40B4-BE49-F238E27FC236}">
                <a16:creationId xmlns:a16="http://schemas.microsoft.com/office/drawing/2014/main" id="{90DE3EB1-A96A-4972-9B90-AF256F7C747E}"/>
              </a:ext>
            </a:extLst>
          </p:cNvPr>
          <p:cNvSpPr/>
          <p:nvPr/>
        </p:nvSpPr>
        <p:spPr>
          <a:xfrm>
            <a:off x="4021161" y="3237508"/>
            <a:ext cx="2195630" cy="1365250"/>
          </a:xfrm>
          <a:prstGeom prst="cloud">
            <a:avLst/>
          </a:prstGeom>
          <a:solidFill>
            <a:schemeClr val="tx2">
              <a:lumMod val="20000"/>
              <a:lumOff val="80000"/>
              <a:alpha val="3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r>
              <a:rPr lang="da-DK" sz="1200" b="1">
                <a:solidFill>
                  <a:schemeClr val="tx1"/>
                </a:solidFill>
              </a:rPr>
              <a:t>Den typiske modenhed</a:t>
            </a:r>
          </a:p>
        </p:txBody>
      </p:sp>
      <p:sp>
        <p:nvSpPr>
          <p:cNvPr id="18" name="Text Placeholder 9">
            <a:extLst>
              <a:ext uri="{FF2B5EF4-FFF2-40B4-BE49-F238E27FC236}">
                <a16:creationId xmlns:a16="http://schemas.microsoft.com/office/drawing/2014/main" id="{4D80DC51-903D-4999-99B6-650405A66479}"/>
              </a:ext>
            </a:extLst>
          </p:cNvPr>
          <p:cNvSpPr txBox="1">
            <a:spLocks/>
          </p:cNvSpPr>
          <p:nvPr/>
        </p:nvSpPr>
        <p:spPr>
          <a:xfrm>
            <a:off x="9615660" y="2807841"/>
            <a:ext cx="1882002" cy="2854019"/>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sz="1200" dirty="0">
                <a:solidFill>
                  <a:schemeClr val="tx1"/>
                </a:solidFill>
                <a:latin typeface="+mj-lt"/>
              </a:rPr>
              <a:t>Det handler om at skabe en indgroet adfærd om at finde værdier, få dem kvalificeret og sikre at gevinstejerne har fokus på dem efterfølgende.</a:t>
            </a:r>
          </a:p>
        </p:txBody>
      </p:sp>
      <p:sp>
        <p:nvSpPr>
          <p:cNvPr id="19" name="Text Placeholder 11">
            <a:extLst>
              <a:ext uri="{FF2B5EF4-FFF2-40B4-BE49-F238E27FC236}">
                <a16:creationId xmlns:a16="http://schemas.microsoft.com/office/drawing/2014/main" id="{4DCD9F3D-3C46-4DBC-BBD9-07E3590ADA4F}"/>
              </a:ext>
            </a:extLst>
          </p:cNvPr>
          <p:cNvSpPr txBox="1">
            <a:spLocks/>
          </p:cNvSpPr>
          <p:nvPr/>
        </p:nvSpPr>
        <p:spPr>
          <a:xfrm>
            <a:off x="9033841" y="2186182"/>
            <a:ext cx="1163635"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accent1">
                    <a:lumMod val="75000"/>
                  </a:schemeClr>
                </a:solidFill>
                <a:latin typeface="Georgia" panose="02040502050405020303" pitchFamily="18" charset="0"/>
              </a:rPr>
              <a:t>“</a:t>
            </a:r>
          </a:p>
        </p:txBody>
      </p:sp>
    </p:spTree>
    <p:extLst>
      <p:ext uri="{BB962C8B-B14F-4D97-AF65-F5344CB8AC3E}">
        <p14:creationId xmlns:p14="http://schemas.microsoft.com/office/powerpoint/2010/main" val="1148998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F9B54D-26E7-4653-83CC-751A93E09ED8}"/>
              </a:ext>
            </a:extLst>
          </p:cNvPr>
          <p:cNvSpPr>
            <a:spLocks noGrp="1"/>
          </p:cNvSpPr>
          <p:nvPr>
            <p:ph type="sldNum" sz="quarter" idx="12"/>
          </p:nvPr>
        </p:nvSpPr>
        <p:spPr/>
        <p:txBody>
          <a:bodyPr/>
          <a:lstStyle/>
          <a:p>
            <a:fld id="{ED8A48D8-8291-F24A-9DB0-B0C94D545751}" type="slidenum">
              <a:rPr lang="da-DK" noProof="0" smtClean="0"/>
              <a:t>18</a:t>
            </a:fld>
            <a:endParaRPr lang="da-DK" noProof="0"/>
          </a:p>
        </p:txBody>
      </p:sp>
      <p:sp>
        <p:nvSpPr>
          <p:cNvPr id="3" name="Title 2">
            <a:extLst>
              <a:ext uri="{FF2B5EF4-FFF2-40B4-BE49-F238E27FC236}">
                <a16:creationId xmlns:a16="http://schemas.microsoft.com/office/drawing/2014/main" id="{7B1C348E-2466-4CC3-857F-21414C3EF165}"/>
              </a:ext>
            </a:extLst>
          </p:cNvPr>
          <p:cNvSpPr>
            <a:spLocks noGrp="1"/>
          </p:cNvSpPr>
          <p:nvPr>
            <p:ph type="title"/>
          </p:nvPr>
        </p:nvSpPr>
        <p:spPr>
          <a:xfrm>
            <a:off x="457200" y="365126"/>
            <a:ext cx="10144898" cy="846729"/>
          </a:xfrm>
        </p:spPr>
        <p:txBody>
          <a:bodyPr>
            <a:normAutofit/>
          </a:bodyPr>
          <a:lstStyle/>
          <a:p>
            <a:r>
              <a:rPr lang="da-DK" sz="2400" dirty="0"/>
              <a:t>Der er behov for en række styringsdokumenter i forbindelse med gevinstrealiseringen, hvor kun business casen er en af dem</a:t>
            </a:r>
          </a:p>
        </p:txBody>
      </p:sp>
      <p:pic>
        <p:nvPicPr>
          <p:cNvPr id="4" name="Billede 3" descr="Fig 2.2.jpg">
            <a:extLst>
              <a:ext uri="{FF2B5EF4-FFF2-40B4-BE49-F238E27FC236}">
                <a16:creationId xmlns:a16="http://schemas.microsoft.com/office/drawing/2014/main" id="{76B8C1FF-656E-463B-9B57-FE4DDEC8D9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0844" b="2479"/>
          <a:stretch/>
        </p:blipFill>
        <p:spPr>
          <a:xfrm>
            <a:off x="134805" y="1509919"/>
            <a:ext cx="7776864" cy="4982955"/>
          </a:xfrm>
          <a:prstGeom prst="rect">
            <a:avLst/>
          </a:prstGeom>
        </p:spPr>
      </p:pic>
      <p:sp>
        <p:nvSpPr>
          <p:cNvPr id="5" name="Text Placeholder 9">
            <a:extLst>
              <a:ext uri="{FF2B5EF4-FFF2-40B4-BE49-F238E27FC236}">
                <a16:creationId xmlns:a16="http://schemas.microsoft.com/office/drawing/2014/main" id="{100ABF68-CBA0-404F-AFE6-C233F2D1646C}"/>
              </a:ext>
            </a:extLst>
          </p:cNvPr>
          <p:cNvSpPr txBox="1">
            <a:spLocks/>
          </p:cNvSpPr>
          <p:nvPr/>
        </p:nvSpPr>
        <p:spPr>
          <a:xfrm>
            <a:off x="9615660" y="2807841"/>
            <a:ext cx="1882002" cy="2854019"/>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a-DK" sz="1200" dirty="0">
                <a:solidFill>
                  <a:schemeClr val="tx1"/>
                </a:solidFill>
                <a:latin typeface="+mj-lt"/>
              </a:rPr>
              <a:t>Det handler om at starte simpelt og derefter skalere op. </a:t>
            </a:r>
          </a:p>
          <a:p>
            <a:pPr marL="0" indent="0">
              <a:buNone/>
            </a:pPr>
            <a:r>
              <a:rPr lang="da-DK" sz="1200" dirty="0">
                <a:solidFill>
                  <a:schemeClr val="tx1"/>
                </a:solidFill>
                <a:latin typeface="+mj-lt"/>
              </a:rPr>
              <a:t>En adfærd skal ændres ad gangen.</a:t>
            </a:r>
          </a:p>
          <a:p>
            <a:pPr marL="0" indent="0">
              <a:buNone/>
            </a:pPr>
            <a:r>
              <a:rPr lang="da-DK" sz="1200" dirty="0">
                <a:solidFill>
                  <a:schemeClr val="tx1"/>
                </a:solidFill>
                <a:latin typeface="+mj-lt"/>
              </a:rPr>
              <a:t>Start med forretningsforståelsen samt have en ”</a:t>
            </a:r>
            <a:r>
              <a:rPr lang="da-DK" sz="1200" dirty="0" err="1">
                <a:solidFill>
                  <a:schemeClr val="tx1"/>
                </a:solidFill>
                <a:latin typeface="+mj-lt"/>
              </a:rPr>
              <a:t>target</a:t>
            </a:r>
            <a:r>
              <a:rPr lang="da-DK" sz="1200" dirty="0">
                <a:solidFill>
                  <a:schemeClr val="tx1"/>
                </a:solidFill>
                <a:latin typeface="+mj-lt"/>
              </a:rPr>
              <a:t> operating model”, som vi kan tage udgangspunkt i.  </a:t>
            </a:r>
          </a:p>
        </p:txBody>
      </p:sp>
      <p:sp>
        <p:nvSpPr>
          <p:cNvPr id="6" name="Text Placeholder 11">
            <a:extLst>
              <a:ext uri="{FF2B5EF4-FFF2-40B4-BE49-F238E27FC236}">
                <a16:creationId xmlns:a16="http://schemas.microsoft.com/office/drawing/2014/main" id="{C1A25626-FA18-4934-A251-9BC147925973}"/>
              </a:ext>
            </a:extLst>
          </p:cNvPr>
          <p:cNvSpPr txBox="1">
            <a:spLocks/>
          </p:cNvSpPr>
          <p:nvPr/>
        </p:nvSpPr>
        <p:spPr>
          <a:xfrm>
            <a:off x="9033841" y="2186182"/>
            <a:ext cx="1163635"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accent1">
                    <a:lumMod val="75000"/>
                  </a:schemeClr>
                </a:solidFill>
                <a:latin typeface="Georgia" panose="02040502050405020303" pitchFamily="18" charset="0"/>
              </a:rPr>
              <a:t>“</a:t>
            </a:r>
          </a:p>
        </p:txBody>
      </p:sp>
    </p:spTree>
    <p:extLst>
      <p:ext uri="{BB962C8B-B14F-4D97-AF65-F5344CB8AC3E}">
        <p14:creationId xmlns:p14="http://schemas.microsoft.com/office/powerpoint/2010/main" val="1903902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F9B54D-26E7-4653-83CC-751A93E09ED8}"/>
              </a:ext>
            </a:extLst>
          </p:cNvPr>
          <p:cNvSpPr>
            <a:spLocks noGrp="1"/>
          </p:cNvSpPr>
          <p:nvPr>
            <p:ph type="sldNum" sz="quarter" idx="12"/>
          </p:nvPr>
        </p:nvSpPr>
        <p:spPr/>
        <p:txBody>
          <a:bodyPr/>
          <a:lstStyle/>
          <a:p>
            <a:fld id="{ED8A48D8-8291-F24A-9DB0-B0C94D545751}" type="slidenum">
              <a:rPr lang="da-DK" noProof="0" smtClean="0"/>
              <a:t>19</a:t>
            </a:fld>
            <a:endParaRPr lang="da-DK" noProof="0"/>
          </a:p>
        </p:txBody>
      </p:sp>
      <p:sp>
        <p:nvSpPr>
          <p:cNvPr id="3" name="Title 2">
            <a:extLst>
              <a:ext uri="{FF2B5EF4-FFF2-40B4-BE49-F238E27FC236}">
                <a16:creationId xmlns:a16="http://schemas.microsoft.com/office/drawing/2014/main" id="{7B1C348E-2466-4CC3-857F-21414C3EF165}"/>
              </a:ext>
            </a:extLst>
          </p:cNvPr>
          <p:cNvSpPr>
            <a:spLocks noGrp="1"/>
          </p:cNvSpPr>
          <p:nvPr>
            <p:ph type="title"/>
          </p:nvPr>
        </p:nvSpPr>
        <p:spPr>
          <a:xfrm>
            <a:off x="457200" y="365126"/>
            <a:ext cx="10144898" cy="846729"/>
          </a:xfrm>
        </p:spPr>
        <p:txBody>
          <a:bodyPr>
            <a:normAutofit/>
          </a:bodyPr>
          <a:lstStyle/>
          <a:p>
            <a:r>
              <a:rPr lang="da-DK" sz="2400" dirty="0"/>
              <a:t>Business casen kan ikke stå alene – der skal være fokus på gevinststyring (Benefit Management) </a:t>
            </a:r>
          </a:p>
        </p:txBody>
      </p:sp>
      <p:pic>
        <p:nvPicPr>
          <p:cNvPr id="14" name="Picture 2" descr="The Benefits Management Model">
            <a:hlinkClick r:id="rId2"/>
            <a:extLst>
              <a:ext uri="{FF2B5EF4-FFF2-40B4-BE49-F238E27FC236}">
                <a16:creationId xmlns:a16="http://schemas.microsoft.com/office/drawing/2014/main" id="{0E473C26-0BBD-437B-A58E-07328FD59C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1276" y="1819300"/>
            <a:ext cx="3838392" cy="3672408"/>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Content Placeholder 3">
            <a:extLst>
              <a:ext uri="{FF2B5EF4-FFF2-40B4-BE49-F238E27FC236}">
                <a16:creationId xmlns:a16="http://schemas.microsoft.com/office/drawing/2014/main" id="{204AD33D-F495-44C1-918E-FEBE6422449A}"/>
              </a:ext>
            </a:extLst>
          </p:cNvPr>
          <p:cNvSpPr>
            <a:spLocks noGrp="1"/>
          </p:cNvSpPr>
          <p:nvPr>
            <p:ph sz="half" idx="1"/>
          </p:nvPr>
        </p:nvSpPr>
        <p:spPr>
          <a:xfrm>
            <a:off x="438131" y="1753144"/>
            <a:ext cx="5581670" cy="4351603"/>
          </a:xfrm>
        </p:spPr>
        <p:txBody>
          <a:bodyPr>
            <a:normAutofit/>
          </a:bodyPr>
          <a:lstStyle/>
          <a:p>
            <a:pPr marL="0" indent="0">
              <a:buNone/>
            </a:pPr>
            <a:r>
              <a:rPr lang="da-DK" sz="1200" dirty="0"/>
              <a:t>Vi har udviklet en standardiseret proces for virksomhedernes benefit management, der sikrer en struktureret tilgang til gevinstrealiseringen. Dette indbefatter både en generisk gevinstrealiseringsstrategi, skabeloner til gevinstbeskrivelser og en proces for løbende måling af og opfølgning på </a:t>
            </a:r>
            <a:r>
              <a:rPr lang="da-DK" sz="1200" dirty="0" err="1"/>
              <a:t>KPI’er</a:t>
            </a:r>
            <a:r>
              <a:rPr lang="da-DK" sz="1200" dirty="0"/>
              <a:t>.  </a:t>
            </a:r>
          </a:p>
          <a:p>
            <a:pPr marL="0" indent="0">
              <a:buNone/>
            </a:pPr>
            <a:r>
              <a:rPr lang="da-DK" sz="1200" dirty="0"/>
              <a:t>Processen og de tilhørende værktøjer sikrer forankring af gevinstrealiseringen i organisationen og tilskynder en værdi-baseret kultur med fokus på, at alle projekter skal være gevinstdrevne både før, under og efter implementering. </a:t>
            </a:r>
          </a:p>
          <a:p>
            <a:pPr marL="0" indent="0">
              <a:buNone/>
            </a:pPr>
            <a:r>
              <a:rPr lang="da-DK" sz="1200" dirty="0"/>
              <a:t>Følgende elementer indgår i den standardiserede proces for gevinstrealisering:</a:t>
            </a:r>
          </a:p>
          <a:p>
            <a:pPr marL="266700" indent="-180975"/>
            <a:r>
              <a:rPr lang="da-DK" sz="1200" dirty="0"/>
              <a:t>En generisk gevinstrealiseringsstrategi med mulighed for tilpasning til de individuelle virksomheder</a:t>
            </a:r>
          </a:p>
          <a:p>
            <a:pPr marL="266700" indent="-180975"/>
            <a:r>
              <a:rPr lang="da-DK" sz="1200" dirty="0"/>
              <a:t>Skabelon til gevinstbeskrivelse</a:t>
            </a:r>
          </a:p>
          <a:p>
            <a:pPr marL="266700" indent="-180975"/>
            <a:r>
              <a:rPr lang="da-DK" sz="1200" dirty="0"/>
              <a:t>Skabelon til gevinstrealiseringsplan</a:t>
            </a:r>
          </a:p>
          <a:p>
            <a:pPr marL="266700" indent="-180975"/>
            <a:r>
              <a:rPr lang="da-DK" sz="1200" dirty="0"/>
              <a:t>Skabelon til gevinstrealiseringsrapport</a:t>
            </a:r>
          </a:p>
          <a:p>
            <a:pPr marL="266700" indent="-180975"/>
            <a:r>
              <a:rPr lang="da-DK" sz="1200" dirty="0"/>
              <a:t>Katalog med kvantificering af gevinsterne kunderne realiserer på baggrund af jeres ydelser.</a:t>
            </a:r>
          </a:p>
          <a:p>
            <a:pPr marL="266700" indent="-180975"/>
            <a:r>
              <a:rPr lang="da-DK" sz="1200" dirty="0"/>
              <a:t>Uddannelse af relevante medarbejdere hos jer og kunderne</a:t>
            </a:r>
          </a:p>
          <a:p>
            <a:pPr marL="266700" indent="-180975"/>
            <a:endParaRPr lang="da-DK" sz="1200" dirty="0"/>
          </a:p>
        </p:txBody>
      </p:sp>
    </p:spTree>
    <p:extLst>
      <p:ext uri="{BB962C8B-B14F-4D97-AF65-F5344CB8AC3E}">
        <p14:creationId xmlns:p14="http://schemas.microsoft.com/office/powerpoint/2010/main" val="3652426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F170CE9-E272-4365-8A81-1766B2C39AFE}"/>
              </a:ext>
            </a:extLst>
          </p:cNvPr>
          <p:cNvSpPr>
            <a:spLocks noGrp="1"/>
          </p:cNvSpPr>
          <p:nvPr>
            <p:ph sz="half" idx="1"/>
          </p:nvPr>
        </p:nvSpPr>
        <p:spPr>
          <a:xfrm>
            <a:off x="438131" y="1753144"/>
            <a:ext cx="5581670" cy="4351603"/>
          </a:xfrm>
        </p:spPr>
        <p:txBody>
          <a:bodyPr>
            <a:normAutofit/>
          </a:bodyPr>
          <a:lstStyle/>
          <a:p>
            <a:pPr marL="0" indent="0">
              <a:buNone/>
            </a:pPr>
            <a:r>
              <a:rPr lang="da-DK" sz="1200" dirty="0"/>
              <a:t>Den offentlige sektor er på flere fronter udfordret, ikke mindst ift. manglen på arbejdskræft indenfor de typiske velfærdsfag. Her bliver det afgørende, at innovere og udvikle nye løsninger. Det er ligeledes vigtigt, at udnytte de allerede udviklede løsninger til fulde, og altså i højere grad genbruge gode løsninger (skalering). Skalering kan både tænkes indenfor egen sektor, men også på tværs af sektorer. </a:t>
            </a:r>
          </a:p>
          <a:p>
            <a:pPr marL="0" indent="0">
              <a:buNone/>
            </a:pPr>
            <a:r>
              <a:rPr lang="da-DK" sz="1200" dirty="0"/>
              <a:t>En vigtig forudsætning for at lykkedes med dette er, at kunne beskrive ikke bare selve løsningen, men også business casen for løsningen, forudsætningerne for implementeringen m.v. Med andre ord er det altså afgørende at kunne beskrive et solidt og grundigt beslutningsoplæg for de enkelte løsninger, således at det er nemmere og enklere for beslutningstagere at prioritere og udvælge løsninger, der passer i de konkrete sammenhænge.  </a:t>
            </a:r>
          </a:p>
          <a:p>
            <a:pPr marL="0" indent="0">
              <a:buNone/>
            </a:pPr>
            <a:r>
              <a:rPr lang="da-DK" sz="1200" dirty="0"/>
              <a:t> </a:t>
            </a:r>
          </a:p>
          <a:p>
            <a:pPr marL="0" indent="0">
              <a:buNone/>
            </a:pPr>
            <a:r>
              <a:rPr lang="da-DK" sz="1400" b="1" i="1" dirty="0"/>
              <a:t>På denne workshop vil du få </a:t>
            </a:r>
            <a:r>
              <a:rPr lang="da-DK" sz="1400" b="1" i="1" dirty="0" err="1"/>
              <a:t>hands-on</a:t>
            </a:r>
            <a:r>
              <a:rPr lang="da-DK" sz="1400" b="1" i="1" dirty="0"/>
              <a:t> erfaring med at beskrive sammenhængen mellem teknikken og de nye funktioner, som kan være med til at skabe gevinster, som igen understøtter det forretningsmæssige mål. Denne forståelse er hjertet af business casen og understøtter også den business case model, som statens it-model fordrer. </a:t>
            </a:r>
          </a:p>
          <a:p>
            <a:pPr marL="0" indent="0">
              <a:buNone/>
            </a:pPr>
            <a:endParaRPr lang="da-DK" sz="1200" dirty="0"/>
          </a:p>
          <a:p>
            <a:pPr marL="0" indent="0">
              <a:buNone/>
            </a:pPr>
            <a:endParaRPr lang="da-DK" sz="1200" dirty="0"/>
          </a:p>
        </p:txBody>
      </p:sp>
      <p:sp>
        <p:nvSpPr>
          <p:cNvPr id="2" name="Slide Number Placeholder 1">
            <a:extLst>
              <a:ext uri="{FF2B5EF4-FFF2-40B4-BE49-F238E27FC236}">
                <a16:creationId xmlns:a16="http://schemas.microsoft.com/office/drawing/2014/main" id="{B1F9B54D-26E7-4653-83CC-751A93E09ED8}"/>
              </a:ext>
            </a:extLst>
          </p:cNvPr>
          <p:cNvSpPr>
            <a:spLocks noGrp="1"/>
          </p:cNvSpPr>
          <p:nvPr>
            <p:ph type="sldNum" sz="quarter" idx="12"/>
          </p:nvPr>
        </p:nvSpPr>
        <p:spPr/>
        <p:txBody>
          <a:bodyPr/>
          <a:lstStyle/>
          <a:p>
            <a:fld id="{ED8A48D8-8291-F24A-9DB0-B0C94D545751}" type="slidenum">
              <a:rPr lang="da-DK" noProof="0" smtClean="0"/>
              <a:t>2</a:t>
            </a:fld>
            <a:endParaRPr lang="da-DK" noProof="0"/>
          </a:p>
        </p:txBody>
      </p:sp>
      <p:sp>
        <p:nvSpPr>
          <p:cNvPr id="3" name="Title 2">
            <a:extLst>
              <a:ext uri="{FF2B5EF4-FFF2-40B4-BE49-F238E27FC236}">
                <a16:creationId xmlns:a16="http://schemas.microsoft.com/office/drawing/2014/main" id="{7B1C348E-2466-4CC3-857F-21414C3EF165}"/>
              </a:ext>
            </a:extLst>
          </p:cNvPr>
          <p:cNvSpPr>
            <a:spLocks noGrp="1"/>
          </p:cNvSpPr>
          <p:nvPr>
            <p:ph type="title"/>
          </p:nvPr>
        </p:nvSpPr>
        <p:spPr>
          <a:xfrm>
            <a:off x="457200" y="365126"/>
            <a:ext cx="10144898" cy="846729"/>
          </a:xfrm>
        </p:spPr>
        <p:txBody>
          <a:bodyPr>
            <a:normAutofit/>
          </a:bodyPr>
          <a:lstStyle/>
          <a:p>
            <a:r>
              <a:rPr lang="da-DK" sz="2400" dirty="0"/>
              <a:t>Byg bedre beslutningsoplæg – Hvorfor? </a:t>
            </a:r>
          </a:p>
        </p:txBody>
      </p:sp>
      <p:pic>
        <p:nvPicPr>
          <p:cNvPr id="6" name="Billede 5" descr="Et billede, der indeholder tekst, indendørs, person, loft&#10;&#10;Automatisk genereret beskrivelse">
            <a:extLst>
              <a:ext uri="{FF2B5EF4-FFF2-40B4-BE49-F238E27FC236}">
                <a16:creationId xmlns:a16="http://schemas.microsoft.com/office/drawing/2014/main" id="{EA74EBD3-4977-48F9-8BC5-9CECA25A9870}"/>
              </a:ext>
            </a:extLst>
          </p:cNvPr>
          <p:cNvPicPr>
            <a:picLocks noChangeAspect="1"/>
          </p:cNvPicPr>
          <p:nvPr/>
        </p:nvPicPr>
        <p:blipFill rotWithShape="1">
          <a:blip r:embed="rId2"/>
          <a:srcRect l="15312" r="36563"/>
          <a:stretch/>
        </p:blipFill>
        <p:spPr>
          <a:xfrm>
            <a:off x="6324600" y="0"/>
            <a:ext cx="5867400" cy="6858000"/>
          </a:xfrm>
          <a:prstGeom prst="rect">
            <a:avLst/>
          </a:prstGeom>
        </p:spPr>
      </p:pic>
    </p:spTree>
    <p:extLst>
      <p:ext uri="{BB962C8B-B14F-4D97-AF65-F5344CB8AC3E}">
        <p14:creationId xmlns:p14="http://schemas.microsoft.com/office/powerpoint/2010/main" val="3049301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F9B54D-26E7-4653-83CC-751A93E09ED8}"/>
              </a:ext>
            </a:extLst>
          </p:cNvPr>
          <p:cNvSpPr>
            <a:spLocks noGrp="1"/>
          </p:cNvSpPr>
          <p:nvPr>
            <p:ph type="sldNum" sz="quarter" idx="12"/>
          </p:nvPr>
        </p:nvSpPr>
        <p:spPr/>
        <p:txBody>
          <a:bodyPr/>
          <a:lstStyle/>
          <a:p>
            <a:fld id="{ED8A48D8-8291-F24A-9DB0-B0C94D545751}" type="slidenum">
              <a:rPr lang="da-DK" noProof="0" smtClean="0"/>
              <a:t>20</a:t>
            </a:fld>
            <a:endParaRPr lang="da-DK" noProof="0"/>
          </a:p>
        </p:txBody>
      </p:sp>
      <p:sp>
        <p:nvSpPr>
          <p:cNvPr id="3" name="Title 2">
            <a:extLst>
              <a:ext uri="{FF2B5EF4-FFF2-40B4-BE49-F238E27FC236}">
                <a16:creationId xmlns:a16="http://schemas.microsoft.com/office/drawing/2014/main" id="{7B1C348E-2466-4CC3-857F-21414C3EF165}"/>
              </a:ext>
            </a:extLst>
          </p:cNvPr>
          <p:cNvSpPr>
            <a:spLocks noGrp="1"/>
          </p:cNvSpPr>
          <p:nvPr>
            <p:ph type="title"/>
          </p:nvPr>
        </p:nvSpPr>
        <p:spPr>
          <a:xfrm>
            <a:off x="457200" y="365126"/>
            <a:ext cx="10144898" cy="846729"/>
          </a:xfrm>
        </p:spPr>
        <p:txBody>
          <a:bodyPr>
            <a:normAutofit/>
          </a:bodyPr>
          <a:lstStyle/>
          <a:p>
            <a:r>
              <a:rPr lang="da-DK" sz="2400" dirty="0"/>
              <a:t>Business casen udvikles ved at følge 9 trin – hvor der vil være tilbageløb indtil beslutningstageren kan tage en beslutning</a:t>
            </a:r>
          </a:p>
        </p:txBody>
      </p:sp>
      <p:sp>
        <p:nvSpPr>
          <p:cNvPr id="4" name="Rektangel 3">
            <a:extLst>
              <a:ext uri="{FF2B5EF4-FFF2-40B4-BE49-F238E27FC236}">
                <a16:creationId xmlns:a16="http://schemas.microsoft.com/office/drawing/2014/main" id="{44C73798-5AE2-4C5F-AACD-2CEFA649A738}"/>
              </a:ext>
            </a:extLst>
          </p:cNvPr>
          <p:cNvSpPr/>
          <p:nvPr/>
        </p:nvSpPr>
        <p:spPr>
          <a:xfrm>
            <a:off x="530027" y="6107926"/>
            <a:ext cx="2153154" cy="276999"/>
          </a:xfrm>
          <a:prstGeom prst="rect">
            <a:avLst/>
          </a:prstGeom>
        </p:spPr>
        <p:txBody>
          <a:bodyPr wrap="none">
            <a:spAutoFit/>
          </a:bodyPr>
          <a:lstStyle/>
          <a:p>
            <a:r>
              <a:rPr lang="da-DK" sz="1200" dirty="0"/>
              <a:t>Børsens Ledelseshåndbøger</a:t>
            </a:r>
          </a:p>
        </p:txBody>
      </p:sp>
      <p:sp>
        <p:nvSpPr>
          <p:cNvPr id="5" name="Freeform 23">
            <a:extLst>
              <a:ext uri="{FF2B5EF4-FFF2-40B4-BE49-F238E27FC236}">
                <a16:creationId xmlns:a16="http://schemas.microsoft.com/office/drawing/2014/main" id="{FC06CCCD-D3C7-4352-8CED-81355D8F57C1}"/>
              </a:ext>
            </a:extLst>
          </p:cNvPr>
          <p:cNvSpPr>
            <a:spLocks/>
          </p:cNvSpPr>
          <p:nvPr/>
        </p:nvSpPr>
        <p:spPr bwMode="auto">
          <a:xfrm>
            <a:off x="1234727" y="2203897"/>
            <a:ext cx="3609975" cy="1709737"/>
          </a:xfrm>
          <a:custGeom>
            <a:avLst/>
            <a:gdLst>
              <a:gd name="T0" fmla="*/ 2147483647 w 1553"/>
              <a:gd name="T1" fmla="*/ 2147483647 h 753"/>
              <a:gd name="T2" fmla="*/ 2147483647 w 1553"/>
              <a:gd name="T3" fmla="*/ 2147483647 h 753"/>
              <a:gd name="T4" fmla="*/ 2147483647 w 1553"/>
              <a:gd name="T5" fmla="*/ 773321117 h 753"/>
              <a:gd name="T6" fmla="*/ 2147483647 w 1553"/>
              <a:gd name="T7" fmla="*/ 1170293310 h 753"/>
              <a:gd name="T8" fmla="*/ 2147483647 w 1553"/>
              <a:gd name="T9" fmla="*/ 958917209 h 753"/>
              <a:gd name="T10" fmla="*/ 2147483647 w 1553"/>
              <a:gd name="T11" fmla="*/ 768166931 h 753"/>
              <a:gd name="T12" fmla="*/ 2147483647 w 1553"/>
              <a:gd name="T13" fmla="*/ 598035667 h 753"/>
              <a:gd name="T14" fmla="*/ 2147483647 w 1553"/>
              <a:gd name="T15" fmla="*/ 448525544 h 753"/>
              <a:gd name="T16" fmla="*/ 2147483647 w 1553"/>
              <a:gd name="T17" fmla="*/ 314484931 h 753"/>
              <a:gd name="T18" fmla="*/ 2147483647 w 1553"/>
              <a:gd name="T19" fmla="*/ 211373902 h 753"/>
              <a:gd name="T20" fmla="*/ 2147483647 w 1553"/>
              <a:gd name="T21" fmla="*/ 118575821 h 753"/>
              <a:gd name="T22" fmla="*/ 2147483647 w 1553"/>
              <a:gd name="T23" fmla="*/ 61866139 h 753"/>
              <a:gd name="T24" fmla="*/ 2147483647 w 1553"/>
              <a:gd name="T25" fmla="*/ 20621292 h 753"/>
              <a:gd name="T26" fmla="*/ 2147483647 w 1553"/>
              <a:gd name="T27" fmla="*/ 0 h 753"/>
              <a:gd name="T28" fmla="*/ 2147483647 w 1553"/>
              <a:gd name="T29" fmla="*/ 10310646 h 753"/>
              <a:gd name="T30" fmla="*/ 2147483647 w 1553"/>
              <a:gd name="T31" fmla="*/ 41244855 h 753"/>
              <a:gd name="T32" fmla="*/ 2147483647 w 1553"/>
              <a:gd name="T33" fmla="*/ 97954537 h 753"/>
              <a:gd name="T34" fmla="*/ 2147483647 w 1553"/>
              <a:gd name="T35" fmla="*/ 175285521 h 753"/>
              <a:gd name="T36" fmla="*/ 2147483647 w 1553"/>
              <a:gd name="T37" fmla="*/ 273240023 h 753"/>
              <a:gd name="T38" fmla="*/ 2147483647 w 1553"/>
              <a:gd name="T39" fmla="*/ 391815879 h 753"/>
              <a:gd name="T40" fmla="*/ 2147483647 w 1553"/>
              <a:gd name="T41" fmla="*/ 536169404 h 753"/>
              <a:gd name="T42" fmla="*/ 2134334286 w 1553"/>
              <a:gd name="T43" fmla="*/ 706300811 h 753"/>
              <a:gd name="T44" fmla="*/ 1847956198 w 1553"/>
              <a:gd name="T45" fmla="*/ 886742717 h 753"/>
              <a:gd name="T46" fmla="*/ 1588593639 w 1553"/>
              <a:gd name="T47" fmla="*/ 1092960092 h 753"/>
              <a:gd name="T48" fmla="*/ 1340037757 w 1553"/>
              <a:gd name="T49" fmla="*/ 1309490663 h 753"/>
              <a:gd name="T50" fmla="*/ 1107692761 w 1553"/>
              <a:gd name="T51" fmla="*/ 1551798690 h 753"/>
              <a:gd name="T52" fmla="*/ 891556907 w 1553"/>
              <a:gd name="T53" fmla="*/ 1804415088 h 753"/>
              <a:gd name="T54" fmla="*/ 702438908 w 1553"/>
              <a:gd name="T55" fmla="*/ 2067344398 h 753"/>
              <a:gd name="T56" fmla="*/ 529531939 w 1553"/>
              <a:gd name="T57" fmla="*/ 2147483647 h 753"/>
              <a:gd name="T58" fmla="*/ 383640645 w 1553"/>
              <a:gd name="T59" fmla="*/ 2147483647 h 753"/>
              <a:gd name="T60" fmla="*/ 248555955 w 1553"/>
              <a:gd name="T61" fmla="*/ 2147483647 h 753"/>
              <a:gd name="T62" fmla="*/ 145891330 w 1553"/>
              <a:gd name="T63" fmla="*/ 2147483647 h 753"/>
              <a:gd name="T64" fmla="*/ 59437901 w 1553"/>
              <a:gd name="T65" fmla="*/ 2147483647 h 753"/>
              <a:gd name="T66" fmla="*/ 0 w 1553"/>
              <a:gd name="T67" fmla="*/ 2147483647 h 753"/>
              <a:gd name="T68" fmla="*/ 1199550673 w 1553"/>
              <a:gd name="T69" fmla="*/ 2147483647 h 753"/>
              <a:gd name="T70" fmla="*/ 2147483647 w 1553"/>
              <a:gd name="T71" fmla="*/ 2147483647 h 753"/>
              <a:gd name="T72" fmla="*/ 2147483647 w 1553"/>
              <a:gd name="T73" fmla="*/ 2147483647 h 753"/>
              <a:gd name="T74" fmla="*/ 2147483647 w 1553"/>
              <a:gd name="T75" fmla="*/ 2147483647 h 753"/>
              <a:gd name="T76" fmla="*/ 2147483647 w 1553"/>
              <a:gd name="T77" fmla="*/ 2147483647 h 753"/>
              <a:gd name="T78" fmla="*/ 2147483647 w 1553"/>
              <a:gd name="T79" fmla="*/ 2147483647 h 753"/>
              <a:gd name="T80" fmla="*/ 2147483647 w 1553"/>
              <a:gd name="T81" fmla="*/ 2147483647 h 753"/>
              <a:gd name="T82" fmla="*/ 2147483647 w 1553"/>
              <a:gd name="T83" fmla="*/ 2147483647 h 753"/>
              <a:gd name="T84" fmla="*/ 2147483647 w 1553"/>
              <a:gd name="T85" fmla="*/ 2147483647 h 753"/>
              <a:gd name="T86" fmla="*/ 2147483647 w 1553"/>
              <a:gd name="T87" fmla="*/ 2147483647 h 753"/>
              <a:gd name="T88" fmla="*/ 2147483647 w 1553"/>
              <a:gd name="T89" fmla="*/ 2147483647 h 753"/>
              <a:gd name="T90" fmla="*/ 2147483647 w 1553"/>
              <a:gd name="T91" fmla="*/ 2147483647 h 753"/>
              <a:gd name="T92" fmla="*/ 2147483647 w 1553"/>
              <a:gd name="T93" fmla="*/ 2147483647 h 753"/>
              <a:gd name="T94" fmla="*/ 2147483647 w 1553"/>
              <a:gd name="T95" fmla="*/ 2147483647 h 753"/>
              <a:gd name="T96" fmla="*/ 2147483647 w 1553"/>
              <a:gd name="T97" fmla="*/ 2147483647 h 753"/>
              <a:gd name="T98" fmla="*/ 2147483647 w 1553"/>
              <a:gd name="T99" fmla="*/ 2147483647 h 753"/>
              <a:gd name="T100" fmla="*/ 2147483647 w 1553"/>
              <a:gd name="T101" fmla="*/ 2147483647 h 753"/>
              <a:gd name="T102" fmla="*/ 2147483647 w 1553"/>
              <a:gd name="T103" fmla="*/ 2147483647 h 753"/>
              <a:gd name="T104" fmla="*/ 2147483647 w 1553"/>
              <a:gd name="T105" fmla="*/ 2147483647 h 753"/>
              <a:gd name="T106" fmla="*/ 2147483647 w 1553"/>
              <a:gd name="T107" fmla="*/ 2147483647 h 753"/>
              <a:gd name="T108" fmla="*/ 2147483647 w 1553"/>
              <a:gd name="T109" fmla="*/ 2147483647 h 75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53"/>
              <a:gd name="T166" fmla="*/ 0 h 753"/>
              <a:gd name="T167" fmla="*/ 1553 w 1553"/>
              <a:gd name="T168" fmla="*/ 753 h 75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53" h="753">
                <a:moveTo>
                  <a:pt x="983" y="584"/>
                </a:moveTo>
                <a:lnTo>
                  <a:pt x="1417" y="541"/>
                </a:lnTo>
                <a:lnTo>
                  <a:pt x="1552" y="150"/>
                </a:lnTo>
                <a:lnTo>
                  <a:pt x="1447" y="227"/>
                </a:lnTo>
                <a:lnTo>
                  <a:pt x="1398" y="186"/>
                </a:lnTo>
                <a:lnTo>
                  <a:pt x="1347" y="149"/>
                </a:lnTo>
                <a:lnTo>
                  <a:pt x="1294" y="116"/>
                </a:lnTo>
                <a:lnTo>
                  <a:pt x="1238" y="87"/>
                </a:lnTo>
                <a:lnTo>
                  <a:pt x="1181" y="61"/>
                </a:lnTo>
                <a:lnTo>
                  <a:pt x="1122" y="41"/>
                </a:lnTo>
                <a:lnTo>
                  <a:pt x="1060" y="23"/>
                </a:lnTo>
                <a:lnTo>
                  <a:pt x="999" y="12"/>
                </a:lnTo>
                <a:lnTo>
                  <a:pt x="936" y="4"/>
                </a:lnTo>
                <a:lnTo>
                  <a:pt x="873" y="0"/>
                </a:lnTo>
                <a:lnTo>
                  <a:pt x="810" y="2"/>
                </a:lnTo>
                <a:lnTo>
                  <a:pt x="748" y="8"/>
                </a:lnTo>
                <a:lnTo>
                  <a:pt x="685" y="19"/>
                </a:lnTo>
                <a:lnTo>
                  <a:pt x="624" y="34"/>
                </a:lnTo>
                <a:lnTo>
                  <a:pt x="564" y="53"/>
                </a:lnTo>
                <a:lnTo>
                  <a:pt x="506" y="76"/>
                </a:lnTo>
                <a:lnTo>
                  <a:pt x="449" y="104"/>
                </a:lnTo>
                <a:lnTo>
                  <a:pt x="395" y="137"/>
                </a:lnTo>
                <a:lnTo>
                  <a:pt x="342" y="172"/>
                </a:lnTo>
                <a:lnTo>
                  <a:pt x="294" y="212"/>
                </a:lnTo>
                <a:lnTo>
                  <a:pt x="248" y="254"/>
                </a:lnTo>
                <a:lnTo>
                  <a:pt x="205" y="301"/>
                </a:lnTo>
                <a:lnTo>
                  <a:pt x="165" y="350"/>
                </a:lnTo>
                <a:lnTo>
                  <a:pt x="130" y="401"/>
                </a:lnTo>
                <a:lnTo>
                  <a:pt x="98" y="456"/>
                </a:lnTo>
                <a:lnTo>
                  <a:pt x="71" y="512"/>
                </a:lnTo>
                <a:lnTo>
                  <a:pt x="46" y="570"/>
                </a:lnTo>
                <a:lnTo>
                  <a:pt x="27" y="631"/>
                </a:lnTo>
                <a:lnTo>
                  <a:pt x="11" y="692"/>
                </a:lnTo>
                <a:lnTo>
                  <a:pt x="0" y="752"/>
                </a:lnTo>
                <a:lnTo>
                  <a:pt x="222" y="608"/>
                </a:lnTo>
                <a:lnTo>
                  <a:pt x="440" y="749"/>
                </a:lnTo>
                <a:lnTo>
                  <a:pt x="455" y="710"/>
                </a:lnTo>
                <a:lnTo>
                  <a:pt x="474" y="670"/>
                </a:lnTo>
                <a:lnTo>
                  <a:pt x="498" y="632"/>
                </a:lnTo>
                <a:lnTo>
                  <a:pt x="525" y="596"/>
                </a:lnTo>
                <a:lnTo>
                  <a:pt x="556" y="563"/>
                </a:lnTo>
                <a:lnTo>
                  <a:pt x="589" y="533"/>
                </a:lnTo>
                <a:lnTo>
                  <a:pt x="626" y="507"/>
                </a:lnTo>
                <a:lnTo>
                  <a:pt x="665" y="485"/>
                </a:lnTo>
                <a:lnTo>
                  <a:pt x="706" y="467"/>
                </a:lnTo>
                <a:lnTo>
                  <a:pt x="749" y="453"/>
                </a:lnTo>
                <a:lnTo>
                  <a:pt x="793" y="443"/>
                </a:lnTo>
                <a:lnTo>
                  <a:pt x="837" y="438"/>
                </a:lnTo>
                <a:lnTo>
                  <a:pt x="882" y="438"/>
                </a:lnTo>
                <a:lnTo>
                  <a:pt x="927" y="442"/>
                </a:lnTo>
                <a:lnTo>
                  <a:pt x="971" y="450"/>
                </a:lnTo>
                <a:lnTo>
                  <a:pt x="1014" y="464"/>
                </a:lnTo>
                <a:lnTo>
                  <a:pt x="1055" y="480"/>
                </a:lnTo>
                <a:lnTo>
                  <a:pt x="1095" y="502"/>
                </a:lnTo>
                <a:lnTo>
                  <a:pt x="983" y="584"/>
                </a:lnTo>
              </a:path>
            </a:pathLst>
          </a:custGeom>
          <a:solidFill>
            <a:schemeClr val="accent1">
              <a:lumMod val="75000"/>
            </a:schemeClr>
          </a:solidFill>
          <a:ln w="19050" cap="rnd" cmpd="sng">
            <a:noFill/>
            <a:prstDash val="solid"/>
            <a:round/>
            <a:headEnd/>
            <a:tailEnd/>
          </a:ln>
        </p:spPr>
        <p:txBody>
          <a:bodyPr lIns="0" tIns="0" rIns="0" anchor="ctr" anchorCtr="1">
            <a:spAutoFit/>
          </a:bodyPr>
          <a:lstStyle/>
          <a:p>
            <a:endParaRPr lang="en-US"/>
          </a:p>
        </p:txBody>
      </p:sp>
      <p:sp>
        <p:nvSpPr>
          <p:cNvPr id="6" name="Freeform 24">
            <a:extLst>
              <a:ext uri="{FF2B5EF4-FFF2-40B4-BE49-F238E27FC236}">
                <a16:creationId xmlns:a16="http://schemas.microsoft.com/office/drawing/2014/main" id="{B3ACE3BF-5E9A-4C77-AD83-214B0256B6B6}"/>
              </a:ext>
            </a:extLst>
          </p:cNvPr>
          <p:cNvSpPr>
            <a:spLocks/>
          </p:cNvSpPr>
          <p:nvPr/>
        </p:nvSpPr>
        <p:spPr bwMode="auto">
          <a:xfrm>
            <a:off x="912465" y="3713609"/>
            <a:ext cx="2833687" cy="2432050"/>
          </a:xfrm>
          <a:custGeom>
            <a:avLst/>
            <a:gdLst>
              <a:gd name="T0" fmla="*/ 2147483647 w 1221"/>
              <a:gd name="T1" fmla="*/ 2147483647 h 1071"/>
              <a:gd name="T2" fmla="*/ 2147483647 w 1221"/>
              <a:gd name="T3" fmla="*/ 2147483647 h 1071"/>
              <a:gd name="T4" fmla="*/ 2147483647 w 1221"/>
              <a:gd name="T5" fmla="*/ 2147483647 h 1071"/>
              <a:gd name="T6" fmla="*/ 2147483647 w 1221"/>
              <a:gd name="T7" fmla="*/ 2147483647 h 1071"/>
              <a:gd name="T8" fmla="*/ 2147483647 w 1221"/>
              <a:gd name="T9" fmla="*/ 2147483647 h 1071"/>
              <a:gd name="T10" fmla="*/ 2147483647 w 1221"/>
              <a:gd name="T11" fmla="*/ 2147483647 h 1071"/>
              <a:gd name="T12" fmla="*/ 2147483647 w 1221"/>
              <a:gd name="T13" fmla="*/ 2147483647 h 1071"/>
              <a:gd name="T14" fmla="*/ 2147483647 w 1221"/>
              <a:gd name="T15" fmla="*/ 2147483647 h 1071"/>
              <a:gd name="T16" fmla="*/ 2147483647 w 1221"/>
              <a:gd name="T17" fmla="*/ 2147483647 h 1071"/>
              <a:gd name="T18" fmla="*/ 2147483647 w 1221"/>
              <a:gd name="T19" fmla="*/ 2147483647 h 1071"/>
              <a:gd name="T20" fmla="*/ 2147483647 w 1221"/>
              <a:gd name="T21" fmla="*/ 2147483647 h 1071"/>
              <a:gd name="T22" fmla="*/ 2147483647 w 1221"/>
              <a:gd name="T23" fmla="*/ 2147483647 h 1071"/>
              <a:gd name="T24" fmla="*/ 2147483647 w 1221"/>
              <a:gd name="T25" fmla="*/ 2147483647 h 1071"/>
              <a:gd name="T26" fmla="*/ 2147483647 w 1221"/>
              <a:gd name="T27" fmla="*/ 2147483647 h 1071"/>
              <a:gd name="T28" fmla="*/ 2147483647 w 1221"/>
              <a:gd name="T29" fmla="*/ 2147483647 h 1071"/>
              <a:gd name="T30" fmla="*/ 2147483647 w 1221"/>
              <a:gd name="T31" fmla="*/ 2011084731 h 1071"/>
              <a:gd name="T32" fmla="*/ 2147483647 w 1221"/>
              <a:gd name="T33" fmla="*/ 1815133348 h 1071"/>
              <a:gd name="T34" fmla="*/ 2147483647 w 1221"/>
              <a:gd name="T35" fmla="*/ 1619181966 h 1071"/>
              <a:gd name="T36" fmla="*/ 2147483647 w 1221"/>
              <a:gd name="T37" fmla="*/ 1407759482 h 1071"/>
              <a:gd name="T38" fmla="*/ 2147483647 w 1221"/>
              <a:gd name="T39" fmla="*/ 1196339269 h 1071"/>
              <a:gd name="T40" fmla="*/ 2147483647 w 1221"/>
              <a:gd name="T41" fmla="*/ 1196339269 h 1071"/>
              <a:gd name="T42" fmla="*/ 1982074494 w 1221"/>
              <a:gd name="T43" fmla="*/ 0 h 1071"/>
              <a:gd name="T44" fmla="*/ 0 w 1221"/>
              <a:gd name="T45" fmla="*/ 1211808099 h 1071"/>
              <a:gd name="T46" fmla="*/ 721733814 w 1221"/>
              <a:gd name="T47" fmla="*/ 1206651066 h 1071"/>
              <a:gd name="T48" fmla="*/ 748664274 w 1221"/>
              <a:gd name="T49" fmla="*/ 1526362173 h 1071"/>
              <a:gd name="T50" fmla="*/ 797138636 w 1221"/>
              <a:gd name="T51" fmla="*/ 1846073279 h 1071"/>
              <a:gd name="T52" fmla="*/ 867159223 w 1221"/>
              <a:gd name="T53" fmla="*/ 2147483647 h 1071"/>
              <a:gd name="T54" fmla="*/ 958721392 w 1221"/>
              <a:gd name="T55" fmla="*/ 2147483647 h 1071"/>
              <a:gd name="T56" fmla="*/ 1077214020 w 1221"/>
              <a:gd name="T57" fmla="*/ 2147483647 h 1071"/>
              <a:gd name="T58" fmla="*/ 1222639719 w 1221"/>
              <a:gd name="T59" fmla="*/ 2147483647 h 1071"/>
              <a:gd name="T60" fmla="*/ 1384222475 w 1221"/>
              <a:gd name="T61" fmla="*/ 2147483647 h 1071"/>
              <a:gd name="T62" fmla="*/ 1567346813 w 1221"/>
              <a:gd name="T63" fmla="*/ 2147483647 h 1071"/>
              <a:gd name="T64" fmla="*/ 1766633140 w 1221"/>
              <a:gd name="T65" fmla="*/ 2147483647 h 1071"/>
              <a:gd name="T66" fmla="*/ 1987461050 w 1221"/>
              <a:gd name="T67" fmla="*/ 2147483647 h 1071"/>
              <a:gd name="T68" fmla="*/ 2147483647 w 1221"/>
              <a:gd name="T69" fmla="*/ 2147483647 h 1071"/>
              <a:gd name="T70" fmla="*/ 2147483647 w 1221"/>
              <a:gd name="T71" fmla="*/ 2147483647 h 1071"/>
              <a:gd name="T72" fmla="*/ 2147483647 w 1221"/>
              <a:gd name="T73" fmla="*/ 2147483647 h 1071"/>
              <a:gd name="T74" fmla="*/ 2147483647 w 1221"/>
              <a:gd name="T75" fmla="*/ 2147483647 h 1071"/>
              <a:gd name="T76" fmla="*/ 2147483647 w 1221"/>
              <a:gd name="T77" fmla="*/ 2147483647 h 1071"/>
              <a:gd name="T78" fmla="*/ 2147483647 w 1221"/>
              <a:gd name="T79" fmla="*/ 2147483647 h 1071"/>
              <a:gd name="T80" fmla="*/ 2147483647 w 1221"/>
              <a:gd name="T81" fmla="*/ 2147483647 h 1071"/>
              <a:gd name="T82" fmla="*/ 2147483647 w 1221"/>
              <a:gd name="T83" fmla="*/ 2147483647 h 1071"/>
              <a:gd name="T84" fmla="*/ 2147483647 w 1221"/>
              <a:gd name="T85" fmla="*/ 2147483647 h 1071"/>
              <a:gd name="T86" fmla="*/ 2147483647 w 1221"/>
              <a:gd name="T87" fmla="*/ 2147483647 h 1071"/>
              <a:gd name="T88" fmla="*/ 2147483647 w 1221"/>
              <a:gd name="T89" fmla="*/ 2147483647 h 1071"/>
              <a:gd name="T90" fmla="*/ 2147483647 w 1221"/>
              <a:gd name="T91" fmla="*/ 2147483647 h 1071"/>
              <a:gd name="T92" fmla="*/ 2147483647 w 1221"/>
              <a:gd name="T93" fmla="*/ 2147483647 h 1071"/>
              <a:gd name="T94" fmla="*/ 2147483647 w 1221"/>
              <a:gd name="T95" fmla="*/ 2147483647 h 1071"/>
              <a:gd name="T96" fmla="*/ 2147483647 w 1221"/>
              <a:gd name="T97" fmla="*/ 2147483647 h 10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21"/>
              <a:gd name="T148" fmla="*/ 0 h 1071"/>
              <a:gd name="T149" fmla="*/ 1221 w 1221"/>
              <a:gd name="T150" fmla="*/ 1071 h 107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21" h="1071">
                <a:moveTo>
                  <a:pt x="1220" y="1042"/>
                </a:moveTo>
                <a:lnTo>
                  <a:pt x="1002" y="847"/>
                </a:lnTo>
                <a:lnTo>
                  <a:pt x="1081" y="630"/>
                </a:lnTo>
                <a:lnTo>
                  <a:pt x="1038" y="635"/>
                </a:lnTo>
                <a:lnTo>
                  <a:pt x="994" y="636"/>
                </a:lnTo>
                <a:lnTo>
                  <a:pt x="950" y="634"/>
                </a:lnTo>
                <a:lnTo>
                  <a:pt x="906" y="626"/>
                </a:lnTo>
                <a:lnTo>
                  <a:pt x="865" y="614"/>
                </a:lnTo>
                <a:lnTo>
                  <a:pt x="823" y="599"/>
                </a:lnTo>
                <a:lnTo>
                  <a:pt x="784" y="579"/>
                </a:lnTo>
                <a:lnTo>
                  <a:pt x="747" y="556"/>
                </a:lnTo>
                <a:lnTo>
                  <a:pt x="713" y="528"/>
                </a:lnTo>
                <a:lnTo>
                  <a:pt x="682" y="496"/>
                </a:lnTo>
                <a:lnTo>
                  <a:pt x="653" y="463"/>
                </a:lnTo>
                <a:lnTo>
                  <a:pt x="629" y="427"/>
                </a:lnTo>
                <a:lnTo>
                  <a:pt x="609" y="390"/>
                </a:lnTo>
                <a:lnTo>
                  <a:pt x="594" y="352"/>
                </a:lnTo>
                <a:lnTo>
                  <a:pt x="581" y="314"/>
                </a:lnTo>
                <a:lnTo>
                  <a:pt x="573" y="273"/>
                </a:lnTo>
                <a:lnTo>
                  <a:pt x="568" y="232"/>
                </a:lnTo>
                <a:lnTo>
                  <a:pt x="712" y="232"/>
                </a:lnTo>
                <a:lnTo>
                  <a:pt x="368" y="0"/>
                </a:lnTo>
                <a:lnTo>
                  <a:pt x="0" y="235"/>
                </a:lnTo>
                <a:lnTo>
                  <a:pt x="134" y="234"/>
                </a:lnTo>
                <a:lnTo>
                  <a:pt x="139" y="296"/>
                </a:lnTo>
                <a:lnTo>
                  <a:pt x="148" y="358"/>
                </a:lnTo>
                <a:lnTo>
                  <a:pt x="161" y="419"/>
                </a:lnTo>
                <a:lnTo>
                  <a:pt x="178" y="479"/>
                </a:lnTo>
                <a:lnTo>
                  <a:pt x="200" y="538"/>
                </a:lnTo>
                <a:lnTo>
                  <a:pt x="227" y="595"/>
                </a:lnTo>
                <a:lnTo>
                  <a:pt x="257" y="650"/>
                </a:lnTo>
                <a:lnTo>
                  <a:pt x="291" y="702"/>
                </a:lnTo>
                <a:lnTo>
                  <a:pt x="328" y="751"/>
                </a:lnTo>
                <a:lnTo>
                  <a:pt x="369" y="797"/>
                </a:lnTo>
                <a:lnTo>
                  <a:pt x="413" y="841"/>
                </a:lnTo>
                <a:lnTo>
                  <a:pt x="459" y="882"/>
                </a:lnTo>
                <a:lnTo>
                  <a:pt x="509" y="919"/>
                </a:lnTo>
                <a:lnTo>
                  <a:pt x="562" y="951"/>
                </a:lnTo>
                <a:lnTo>
                  <a:pt x="617" y="981"/>
                </a:lnTo>
                <a:lnTo>
                  <a:pt x="673" y="1007"/>
                </a:lnTo>
                <a:lnTo>
                  <a:pt x="732" y="1027"/>
                </a:lnTo>
                <a:lnTo>
                  <a:pt x="791" y="1045"/>
                </a:lnTo>
                <a:lnTo>
                  <a:pt x="852" y="1057"/>
                </a:lnTo>
                <a:lnTo>
                  <a:pt x="913" y="1067"/>
                </a:lnTo>
                <a:lnTo>
                  <a:pt x="975" y="1070"/>
                </a:lnTo>
                <a:lnTo>
                  <a:pt x="1037" y="1070"/>
                </a:lnTo>
                <a:lnTo>
                  <a:pt x="1098" y="1066"/>
                </a:lnTo>
                <a:lnTo>
                  <a:pt x="1160" y="1056"/>
                </a:lnTo>
                <a:lnTo>
                  <a:pt x="1220" y="1042"/>
                </a:lnTo>
              </a:path>
            </a:pathLst>
          </a:custGeom>
          <a:solidFill>
            <a:schemeClr val="accent1">
              <a:lumMod val="75000"/>
            </a:schemeClr>
          </a:solidFill>
          <a:ln w="19050" cap="rnd" cmpd="sng">
            <a:noFill/>
            <a:prstDash val="solid"/>
            <a:round/>
            <a:headEnd/>
            <a:tailEnd/>
          </a:ln>
        </p:spPr>
        <p:txBody>
          <a:bodyPr lIns="0" tIns="0" rIns="0" anchor="ctr" anchorCtr="1">
            <a:spAutoFit/>
          </a:bodyPr>
          <a:lstStyle/>
          <a:p>
            <a:endParaRPr lang="en-US"/>
          </a:p>
        </p:txBody>
      </p:sp>
      <p:sp>
        <p:nvSpPr>
          <p:cNvPr id="7" name="Freeform 25">
            <a:extLst>
              <a:ext uri="{FF2B5EF4-FFF2-40B4-BE49-F238E27FC236}">
                <a16:creationId xmlns:a16="http://schemas.microsoft.com/office/drawing/2014/main" id="{84F4A0EF-39FF-4DC1-8B43-7E6276C4B2DE}"/>
              </a:ext>
            </a:extLst>
          </p:cNvPr>
          <p:cNvSpPr>
            <a:spLocks/>
          </p:cNvSpPr>
          <p:nvPr/>
        </p:nvSpPr>
        <p:spPr bwMode="auto">
          <a:xfrm>
            <a:off x="3403252" y="2972247"/>
            <a:ext cx="1843088" cy="3268662"/>
          </a:xfrm>
          <a:custGeom>
            <a:avLst/>
            <a:gdLst>
              <a:gd name="T0" fmla="*/ 1544940150 w 793"/>
              <a:gd name="T1" fmla="*/ 2147483647 h 1440"/>
              <a:gd name="T2" fmla="*/ 1836643018 w 793"/>
              <a:gd name="T3" fmla="*/ 2147483647 h 1440"/>
              <a:gd name="T4" fmla="*/ 2117540699 w 793"/>
              <a:gd name="T5" fmla="*/ 2147483647 h 1440"/>
              <a:gd name="T6" fmla="*/ 2147483647 w 793"/>
              <a:gd name="T7" fmla="*/ 2147483647 h 1440"/>
              <a:gd name="T8" fmla="*/ 2147483647 w 793"/>
              <a:gd name="T9" fmla="*/ 2147483647 h 1440"/>
              <a:gd name="T10" fmla="*/ 2147483647 w 793"/>
              <a:gd name="T11" fmla="*/ 2147483647 h 1440"/>
              <a:gd name="T12" fmla="*/ 2147483647 w 793"/>
              <a:gd name="T13" fmla="*/ 2147483647 h 1440"/>
              <a:gd name="T14" fmla="*/ 2147483647 w 793"/>
              <a:gd name="T15" fmla="*/ 2147483647 h 1440"/>
              <a:gd name="T16" fmla="*/ 2147483647 w 793"/>
              <a:gd name="T17" fmla="*/ 2147483647 h 1440"/>
              <a:gd name="T18" fmla="*/ 2147483647 w 793"/>
              <a:gd name="T19" fmla="*/ 2147483647 h 1440"/>
              <a:gd name="T20" fmla="*/ 2147483647 w 793"/>
              <a:gd name="T21" fmla="*/ 2147483647 h 1440"/>
              <a:gd name="T22" fmla="*/ 2147483647 w 793"/>
              <a:gd name="T23" fmla="*/ 2147483647 h 1440"/>
              <a:gd name="T24" fmla="*/ 2147483647 w 793"/>
              <a:gd name="T25" fmla="*/ 2147483647 h 1440"/>
              <a:gd name="T26" fmla="*/ 2147483647 w 793"/>
              <a:gd name="T27" fmla="*/ 2147483647 h 1440"/>
              <a:gd name="T28" fmla="*/ 2147483647 w 793"/>
              <a:gd name="T29" fmla="*/ 2147483647 h 1440"/>
              <a:gd name="T30" fmla="*/ 2147483647 w 793"/>
              <a:gd name="T31" fmla="*/ 2147483647 h 1440"/>
              <a:gd name="T32" fmla="*/ 2147483647 w 793"/>
              <a:gd name="T33" fmla="*/ 2147483647 h 1440"/>
              <a:gd name="T34" fmla="*/ 2147483647 w 793"/>
              <a:gd name="T35" fmla="*/ 2147483647 h 1440"/>
              <a:gd name="T36" fmla="*/ 2147483647 w 793"/>
              <a:gd name="T37" fmla="*/ 2147483647 h 1440"/>
              <a:gd name="T38" fmla="*/ 2147483647 w 793"/>
              <a:gd name="T39" fmla="*/ 1890954942 h 1440"/>
              <a:gd name="T40" fmla="*/ 2147483647 w 793"/>
              <a:gd name="T41" fmla="*/ 1586960399 h 1440"/>
              <a:gd name="T42" fmla="*/ 2147483647 w 793"/>
              <a:gd name="T43" fmla="*/ 1282963587 h 1440"/>
              <a:gd name="T44" fmla="*/ 2147483647 w 793"/>
              <a:gd name="T45" fmla="*/ 994424533 h 1440"/>
              <a:gd name="T46" fmla="*/ 2147483647 w 793"/>
              <a:gd name="T47" fmla="*/ 705888032 h 1440"/>
              <a:gd name="T48" fmla="*/ 2147483647 w 793"/>
              <a:gd name="T49" fmla="*/ 432807162 h 1440"/>
              <a:gd name="T50" fmla="*/ 2147483647 w 793"/>
              <a:gd name="T51" fmla="*/ 211250900 h 1440"/>
              <a:gd name="T52" fmla="*/ 2147483647 w 793"/>
              <a:gd name="T53" fmla="*/ 0 h 1440"/>
              <a:gd name="T54" fmla="*/ 2147483647 w 793"/>
              <a:gd name="T55" fmla="*/ 1272658225 h 1440"/>
              <a:gd name="T56" fmla="*/ 1496324942 w 793"/>
              <a:gd name="T57" fmla="*/ 1442689879 h 1440"/>
              <a:gd name="T58" fmla="*/ 1588156251 w 793"/>
              <a:gd name="T59" fmla="*/ 1586960399 h 1440"/>
              <a:gd name="T60" fmla="*/ 1706997041 w 793"/>
              <a:gd name="T61" fmla="*/ 1787905867 h 1440"/>
              <a:gd name="T62" fmla="*/ 1793426918 w 793"/>
              <a:gd name="T63" fmla="*/ 2004309378 h 1440"/>
              <a:gd name="T64" fmla="*/ 1863652500 w 793"/>
              <a:gd name="T65" fmla="*/ 2147483647 h 1440"/>
              <a:gd name="T66" fmla="*/ 1906866276 w 793"/>
              <a:gd name="T67" fmla="*/ 2147483647 h 1440"/>
              <a:gd name="T68" fmla="*/ 1928474326 w 793"/>
              <a:gd name="T69" fmla="*/ 2147483647 h 1440"/>
              <a:gd name="T70" fmla="*/ 1917671463 w 793"/>
              <a:gd name="T71" fmla="*/ 2147483647 h 1440"/>
              <a:gd name="T72" fmla="*/ 1890661982 w 793"/>
              <a:gd name="T73" fmla="*/ 2147483647 h 1440"/>
              <a:gd name="T74" fmla="*/ 1831241587 w 793"/>
              <a:gd name="T75" fmla="*/ 2147483647 h 1440"/>
              <a:gd name="T76" fmla="*/ 1755614573 w 793"/>
              <a:gd name="T77" fmla="*/ 2147483647 h 1440"/>
              <a:gd name="T78" fmla="*/ 1652978077 w 793"/>
              <a:gd name="T79" fmla="*/ 2147483647 h 1440"/>
              <a:gd name="T80" fmla="*/ 1534137287 w 793"/>
              <a:gd name="T81" fmla="*/ 2147483647 h 1440"/>
              <a:gd name="T82" fmla="*/ 1388287015 w 793"/>
              <a:gd name="T83" fmla="*/ 2147483647 h 1440"/>
              <a:gd name="T84" fmla="*/ 1226230124 w 793"/>
              <a:gd name="T85" fmla="*/ 2147483647 h 1440"/>
              <a:gd name="T86" fmla="*/ 1042564893 w 793"/>
              <a:gd name="T87" fmla="*/ 2147483647 h 1440"/>
              <a:gd name="T88" fmla="*/ 842695657 w 793"/>
              <a:gd name="T89" fmla="*/ 2147483647 h 1440"/>
              <a:gd name="T90" fmla="*/ 610413184 w 793"/>
              <a:gd name="T91" fmla="*/ 2147483647 h 1440"/>
              <a:gd name="T92" fmla="*/ 0 w 793"/>
              <a:gd name="T93" fmla="*/ 2147483647 h 1440"/>
              <a:gd name="T94" fmla="*/ 1734006522 w 793"/>
              <a:gd name="T95" fmla="*/ 2147483647 h 1440"/>
              <a:gd name="T96" fmla="*/ 1544940150 w 793"/>
              <a:gd name="T97" fmla="*/ 2147483647 h 14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93"/>
              <a:gd name="T148" fmla="*/ 0 h 1440"/>
              <a:gd name="T149" fmla="*/ 793 w 793"/>
              <a:gd name="T150" fmla="*/ 1440 h 14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93" h="1440">
                <a:moveTo>
                  <a:pt x="286" y="1316"/>
                </a:moveTo>
                <a:lnTo>
                  <a:pt x="340" y="1290"/>
                </a:lnTo>
                <a:lnTo>
                  <a:pt x="392" y="1260"/>
                </a:lnTo>
                <a:lnTo>
                  <a:pt x="442" y="1225"/>
                </a:lnTo>
                <a:lnTo>
                  <a:pt x="490" y="1187"/>
                </a:lnTo>
                <a:lnTo>
                  <a:pt x="535" y="1146"/>
                </a:lnTo>
                <a:lnTo>
                  <a:pt x="576" y="1102"/>
                </a:lnTo>
                <a:lnTo>
                  <a:pt x="616" y="1055"/>
                </a:lnTo>
                <a:lnTo>
                  <a:pt x="650" y="1005"/>
                </a:lnTo>
                <a:lnTo>
                  <a:pt x="682" y="953"/>
                </a:lnTo>
                <a:lnTo>
                  <a:pt x="709" y="900"/>
                </a:lnTo>
                <a:lnTo>
                  <a:pt x="734" y="844"/>
                </a:lnTo>
                <a:lnTo>
                  <a:pt x="753" y="786"/>
                </a:lnTo>
                <a:lnTo>
                  <a:pt x="770" y="727"/>
                </a:lnTo>
                <a:lnTo>
                  <a:pt x="781" y="668"/>
                </a:lnTo>
                <a:lnTo>
                  <a:pt x="789" y="608"/>
                </a:lnTo>
                <a:lnTo>
                  <a:pt x="792" y="547"/>
                </a:lnTo>
                <a:lnTo>
                  <a:pt x="790" y="487"/>
                </a:lnTo>
                <a:lnTo>
                  <a:pt x="786" y="427"/>
                </a:lnTo>
                <a:lnTo>
                  <a:pt x="775" y="367"/>
                </a:lnTo>
                <a:lnTo>
                  <a:pt x="762" y="308"/>
                </a:lnTo>
                <a:lnTo>
                  <a:pt x="744" y="249"/>
                </a:lnTo>
                <a:lnTo>
                  <a:pt x="722" y="193"/>
                </a:lnTo>
                <a:lnTo>
                  <a:pt x="697" y="137"/>
                </a:lnTo>
                <a:lnTo>
                  <a:pt x="667" y="84"/>
                </a:lnTo>
                <a:lnTo>
                  <a:pt x="639" y="41"/>
                </a:lnTo>
                <a:lnTo>
                  <a:pt x="609" y="0"/>
                </a:lnTo>
                <a:lnTo>
                  <a:pt x="521" y="247"/>
                </a:lnTo>
                <a:lnTo>
                  <a:pt x="277" y="280"/>
                </a:lnTo>
                <a:lnTo>
                  <a:pt x="294" y="308"/>
                </a:lnTo>
                <a:lnTo>
                  <a:pt x="316" y="347"/>
                </a:lnTo>
                <a:lnTo>
                  <a:pt x="332" y="389"/>
                </a:lnTo>
                <a:lnTo>
                  <a:pt x="345" y="431"/>
                </a:lnTo>
                <a:lnTo>
                  <a:pt x="353" y="475"/>
                </a:lnTo>
                <a:lnTo>
                  <a:pt x="357" y="519"/>
                </a:lnTo>
                <a:lnTo>
                  <a:pt x="355" y="564"/>
                </a:lnTo>
                <a:lnTo>
                  <a:pt x="350" y="608"/>
                </a:lnTo>
                <a:lnTo>
                  <a:pt x="339" y="652"/>
                </a:lnTo>
                <a:lnTo>
                  <a:pt x="325" y="694"/>
                </a:lnTo>
                <a:lnTo>
                  <a:pt x="306" y="734"/>
                </a:lnTo>
                <a:lnTo>
                  <a:pt x="284" y="772"/>
                </a:lnTo>
                <a:lnTo>
                  <a:pt x="257" y="808"/>
                </a:lnTo>
                <a:lnTo>
                  <a:pt x="227" y="841"/>
                </a:lnTo>
                <a:lnTo>
                  <a:pt x="193" y="871"/>
                </a:lnTo>
                <a:lnTo>
                  <a:pt x="156" y="896"/>
                </a:lnTo>
                <a:lnTo>
                  <a:pt x="113" y="761"/>
                </a:lnTo>
                <a:lnTo>
                  <a:pt x="0" y="1169"/>
                </a:lnTo>
                <a:lnTo>
                  <a:pt x="321" y="1439"/>
                </a:lnTo>
                <a:lnTo>
                  <a:pt x="286" y="1316"/>
                </a:lnTo>
              </a:path>
            </a:pathLst>
          </a:custGeom>
          <a:solidFill>
            <a:schemeClr val="accent1">
              <a:lumMod val="75000"/>
            </a:schemeClr>
          </a:solidFill>
          <a:ln w="19050" cap="rnd" cmpd="sng">
            <a:noFill/>
            <a:prstDash val="solid"/>
            <a:round/>
            <a:headEnd/>
            <a:tailEnd/>
          </a:ln>
        </p:spPr>
        <p:txBody>
          <a:bodyPr lIns="0" tIns="0" rIns="0" anchor="ctr" anchorCtr="1">
            <a:spAutoFit/>
          </a:bodyPr>
          <a:lstStyle/>
          <a:p>
            <a:endParaRPr lang="en-US"/>
          </a:p>
        </p:txBody>
      </p:sp>
      <p:pic>
        <p:nvPicPr>
          <p:cNvPr id="8" name="Picture 5">
            <a:extLst>
              <a:ext uri="{FF2B5EF4-FFF2-40B4-BE49-F238E27FC236}">
                <a16:creationId xmlns:a16="http://schemas.microsoft.com/office/drawing/2014/main" id="{DE717A00-DCE2-4133-A9A0-A31D3F28B1E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337" y="1416373"/>
            <a:ext cx="5280025" cy="4706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ktangel 8">
            <a:extLst>
              <a:ext uri="{FF2B5EF4-FFF2-40B4-BE49-F238E27FC236}">
                <a16:creationId xmlns:a16="http://schemas.microsoft.com/office/drawing/2014/main" id="{A22F9690-503E-4652-92D3-303C67518C12}"/>
              </a:ext>
            </a:extLst>
          </p:cNvPr>
          <p:cNvSpPr/>
          <p:nvPr/>
        </p:nvSpPr>
        <p:spPr>
          <a:xfrm>
            <a:off x="8070375" y="2584851"/>
            <a:ext cx="2952328" cy="2185214"/>
          </a:xfrm>
          <a:prstGeom prst="rect">
            <a:avLst/>
          </a:prstGeom>
        </p:spPr>
        <p:txBody>
          <a:bodyPr wrap="square">
            <a:spAutoFit/>
          </a:bodyPr>
          <a:lstStyle/>
          <a:p>
            <a:pPr marL="85725" indent="-85725">
              <a:buFont typeface="Arial"/>
              <a:buChar char="•"/>
            </a:pPr>
            <a:r>
              <a:rPr lang="da-DK" altLang="da-DK" sz="800" b="1" dirty="0">
                <a:latin typeface="+mj-lt"/>
              </a:rPr>
              <a:t>Ledelsesresumé </a:t>
            </a:r>
          </a:p>
          <a:p>
            <a:pPr marL="85725" indent="-85725"/>
            <a:endParaRPr lang="da-DK" altLang="da-DK" sz="800" b="1" dirty="0">
              <a:latin typeface="+mj-lt"/>
            </a:endParaRPr>
          </a:p>
          <a:p>
            <a:pPr marL="85725" indent="-85725">
              <a:buFont typeface="Arial"/>
              <a:buChar char="•"/>
            </a:pPr>
            <a:r>
              <a:rPr lang="da-DK" altLang="da-DK" sz="800" b="1" dirty="0">
                <a:latin typeface="+mj-lt"/>
              </a:rPr>
              <a:t>Årsag</a:t>
            </a:r>
          </a:p>
          <a:p>
            <a:pPr marL="85725" indent="-85725"/>
            <a:endParaRPr lang="da-DK" altLang="da-DK" sz="800" b="1" dirty="0">
              <a:latin typeface="+mj-lt"/>
            </a:endParaRPr>
          </a:p>
          <a:p>
            <a:pPr marL="85725" indent="-85725">
              <a:buFont typeface="Arial"/>
              <a:buChar char="•"/>
            </a:pPr>
            <a:r>
              <a:rPr lang="da-DK" altLang="da-DK" sz="800" b="1" dirty="0">
                <a:latin typeface="+mj-lt"/>
              </a:rPr>
              <a:t>Muligheder</a:t>
            </a:r>
          </a:p>
          <a:p>
            <a:pPr marL="85725" indent="-85725">
              <a:buFont typeface="Arial"/>
              <a:buChar char="•"/>
            </a:pPr>
            <a:endParaRPr lang="da-DK" altLang="da-DK" sz="800" b="1" dirty="0">
              <a:latin typeface="+mj-lt"/>
            </a:endParaRPr>
          </a:p>
          <a:p>
            <a:pPr marL="85725" indent="-85725">
              <a:buFont typeface="Arial"/>
              <a:buChar char="•"/>
            </a:pPr>
            <a:r>
              <a:rPr lang="da-DK" altLang="da-DK" sz="800" b="1" dirty="0">
                <a:latin typeface="+mj-lt"/>
              </a:rPr>
              <a:t>Forventet positivt afkast/gevinst</a:t>
            </a:r>
          </a:p>
          <a:p>
            <a:pPr marL="85725" indent="-85725">
              <a:buFont typeface="Arial"/>
              <a:buChar char="•"/>
            </a:pPr>
            <a:endParaRPr lang="da-DK" altLang="da-DK" sz="800" b="1" dirty="0">
              <a:latin typeface="+mj-lt"/>
            </a:endParaRPr>
          </a:p>
          <a:p>
            <a:pPr marL="85725" indent="-85725">
              <a:buFont typeface="Arial"/>
              <a:buChar char="•"/>
            </a:pPr>
            <a:r>
              <a:rPr lang="da-DK" altLang="da-DK" sz="800" b="1" dirty="0">
                <a:latin typeface="+mj-lt"/>
              </a:rPr>
              <a:t>Forventet negativt udbytte</a:t>
            </a:r>
          </a:p>
          <a:p>
            <a:pPr marL="85725" indent="-85725">
              <a:buFont typeface="Arial"/>
              <a:buChar char="•"/>
            </a:pPr>
            <a:endParaRPr lang="da-DK" altLang="da-DK" sz="800" b="1" dirty="0">
              <a:latin typeface="+mj-lt"/>
            </a:endParaRPr>
          </a:p>
          <a:p>
            <a:pPr marL="85725" indent="-85725">
              <a:buFont typeface="Arial"/>
              <a:buChar char="•"/>
            </a:pPr>
            <a:r>
              <a:rPr lang="da-DK" altLang="da-DK" sz="800" b="1" dirty="0">
                <a:latin typeface="+mj-lt"/>
              </a:rPr>
              <a:t>Tidshorisont</a:t>
            </a:r>
          </a:p>
          <a:p>
            <a:pPr marL="85725" indent="-85725">
              <a:buFont typeface="Arial"/>
              <a:buChar char="•"/>
            </a:pPr>
            <a:endParaRPr lang="da-DK" altLang="da-DK" sz="800" b="1" dirty="0">
              <a:latin typeface="+mj-lt"/>
            </a:endParaRPr>
          </a:p>
          <a:p>
            <a:pPr marL="85725" indent="-85725">
              <a:buFont typeface="Arial"/>
              <a:buChar char="•"/>
            </a:pPr>
            <a:r>
              <a:rPr lang="da-DK" altLang="da-DK" sz="800" b="1" dirty="0">
                <a:latin typeface="+mj-lt"/>
              </a:rPr>
              <a:t>Omkostninger</a:t>
            </a:r>
          </a:p>
          <a:p>
            <a:pPr marL="85725" indent="-85725">
              <a:buFont typeface="Arial"/>
              <a:buChar char="•"/>
            </a:pPr>
            <a:endParaRPr lang="da-DK" altLang="da-DK" sz="800" b="1" dirty="0">
              <a:latin typeface="+mj-lt"/>
            </a:endParaRPr>
          </a:p>
          <a:p>
            <a:pPr marL="85725" indent="-85725">
              <a:buFont typeface="Arial"/>
              <a:buChar char="•"/>
            </a:pPr>
            <a:r>
              <a:rPr lang="da-DK" altLang="da-DK" sz="800" b="1" dirty="0">
                <a:latin typeface="+mj-lt"/>
              </a:rPr>
              <a:t>Betydende risici</a:t>
            </a:r>
          </a:p>
          <a:p>
            <a:pPr marL="85725" indent="-85725">
              <a:buFont typeface="Arial"/>
              <a:buChar char="•"/>
            </a:pPr>
            <a:endParaRPr lang="da-DK" altLang="da-DK" sz="800" b="1" dirty="0">
              <a:latin typeface="+mj-lt"/>
            </a:endParaRPr>
          </a:p>
          <a:p>
            <a:pPr marL="85725" indent="-85725">
              <a:buFont typeface="Arial"/>
              <a:buChar char="•"/>
            </a:pPr>
            <a:r>
              <a:rPr lang="da-DK" altLang="da-DK" sz="800" b="1" dirty="0">
                <a:latin typeface="+mj-lt"/>
              </a:rPr>
              <a:t>Investeringsvurdering</a:t>
            </a:r>
          </a:p>
        </p:txBody>
      </p:sp>
      <p:sp>
        <p:nvSpPr>
          <p:cNvPr id="10" name="Tekstfelt 3">
            <a:extLst>
              <a:ext uri="{FF2B5EF4-FFF2-40B4-BE49-F238E27FC236}">
                <a16:creationId xmlns:a16="http://schemas.microsoft.com/office/drawing/2014/main" id="{42B78E30-53A1-4B42-B827-C5BD2819A51A}"/>
              </a:ext>
            </a:extLst>
          </p:cNvPr>
          <p:cNvSpPr txBox="1"/>
          <p:nvPr/>
        </p:nvSpPr>
        <p:spPr>
          <a:xfrm>
            <a:off x="6316640" y="2633972"/>
            <a:ext cx="1220206" cy="461665"/>
          </a:xfrm>
          <a:prstGeom prst="rect">
            <a:avLst/>
          </a:prstGeom>
          <a:noFill/>
        </p:spPr>
        <p:txBody>
          <a:bodyPr wrap="none" rtlCol="0">
            <a:spAutoFit/>
          </a:bodyPr>
          <a:lstStyle/>
          <a:p>
            <a:r>
              <a:rPr lang="da-DK" sz="800" dirty="0" err="1">
                <a:latin typeface="+mj-lt"/>
              </a:rPr>
              <a:t>Minto</a:t>
            </a:r>
            <a:r>
              <a:rPr lang="da-DK" sz="800" dirty="0">
                <a:latin typeface="+mj-lt"/>
              </a:rPr>
              <a:t> pyramide princip</a:t>
            </a:r>
          </a:p>
          <a:p>
            <a:r>
              <a:rPr lang="da-DK" sz="800" dirty="0" err="1">
                <a:latin typeface="+mj-lt"/>
              </a:rPr>
              <a:t>Complications</a:t>
            </a:r>
            <a:r>
              <a:rPr lang="da-DK" sz="800" dirty="0">
                <a:latin typeface="+mj-lt"/>
              </a:rPr>
              <a:t> og</a:t>
            </a:r>
          </a:p>
          <a:p>
            <a:r>
              <a:rPr lang="da-DK" sz="800" dirty="0">
                <a:latin typeface="+mj-lt"/>
              </a:rPr>
              <a:t>løsningsmodeller</a:t>
            </a:r>
          </a:p>
        </p:txBody>
      </p:sp>
      <p:cxnSp>
        <p:nvCxnSpPr>
          <p:cNvPr id="11" name="Lige pilforbindelse 10">
            <a:extLst>
              <a:ext uri="{FF2B5EF4-FFF2-40B4-BE49-F238E27FC236}">
                <a16:creationId xmlns:a16="http://schemas.microsoft.com/office/drawing/2014/main" id="{D6BBD839-C73C-4C20-8C60-A2EC1C2E13FC}"/>
              </a:ext>
            </a:extLst>
          </p:cNvPr>
          <p:cNvCxnSpPr/>
          <p:nvPr/>
        </p:nvCxnSpPr>
        <p:spPr>
          <a:xfrm>
            <a:off x="7483765" y="2820672"/>
            <a:ext cx="595932" cy="882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kstfelt 11">
            <a:extLst>
              <a:ext uri="{FF2B5EF4-FFF2-40B4-BE49-F238E27FC236}">
                <a16:creationId xmlns:a16="http://schemas.microsoft.com/office/drawing/2014/main" id="{283AAA36-4BC5-4B12-8C05-C7A1E64C1141}"/>
              </a:ext>
            </a:extLst>
          </p:cNvPr>
          <p:cNvSpPr txBox="1"/>
          <p:nvPr/>
        </p:nvSpPr>
        <p:spPr>
          <a:xfrm>
            <a:off x="6630441" y="3423155"/>
            <a:ext cx="763351" cy="215444"/>
          </a:xfrm>
          <a:prstGeom prst="rect">
            <a:avLst/>
          </a:prstGeom>
          <a:noFill/>
        </p:spPr>
        <p:txBody>
          <a:bodyPr wrap="none" rtlCol="0">
            <a:spAutoFit/>
          </a:bodyPr>
          <a:lstStyle/>
          <a:p>
            <a:r>
              <a:rPr lang="da-DK" sz="800" dirty="0">
                <a:latin typeface="+mj-lt"/>
              </a:rPr>
              <a:t>Gevinsttyper</a:t>
            </a:r>
          </a:p>
        </p:txBody>
      </p:sp>
      <p:sp>
        <p:nvSpPr>
          <p:cNvPr id="13" name="Tekstfelt 12">
            <a:extLst>
              <a:ext uri="{FF2B5EF4-FFF2-40B4-BE49-F238E27FC236}">
                <a16:creationId xmlns:a16="http://schemas.microsoft.com/office/drawing/2014/main" id="{543FB86C-939C-4086-A7B7-BF7E57336818}"/>
              </a:ext>
            </a:extLst>
          </p:cNvPr>
          <p:cNvSpPr txBox="1"/>
          <p:nvPr/>
        </p:nvSpPr>
        <p:spPr>
          <a:xfrm>
            <a:off x="10400411" y="3275417"/>
            <a:ext cx="1329210" cy="338554"/>
          </a:xfrm>
          <a:prstGeom prst="rect">
            <a:avLst/>
          </a:prstGeom>
          <a:noFill/>
        </p:spPr>
        <p:txBody>
          <a:bodyPr wrap="none" rtlCol="0">
            <a:spAutoFit/>
          </a:bodyPr>
          <a:lstStyle/>
          <a:p>
            <a:r>
              <a:rPr lang="da-DK" sz="800" dirty="0">
                <a:latin typeface="+mj-lt"/>
              </a:rPr>
              <a:t>Benefit dependency </a:t>
            </a:r>
            <a:r>
              <a:rPr lang="da-DK" sz="800" dirty="0" err="1">
                <a:latin typeface="+mj-lt"/>
              </a:rPr>
              <a:t>map</a:t>
            </a:r>
            <a:endParaRPr lang="da-DK" sz="800" dirty="0">
              <a:latin typeface="+mj-lt"/>
            </a:endParaRPr>
          </a:p>
          <a:p>
            <a:r>
              <a:rPr lang="da-DK" sz="800" dirty="0" err="1">
                <a:latin typeface="+mj-lt"/>
              </a:rPr>
              <a:t>KPI’er</a:t>
            </a:r>
            <a:endParaRPr lang="da-DK" sz="800" dirty="0">
              <a:latin typeface="+mj-lt"/>
            </a:endParaRPr>
          </a:p>
        </p:txBody>
      </p:sp>
      <p:cxnSp>
        <p:nvCxnSpPr>
          <p:cNvPr id="14" name="Lige pilforbindelse 13">
            <a:extLst>
              <a:ext uri="{FF2B5EF4-FFF2-40B4-BE49-F238E27FC236}">
                <a16:creationId xmlns:a16="http://schemas.microsoft.com/office/drawing/2014/main" id="{E6038BDC-8560-4611-95A6-D6DE69684125}"/>
              </a:ext>
            </a:extLst>
          </p:cNvPr>
          <p:cNvCxnSpPr>
            <a:cxnSpLocks/>
            <a:stCxn id="13" idx="1"/>
          </p:cNvCxnSpPr>
          <p:nvPr/>
        </p:nvCxnSpPr>
        <p:spPr>
          <a:xfrm flipH="1" flipV="1">
            <a:off x="9953625" y="3429000"/>
            <a:ext cx="446786" cy="156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Lige pilforbindelse 14">
            <a:extLst>
              <a:ext uri="{FF2B5EF4-FFF2-40B4-BE49-F238E27FC236}">
                <a16:creationId xmlns:a16="http://schemas.microsoft.com/office/drawing/2014/main" id="{4A8D54F6-9052-4768-B95C-4E489A173BB3}"/>
              </a:ext>
            </a:extLst>
          </p:cNvPr>
          <p:cNvCxnSpPr>
            <a:cxnSpLocks/>
            <a:stCxn id="12" idx="3"/>
          </p:cNvCxnSpPr>
          <p:nvPr/>
        </p:nvCxnSpPr>
        <p:spPr>
          <a:xfrm>
            <a:off x="7393792" y="3530877"/>
            <a:ext cx="637499" cy="830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kstfelt 15">
            <a:extLst>
              <a:ext uri="{FF2B5EF4-FFF2-40B4-BE49-F238E27FC236}">
                <a16:creationId xmlns:a16="http://schemas.microsoft.com/office/drawing/2014/main" id="{129AE8AC-A22E-4239-A99F-60F4CEC2AD3C}"/>
              </a:ext>
            </a:extLst>
          </p:cNvPr>
          <p:cNvSpPr txBox="1"/>
          <p:nvPr/>
        </p:nvSpPr>
        <p:spPr>
          <a:xfrm>
            <a:off x="6328195" y="5126989"/>
            <a:ext cx="1083951" cy="338554"/>
          </a:xfrm>
          <a:prstGeom prst="rect">
            <a:avLst/>
          </a:prstGeom>
          <a:noFill/>
        </p:spPr>
        <p:txBody>
          <a:bodyPr wrap="none" rtlCol="0">
            <a:spAutoFit/>
          </a:bodyPr>
          <a:lstStyle/>
          <a:p>
            <a:r>
              <a:rPr lang="da-DK" sz="800" dirty="0">
                <a:latin typeface="+mj-lt"/>
              </a:rPr>
              <a:t>Cash flow diagram/</a:t>
            </a:r>
          </a:p>
          <a:p>
            <a:r>
              <a:rPr lang="da-DK" sz="800" dirty="0">
                <a:latin typeface="+mj-lt"/>
              </a:rPr>
              <a:t>Portefølje </a:t>
            </a:r>
            <a:r>
              <a:rPr lang="da-DK" sz="800" dirty="0" err="1">
                <a:latin typeface="+mj-lt"/>
              </a:rPr>
              <a:t>cash</a:t>
            </a:r>
            <a:r>
              <a:rPr lang="da-DK" sz="800" dirty="0">
                <a:latin typeface="+mj-lt"/>
              </a:rPr>
              <a:t> flow</a:t>
            </a:r>
          </a:p>
        </p:txBody>
      </p:sp>
      <p:cxnSp>
        <p:nvCxnSpPr>
          <p:cNvPr id="17" name="Lige pilforbindelse 16">
            <a:extLst>
              <a:ext uri="{FF2B5EF4-FFF2-40B4-BE49-F238E27FC236}">
                <a16:creationId xmlns:a16="http://schemas.microsoft.com/office/drawing/2014/main" id="{1EBC7AD9-E734-4C3A-9040-AB0DAFA4FE0D}"/>
              </a:ext>
            </a:extLst>
          </p:cNvPr>
          <p:cNvCxnSpPr>
            <a:cxnSpLocks/>
            <a:stCxn id="16" idx="3"/>
          </p:cNvCxnSpPr>
          <p:nvPr/>
        </p:nvCxnSpPr>
        <p:spPr>
          <a:xfrm flipV="1">
            <a:off x="7412146" y="4635402"/>
            <a:ext cx="682579" cy="6608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kstfelt 18">
            <a:extLst>
              <a:ext uri="{FF2B5EF4-FFF2-40B4-BE49-F238E27FC236}">
                <a16:creationId xmlns:a16="http://schemas.microsoft.com/office/drawing/2014/main" id="{561512C4-198E-4001-AF2F-AD509CD181A6}"/>
              </a:ext>
            </a:extLst>
          </p:cNvPr>
          <p:cNvSpPr txBox="1"/>
          <p:nvPr/>
        </p:nvSpPr>
        <p:spPr>
          <a:xfrm>
            <a:off x="6332434" y="4703108"/>
            <a:ext cx="835485" cy="215444"/>
          </a:xfrm>
          <a:prstGeom prst="rect">
            <a:avLst/>
          </a:prstGeom>
          <a:noFill/>
        </p:spPr>
        <p:txBody>
          <a:bodyPr wrap="none" rtlCol="0">
            <a:spAutoFit/>
          </a:bodyPr>
          <a:lstStyle/>
          <a:p>
            <a:r>
              <a:rPr lang="da-DK" sz="800" dirty="0">
                <a:latin typeface="+mj-lt"/>
              </a:rPr>
              <a:t>Risikodiagram</a:t>
            </a:r>
          </a:p>
        </p:txBody>
      </p:sp>
      <p:cxnSp>
        <p:nvCxnSpPr>
          <p:cNvPr id="19" name="Lige pilforbindelse 18">
            <a:extLst>
              <a:ext uri="{FF2B5EF4-FFF2-40B4-BE49-F238E27FC236}">
                <a16:creationId xmlns:a16="http://schemas.microsoft.com/office/drawing/2014/main" id="{91A8BBBF-9839-4D7C-9E88-991806D1D70A}"/>
              </a:ext>
            </a:extLst>
          </p:cNvPr>
          <p:cNvCxnSpPr>
            <a:cxnSpLocks/>
            <a:stCxn id="18" idx="3"/>
          </p:cNvCxnSpPr>
          <p:nvPr/>
        </p:nvCxnSpPr>
        <p:spPr>
          <a:xfrm flipV="1">
            <a:off x="7167919" y="4384966"/>
            <a:ext cx="965476" cy="4258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kstfelt 21">
            <a:extLst>
              <a:ext uri="{FF2B5EF4-FFF2-40B4-BE49-F238E27FC236}">
                <a16:creationId xmlns:a16="http://schemas.microsoft.com/office/drawing/2014/main" id="{06747ADC-2E57-4EC1-ABFB-DCCC52DAFF68}"/>
              </a:ext>
            </a:extLst>
          </p:cNvPr>
          <p:cNvSpPr txBox="1"/>
          <p:nvPr/>
        </p:nvSpPr>
        <p:spPr>
          <a:xfrm>
            <a:off x="6252544" y="4129687"/>
            <a:ext cx="1135247" cy="461665"/>
          </a:xfrm>
          <a:prstGeom prst="rect">
            <a:avLst/>
          </a:prstGeom>
          <a:noFill/>
        </p:spPr>
        <p:txBody>
          <a:bodyPr wrap="none" rtlCol="0">
            <a:spAutoFit/>
          </a:bodyPr>
          <a:lstStyle/>
          <a:p>
            <a:r>
              <a:rPr lang="da-DK" sz="800" dirty="0">
                <a:latin typeface="+mj-lt"/>
              </a:rPr>
              <a:t>As-is og To-Be </a:t>
            </a:r>
            <a:r>
              <a:rPr lang="da-DK" sz="800" dirty="0" err="1">
                <a:latin typeface="+mj-lt"/>
              </a:rPr>
              <a:t>cost</a:t>
            </a:r>
            <a:endParaRPr lang="da-DK" sz="800" dirty="0">
              <a:latin typeface="+mj-lt"/>
            </a:endParaRPr>
          </a:p>
          <a:p>
            <a:r>
              <a:rPr lang="da-DK" sz="800" dirty="0" err="1">
                <a:latin typeface="+mj-lt"/>
              </a:rPr>
              <a:t>Cost</a:t>
            </a:r>
            <a:r>
              <a:rPr lang="da-DK" sz="800" dirty="0">
                <a:latin typeface="+mj-lt"/>
              </a:rPr>
              <a:t>-estimering</a:t>
            </a:r>
          </a:p>
          <a:p>
            <a:r>
              <a:rPr lang="da-DK" sz="800" dirty="0">
                <a:latin typeface="+mj-lt"/>
              </a:rPr>
              <a:t> (</a:t>
            </a:r>
            <a:r>
              <a:rPr lang="da-DK" sz="800" dirty="0" err="1">
                <a:latin typeface="+mj-lt"/>
              </a:rPr>
              <a:t>Delfi</a:t>
            </a:r>
            <a:r>
              <a:rPr lang="da-DK" sz="800" dirty="0">
                <a:latin typeface="+mj-lt"/>
              </a:rPr>
              <a:t>, 3-punkts </a:t>
            </a:r>
            <a:r>
              <a:rPr lang="da-DK" sz="800" dirty="0" err="1">
                <a:latin typeface="+mj-lt"/>
              </a:rPr>
              <a:t>est</a:t>
            </a:r>
            <a:r>
              <a:rPr lang="da-DK" sz="800" dirty="0">
                <a:latin typeface="+mj-lt"/>
              </a:rPr>
              <a:t>.)</a:t>
            </a:r>
          </a:p>
        </p:txBody>
      </p:sp>
      <p:cxnSp>
        <p:nvCxnSpPr>
          <p:cNvPr id="21" name="Lige pilforbindelse 20">
            <a:extLst>
              <a:ext uri="{FF2B5EF4-FFF2-40B4-BE49-F238E27FC236}">
                <a16:creationId xmlns:a16="http://schemas.microsoft.com/office/drawing/2014/main" id="{B84FF725-80A0-4536-81C1-AA451D67E594}"/>
              </a:ext>
            </a:extLst>
          </p:cNvPr>
          <p:cNvCxnSpPr>
            <a:cxnSpLocks/>
            <a:stCxn id="20" idx="3"/>
          </p:cNvCxnSpPr>
          <p:nvPr/>
        </p:nvCxnSpPr>
        <p:spPr>
          <a:xfrm flipV="1">
            <a:off x="7387791" y="4175138"/>
            <a:ext cx="681373" cy="1853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kstfelt 24">
            <a:extLst>
              <a:ext uri="{FF2B5EF4-FFF2-40B4-BE49-F238E27FC236}">
                <a16:creationId xmlns:a16="http://schemas.microsoft.com/office/drawing/2014/main" id="{4557E23A-389C-45B6-950D-845923D43E8B}"/>
              </a:ext>
            </a:extLst>
          </p:cNvPr>
          <p:cNvSpPr txBox="1"/>
          <p:nvPr/>
        </p:nvSpPr>
        <p:spPr>
          <a:xfrm>
            <a:off x="10483445" y="3862204"/>
            <a:ext cx="1255472" cy="215444"/>
          </a:xfrm>
          <a:prstGeom prst="rect">
            <a:avLst/>
          </a:prstGeom>
          <a:noFill/>
        </p:spPr>
        <p:txBody>
          <a:bodyPr wrap="none" rtlCol="0">
            <a:spAutoFit/>
          </a:bodyPr>
          <a:lstStyle/>
          <a:p>
            <a:r>
              <a:rPr lang="da-DK" sz="800" dirty="0">
                <a:latin typeface="+mj-lt"/>
              </a:rPr>
              <a:t>Gevinstrealiseringsplan</a:t>
            </a:r>
          </a:p>
        </p:txBody>
      </p:sp>
      <p:cxnSp>
        <p:nvCxnSpPr>
          <p:cNvPr id="23" name="Lige pilforbindelse 22">
            <a:extLst>
              <a:ext uri="{FF2B5EF4-FFF2-40B4-BE49-F238E27FC236}">
                <a16:creationId xmlns:a16="http://schemas.microsoft.com/office/drawing/2014/main" id="{B4C230A6-7778-41DE-AE08-7E2AD8DDCC37}"/>
              </a:ext>
            </a:extLst>
          </p:cNvPr>
          <p:cNvCxnSpPr/>
          <p:nvPr/>
        </p:nvCxnSpPr>
        <p:spPr>
          <a:xfrm flipH="1" flipV="1">
            <a:off x="9311975" y="3910664"/>
            <a:ext cx="1152128" cy="277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Lige pilforbindelse 23">
            <a:extLst>
              <a:ext uri="{FF2B5EF4-FFF2-40B4-BE49-F238E27FC236}">
                <a16:creationId xmlns:a16="http://schemas.microsoft.com/office/drawing/2014/main" id="{D759B428-594C-41A7-99C3-DF113AD09CE6}"/>
              </a:ext>
            </a:extLst>
          </p:cNvPr>
          <p:cNvCxnSpPr/>
          <p:nvPr/>
        </p:nvCxnSpPr>
        <p:spPr>
          <a:xfrm>
            <a:off x="7349122" y="3040585"/>
            <a:ext cx="720042" cy="61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Lige pilforbindelse 24">
            <a:extLst>
              <a:ext uri="{FF2B5EF4-FFF2-40B4-BE49-F238E27FC236}">
                <a16:creationId xmlns:a16="http://schemas.microsoft.com/office/drawing/2014/main" id="{B8466CC7-8C2B-4320-A079-9ECC1BF1527D}"/>
              </a:ext>
            </a:extLst>
          </p:cNvPr>
          <p:cNvCxnSpPr>
            <a:cxnSpLocks/>
            <a:stCxn id="12" idx="3"/>
          </p:cNvCxnSpPr>
          <p:nvPr/>
        </p:nvCxnSpPr>
        <p:spPr>
          <a:xfrm flipV="1">
            <a:off x="7393792" y="3423155"/>
            <a:ext cx="580095" cy="1077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kstfelt 52228">
            <a:extLst>
              <a:ext uri="{FF2B5EF4-FFF2-40B4-BE49-F238E27FC236}">
                <a16:creationId xmlns:a16="http://schemas.microsoft.com/office/drawing/2014/main" id="{3CF58A10-184D-4B4A-B18F-76A63E4F1A8C}"/>
              </a:ext>
            </a:extLst>
          </p:cNvPr>
          <p:cNvSpPr txBox="1"/>
          <p:nvPr/>
        </p:nvSpPr>
        <p:spPr>
          <a:xfrm>
            <a:off x="10426518" y="4138790"/>
            <a:ext cx="1061509" cy="215444"/>
          </a:xfrm>
          <a:prstGeom prst="rect">
            <a:avLst/>
          </a:prstGeom>
          <a:noFill/>
        </p:spPr>
        <p:txBody>
          <a:bodyPr wrap="none" rtlCol="0">
            <a:spAutoFit/>
          </a:bodyPr>
          <a:lstStyle/>
          <a:p>
            <a:r>
              <a:rPr lang="da-DK" sz="800" dirty="0">
                <a:latin typeface="+mj-lt"/>
              </a:rPr>
              <a:t>Forandringsledelse</a:t>
            </a:r>
          </a:p>
        </p:txBody>
      </p:sp>
      <p:sp>
        <p:nvSpPr>
          <p:cNvPr id="27" name="Tekstfelt 52229">
            <a:extLst>
              <a:ext uri="{FF2B5EF4-FFF2-40B4-BE49-F238E27FC236}">
                <a16:creationId xmlns:a16="http://schemas.microsoft.com/office/drawing/2014/main" id="{B18DAC7D-8C61-4C79-A0A0-D303147D0A99}"/>
              </a:ext>
            </a:extLst>
          </p:cNvPr>
          <p:cNvSpPr txBox="1"/>
          <p:nvPr/>
        </p:nvSpPr>
        <p:spPr>
          <a:xfrm>
            <a:off x="10540769" y="4464643"/>
            <a:ext cx="1080745" cy="215444"/>
          </a:xfrm>
          <a:prstGeom prst="rect">
            <a:avLst/>
          </a:prstGeom>
          <a:noFill/>
        </p:spPr>
        <p:txBody>
          <a:bodyPr wrap="none" rtlCol="0">
            <a:spAutoFit/>
          </a:bodyPr>
          <a:lstStyle/>
          <a:p>
            <a:r>
              <a:rPr lang="da-DK" sz="800" dirty="0">
                <a:latin typeface="+mj-lt"/>
              </a:rPr>
              <a:t>Interessent analyse</a:t>
            </a:r>
          </a:p>
        </p:txBody>
      </p:sp>
      <p:cxnSp>
        <p:nvCxnSpPr>
          <p:cNvPr id="28" name="Lige pilforbindelse 27">
            <a:extLst>
              <a:ext uri="{FF2B5EF4-FFF2-40B4-BE49-F238E27FC236}">
                <a16:creationId xmlns:a16="http://schemas.microsoft.com/office/drawing/2014/main" id="{DD8A18C1-4B40-4771-9165-74A2A652FC06}"/>
              </a:ext>
            </a:extLst>
          </p:cNvPr>
          <p:cNvCxnSpPr>
            <a:cxnSpLocks/>
          </p:cNvCxnSpPr>
          <p:nvPr/>
        </p:nvCxnSpPr>
        <p:spPr>
          <a:xfrm flipH="1">
            <a:off x="9348108" y="4207954"/>
            <a:ext cx="1019210" cy="1919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Lige pilforbindelse 28">
            <a:extLst>
              <a:ext uri="{FF2B5EF4-FFF2-40B4-BE49-F238E27FC236}">
                <a16:creationId xmlns:a16="http://schemas.microsoft.com/office/drawing/2014/main" id="{AE004130-8B7C-4BB0-B1C8-88CB70ECB928}"/>
              </a:ext>
            </a:extLst>
          </p:cNvPr>
          <p:cNvCxnSpPr>
            <a:stCxn id="27" idx="1"/>
          </p:cNvCxnSpPr>
          <p:nvPr/>
        </p:nvCxnSpPr>
        <p:spPr>
          <a:xfrm flipH="1" flipV="1">
            <a:off x="9460531" y="4416519"/>
            <a:ext cx="1080238" cy="155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kstfelt 52235">
            <a:extLst>
              <a:ext uri="{FF2B5EF4-FFF2-40B4-BE49-F238E27FC236}">
                <a16:creationId xmlns:a16="http://schemas.microsoft.com/office/drawing/2014/main" id="{1DC57D3D-9BF4-43B7-83D2-889D151C2D60}"/>
              </a:ext>
            </a:extLst>
          </p:cNvPr>
          <p:cNvSpPr txBox="1"/>
          <p:nvPr/>
        </p:nvSpPr>
        <p:spPr>
          <a:xfrm>
            <a:off x="10311904" y="2779523"/>
            <a:ext cx="1290738" cy="215444"/>
          </a:xfrm>
          <a:prstGeom prst="rect">
            <a:avLst/>
          </a:prstGeom>
          <a:noFill/>
        </p:spPr>
        <p:txBody>
          <a:bodyPr wrap="none" rtlCol="0">
            <a:spAutoFit/>
          </a:bodyPr>
          <a:lstStyle/>
          <a:p>
            <a:r>
              <a:rPr lang="da-DK" sz="800" dirty="0">
                <a:latin typeface="+mj-lt"/>
              </a:rPr>
              <a:t>Business Model </a:t>
            </a:r>
            <a:r>
              <a:rPr lang="da-DK" sz="800" dirty="0" err="1">
                <a:latin typeface="+mj-lt"/>
              </a:rPr>
              <a:t>Canvas</a:t>
            </a:r>
            <a:endParaRPr lang="da-DK" sz="800" dirty="0">
              <a:latin typeface="+mj-lt"/>
            </a:endParaRPr>
          </a:p>
        </p:txBody>
      </p:sp>
      <p:cxnSp>
        <p:nvCxnSpPr>
          <p:cNvPr id="31" name="Lige pilforbindelse 30">
            <a:extLst>
              <a:ext uri="{FF2B5EF4-FFF2-40B4-BE49-F238E27FC236}">
                <a16:creationId xmlns:a16="http://schemas.microsoft.com/office/drawing/2014/main" id="{B033BDA3-1127-4CB3-861B-942899E425D2}"/>
              </a:ext>
            </a:extLst>
          </p:cNvPr>
          <p:cNvCxnSpPr>
            <a:cxnSpLocks/>
            <a:stCxn id="30" idx="1"/>
          </p:cNvCxnSpPr>
          <p:nvPr/>
        </p:nvCxnSpPr>
        <p:spPr>
          <a:xfrm flipH="1">
            <a:off x="9006672" y="2887245"/>
            <a:ext cx="1305232" cy="2933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Lige pilforbindelse 31">
            <a:extLst>
              <a:ext uri="{FF2B5EF4-FFF2-40B4-BE49-F238E27FC236}">
                <a16:creationId xmlns:a16="http://schemas.microsoft.com/office/drawing/2014/main" id="{B9CCB30D-C2E6-4B9A-BEF7-B7CFE9CC426A}"/>
              </a:ext>
            </a:extLst>
          </p:cNvPr>
          <p:cNvCxnSpPr>
            <a:cxnSpLocks/>
            <a:stCxn id="30" idx="1"/>
          </p:cNvCxnSpPr>
          <p:nvPr/>
        </p:nvCxnSpPr>
        <p:spPr>
          <a:xfrm flipH="1">
            <a:off x="8812080" y="2887245"/>
            <a:ext cx="1499824" cy="416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Lige pilforbindelse 32">
            <a:extLst>
              <a:ext uri="{FF2B5EF4-FFF2-40B4-BE49-F238E27FC236}">
                <a16:creationId xmlns:a16="http://schemas.microsoft.com/office/drawing/2014/main" id="{E23364EF-4A6F-435D-BC45-FB5768E87B95}"/>
              </a:ext>
            </a:extLst>
          </p:cNvPr>
          <p:cNvCxnSpPr>
            <a:cxnSpLocks/>
            <a:stCxn id="30" idx="1"/>
          </p:cNvCxnSpPr>
          <p:nvPr/>
        </p:nvCxnSpPr>
        <p:spPr>
          <a:xfrm flipH="1" flipV="1">
            <a:off x="9246822" y="2668958"/>
            <a:ext cx="1065082" cy="2182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Tekstfelt 52243">
            <a:extLst>
              <a:ext uri="{FF2B5EF4-FFF2-40B4-BE49-F238E27FC236}">
                <a16:creationId xmlns:a16="http://schemas.microsoft.com/office/drawing/2014/main" id="{7ECB0FF6-85C9-44B6-BB14-BB2D08DDAB34}"/>
              </a:ext>
            </a:extLst>
          </p:cNvPr>
          <p:cNvSpPr txBox="1"/>
          <p:nvPr/>
        </p:nvSpPr>
        <p:spPr>
          <a:xfrm>
            <a:off x="10663553" y="4822540"/>
            <a:ext cx="824265" cy="215444"/>
          </a:xfrm>
          <a:prstGeom prst="rect">
            <a:avLst/>
          </a:prstGeom>
          <a:noFill/>
        </p:spPr>
        <p:txBody>
          <a:bodyPr wrap="none" rtlCol="0">
            <a:spAutoFit/>
          </a:bodyPr>
          <a:lstStyle/>
          <a:p>
            <a:r>
              <a:rPr lang="da-DK" sz="800" dirty="0">
                <a:latin typeface="+mj-lt"/>
              </a:rPr>
              <a:t>Rolle-diagram</a:t>
            </a:r>
          </a:p>
        </p:txBody>
      </p:sp>
      <p:cxnSp>
        <p:nvCxnSpPr>
          <p:cNvPr id="35" name="Lige pilforbindelse 34">
            <a:extLst>
              <a:ext uri="{FF2B5EF4-FFF2-40B4-BE49-F238E27FC236}">
                <a16:creationId xmlns:a16="http://schemas.microsoft.com/office/drawing/2014/main" id="{45656273-DEC9-4BDF-8085-A1D183C5D09A}"/>
              </a:ext>
            </a:extLst>
          </p:cNvPr>
          <p:cNvCxnSpPr>
            <a:stCxn id="34" idx="1"/>
          </p:cNvCxnSpPr>
          <p:nvPr/>
        </p:nvCxnSpPr>
        <p:spPr>
          <a:xfrm flipH="1" flipV="1">
            <a:off x="9425952" y="4475452"/>
            <a:ext cx="1237601" cy="4548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kstfelt 52246">
            <a:extLst>
              <a:ext uri="{FF2B5EF4-FFF2-40B4-BE49-F238E27FC236}">
                <a16:creationId xmlns:a16="http://schemas.microsoft.com/office/drawing/2014/main" id="{41AA3726-A9E1-4777-83C9-2B50C1F98096}"/>
              </a:ext>
            </a:extLst>
          </p:cNvPr>
          <p:cNvSpPr txBox="1"/>
          <p:nvPr/>
        </p:nvSpPr>
        <p:spPr>
          <a:xfrm>
            <a:off x="6683076" y="5625402"/>
            <a:ext cx="745717" cy="215444"/>
          </a:xfrm>
          <a:prstGeom prst="rect">
            <a:avLst/>
          </a:prstGeom>
          <a:noFill/>
        </p:spPr>
        <p:txBody>
          <a:bodyPr wrap="none" rtlCol="0">
            <a:spAutoFit/>
          </a:bodyPr>
          <a:lstStyle/>
          <a:p>
            <a:r>
              <a:rPr lang="da-DK" sz="800" dirty="0">
                <a:latin typeface="+mj-lt"/>
              </a:rPr>
              <a:t>NPV og IRR</a:t>
            </a:r>
          </a:p>
        </p:txBody>
      </p:sp>
      <p:cxnSp>
        <p:nvCxnSpPr>
          <p:cNvPr id="37" name="Lige pilforbindelse 36">
            <a:extLst>
              <a:ext uri="{FF2B5EF4-FFF2-40B4-BE49-F238E27FC236}">
                <a16:creationId xmlns:a16="http://schemas.microsoft.com/office/drawing/2014/main" id="{BA12E753-DFF9-4F90-BD2E-8AEEB2C06FBE}"/>
              </a:ext>
            </a:extLst>
          </p:cNvPr>
          <p:cNvCxnSpPr>
            <a:cxnSpLocks/>
            <a:stCxn id="36" idx="3"/>
          </p:cNvCxnSpPr>
          <p:nvPr/>
        </p:nvCxnSpPr>
        <p:spPr>
          <a:xfrm flipV="1">
            <a:off x="7428793" y="4689656"/>
            <a:ext cx="665932" cy="10434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kstfelt 52249">
            <a:extLst>
              <a:ext uri="{FF2B5EF4-FFF2-40B4-BE49-F238E27FC236}">
                <a16:creationId xmlns:a16="http://schemas.microsoft.com/office/drawing/2014/main" id="{AB85BA3B-E3B4-4626-A94E-FA018D0FFE0C}"/>
              </a:ext>
            </a:extLst>
          </p:cNvPr>
          <p:cNvSpPr txBox="1"/>
          <p:nvPr/>
        </p:nvSpPr>
        <p:spPr>
          <a:xfrm>
            <a:off x="6367719" y="3824302"/>
            <a:ext cx="838691" cy="215444"/>
          </a:xfrm>
          <a:prstGeom prst="rect">
            <a:avLst/>
          </a:prstGeom>
          <a:noFill/>
        </p:spPr>
        <p:txBody>
          <a:bodyPr wrap="none" rtlCol="0">
            <a:spAutoFit/>
          </a:bodyPr>
          <a:lstStyle/>
          <a:p>
            <a:r>
              <a:rPr lang="da-DK" sz="800" dirty="0" err="1">
                <a:latin typeface="+mj-lt"/>
              </a:rPr>
              <a:t>Gantt</a:t>
            </a:r>
            <a:r>
              <a:rPr lang="da-DK" sz="800" dirty="0">
                <a:latin typeface="+mj-lt"/>
              </a:rPr>
              <a:t> diagram</a:t>
            </a:r>
          </a:p>
        </p:txBody>
      </p:sp>
      <p:cxnSp>
        <p:nvCxnSpPr>
          <p:cNvPr id="39" name="Lige pilforbindelse 38">
            <a:extLst>
              <a:ext uri="{FF2B5EF4-FFF2-40B4-BE49-F238E27FC236}">
                <a16:creationId xmlns:a16="http://schemas.microsoft.com/office/drawing/2014/main" id="{5D4FA91B-B2B5-49C3-8DC5-C3137A084344}"/>
              </a:ext>
            </a:extLst>
          </p:cNvPr>
          <p:cNvCxnSpPr>
            <a:cxnSpLocks/>
            <a:stCxn id="38" idx="3"/>
          </p:cNvCxnSpPr>
          <p:nvPr/>
        </p:nvCxnSpPr>
        <p:spPr>
          <a:xfrm flipV="1">
            <a:off x="7206410" y="3908363"/>
            <a:ext cx="862754" cy="236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Lige pilforbindelse 39">
            <a:extLst>
              <a:ext uri="{FF2B5EF4-FFF2-40B4-BE49-F238E27FC236}">
                <a16:creationId xmlns:a16="http://schemas.microsoft.com/office/drawing/2014/main" id="{4BAA9F67-2B20-4C1B-93C8-49B6ABA62E10}"/>
              </a:ext>
            </a:extLst>
          </p:cNvPr>
          <p:cNvCxnSpPr>
            <a:cxnSpLocks/>
            <a:stCxn id="13" idx="1"/>
          </p:cNvCxnSpPr>
          <p:nvPr/>
        </p:nvCxnSpPr>
        <p:spPr>
          <a:xfrm flipH="1">
            <a:off x="9715500" y="3444694"/>
            <a:ext cx="684911" cy="2115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kstfelt 52259">
            <a:extLst>
              <a:ext uri="{FF2B5EF4-FFF2-40B4-BE49-F238E27FC236}">
                <a16:creationId xmlns:a16="http://schemas.microsoft.com/office/drawing/2014/main" id="{E4413B13-60B6-42C8-8BF9-0F1C6E022A00}"/>
              </a:ext>
            </a:extLst>
          </p:cNvPr>
          <p:cNvSpPr txBox="1"/>
          <p:nvPr/>
        </p:nvSpPr>
        <p:spPr>
          <a:xfrm>
            <a:off x="10002620" y="2325932"/>
            <a:ext cx="1704313" cy="215444"/>
          </a:xfrm>
          <a:prstGeom prst="rect">
            <a:avLst/>
          </a:prstGeom>
          <a:noFill/>
        </p:spPr>
        <p:txBody>
          <a:bodyPr wrap="none" rtlCol="0">
            <a:spAutoFit/>
          </a:bodyPr>
          <a:lstStyle/>
          <a:p>
            <a:r>
              <a:rPr lang="da-DK" sz="800" dirty="0">
                <a:latin typeface="+mj-lt"/>
              </a:rPr>
              <a:t>Investeringsvurdering (</a:t>
            </a:r>
            <a:r>
              <a:rPr lang="da-DK" sz="800" dirty="0" err="1">
                <a:latin typeface="+mj-lt"/>
              </a:rPr>
              <a:t>onepager</a:t>
            </a:r>
            <a:r>
              <a:rPr lang="da-DK" sz="800" dirty="0">
                <a:latin typeface="+mj-lt"/>
              </a:rPr>
              <a:t>)</a:t>
            </a:r>
          </a:p>
        </p:txBody>
      </p:sp>
      <p:cxnSp>
        <p:nvCxnSpPr>
          <p:cNvPr id="42" name="Lige pilforbindelse 41">
            <a:extLst>
              <a:ext uri="{FF2B5EF4-FFF2-40B4-BE49-F238E27FC236}">
                <a16:creationId xmlns:a16="http://schemas.microsoft.com/office/drawing/2014/main" id="{802C472B-1361-4A69-BDBB-339036CD8846}"/>
              </a:ext>
            </a:extLst>
          </p:cNvPr>
          <p:cNvCxnSpPr>
            <a:cxnSpLocks/>
            <a:stCxn id="41" idx="1"/>
          </p:cNvCxnSpPr>
          <p:nvPr/>
        </p:nvCxnSpPr>
        <p:spPr>
          <a:xfrm flipH="1">
            <a:off x="9344025" y="2433654"/>
            <a:ext cx="658595" cy="2353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Lige pilforbindelse 42">
            <a:extLst>
              <a:ext uri="{FF2B5EF4-FFF2-40B4-BE49-F238E27FC236}">
                <a16:creationId xmlns:a16="http://schemas.microsoft.com/office/drawing/2014/main" id="{71C7BBC5-F1F0-4438-A8FC-517B91F69370}"/>
              </a:ext>
            </a:extLst>
          </p:cNvPr>
          <p:cNvCxnSpPr>
            <a:cxnSpLocks/>
            <a:stCxn id="20" idx="3"/>
          </p:cNvCxnSpPr>
          <p:nvPr/>
        </p:nvCxnSpPr>
        <p:spPr>
          <a:xfrm flipV="1">
            <a:off x="7387791" y="3563143"/>
            <a:ext cx="663520" cy="797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Rektangel 62">
            <a:extLst>
              <a:ext uri="{FF2B5EF4-FFF2-40B4-BE49-F238E27FC236}">
                <a16:creationId xmlns:a16="http://schemas.microsoft.com/office/drawing/2014/main" id="{98B531E5-EDE1-4169-81AF-EEA9B6FC2E0E}"/>
              </a:ext>
            </a:extLst>
          </p:cNvPr>
          <p:cNvSpPr/>
          <p:nvPr/>
        </p:nvSpPr>
        <p:spPr>
          <a:xfrm>
            <a:off x="6241411" y="1782562"/>
            <a:ext cx="2997937" cy="276999"/>
          </a:xfrm>
          <a:prstGeom prst="rect">
            <a:avLst/>
          </a:prstGeom>
        </p:spPr>
        <p:txBody>
          <a:bodyPr wrap="none">
            <a:spAutoFit/>
          </a:bodyPr>
          <a:lstStyle/>
          <a:p>
            <a:r>
              <a:rPr lang="da-DK" sz="1200" b="1" dirty="0"/>
              <a:t>Business casens indholdsfortegnelse:</a:t>
            </a:r>
          </a:p>
        </p:txBody>
      </p:sp>
    </p:spTree>
    <p:extLst>
      <p:ext uri="{BB962C8B-B14F-4D97-AF65-F5344CB8AC3E}">
        <p14:creationId xmlns:p14="http://schemas.microsoft.com/office/powerpoint/2010/main" val="2371686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F9B54D-26E7-4653-83CC-751A93E09ED8}"/>
              </a:ext>
            </a:extLst>
          </p:cNvPr>
          <p:cNvSpPr>
            <a:spLocks noGrp="1"/>
          </p:cNvSpPr>
          <p:nvPr>
            <p:ph type="sldNum" sz="quarter" idx="12"/>
          </p:nvPr>
        </p:nvSpPr>
        <p:spPr/>
        <p:txBody>
          <a:bodyPr/>
          <a:lstStyle/>
          <a:p>
            <a:fld id="{ED8A48D8-8291-F24A-9DB0-B0C94D545751}" type="slidenum">
              <a:rPr lang="da-DK" noProof="0" smtClean="0"/>
              <a:t>21</a:t>
            </a:fld>
            <a:endParaRPr lang="da-DK" noProof="0"/>
          </a:p>
        </p:txBody>
      </p:sp>
      <p:sp>
        <p:nvSpPr>
          <p:cNvPr id="3" name="Title 2">
            <a:extLst>
              <a:ext uri="{FF2B5EF4-FFF2-40B4-BE49-F238E27FC236}">
                <a16:creationId xmlns:a16="http://schemas.microsoft.com/office/drawing/2014/main" id="{7B1C348E-2466-4CC3-857F-21414C3EF165}"/>
              </a:ext>
            </a:extLst>
          </p:cNvPr>
          <p:cNvSpPr>
            <a:spLocks noGrp="1"/>
          </p:cNvSpPr>
          <p:nvPr>
            <p:ph type="title"/>
          </p:nvPr>
        </p:nvSpPr>
        <p:spPr>
          <a:xfrm>
            <a:off x="457200" y="365126"/>
            <a:ext cx="10144898" cy="846729"/>
          </a:xfrm>
        </p:spPr>
        <p:txBody>
          <a:bodyPr>
            <a:normAutofit/>
          </a:bodyPr>
          <a:lstStyle/>
          <a:p>
            <a:r>
              <a:rPr lang="da-DK" sz="2400" dirty="0"/>
              <a:t>Væsentlige faktorer – Mange glemmer TCO</a:t>
            </a:r>
          </a:p>
        </p:txBody>
      </p:sp>
      <p:cxnSp>
        <p:nvCxnSpPr>
          <p:cNvPr id="12" name="Lige pilforbindelse 11">
            <a:extLst>
              <a:ext uri="{FF2B5EF4-FFF2-40B4-BE49-F238E27FC236}">
                <a16:creationId xmlns:a16="http://schemas.microsoft.com/office/drawing/2014/main" id="{F9B42E1F-C5C1-4E31-B7BC-0EDD34822FED}"/>
              </a:ext>
            </a:extLst>
          </p:cNvPr>
          <p:cNvCxnSpPr/>
          <p:nvPr/>
        </p:nvCxnSpPr>
        <p:spPr>
          <a:xfrm>
            <a:off x="2539915" y="5908933"/>
            <a:ext cx="511256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Lige pilforbindelse 12">
            <a:extLst>
              <a:ext uri="{FF2B5EF4-FFF2-40B4-BE49-F238E27FC236}">
                <a16:creationId xmlns:a16="http://schemas.microsoft.com/office/drawing/2014/main" id="{56E8920B-DCD4-4799-8A0E-5ADE71148C5C}"/>
              </a:ext>
            </a:extLst>
          </p:cNvPr>
          <p:cNvCxnSpPr/>
          <p:nvPr/>
        </p:nvCxnSpPr>
        <p:spPr>
          <a:xfrm flipV="1">
            <a:off x="2539915" y="2020501"/>
            <a:ext cx="0" cy="38884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Lige forbindelse 13">
            <a:extLst>
              <a:ext uri="{FF2B5EF4-FFF2-40B4-BE49-F238E27FC236}">
                <a16:creationId xmlns:a16="http://schemas.microsoft.com/office/drawing/2014/main" id="{C8DE9AA3-6A12-498E-8085-3601E0C32325}"/>
              </a:ext>
            </a:extLst>
          </p:cNvPr>
          <p:cNvCxnSpPr/>
          <p:nvPr/>
        </p:nvCxnSpPr>
        <p:spPr>
          <a:xfrm>
            <a:off x="2539915" y="4180741"/>
            <a:ext cx="496855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 name="Lige forbindelse 14">
            <a:extLst>
              <a:ext uri="{FF2B5EF4-FFF2-40B4-BE49-F238E27FC236}">
                <a16:creationId xmlns:a16="http://schemas.microsoft.com/office/drawing/2014/main" id="{87E4C8CB-3D90-4573-A2AF-59B7F2C09B1A}"/>
              </a:ext>
            </a:extLst>
          </p:cNvPr>
          <p:cNvCxnSpPr/>
          <p:nvPr/>
        </p:nvCxnSpPr>
        <p:spPr>
          <a:xfrm flipV="1">
            <a:off x="2539915" y="3583771"/>
            <a:ext cx="4968552" cy="596970"/>
          </a:xfrm>
          <a:prstGeom prst="line">
            <a:avLst/>
          </a:prstGeom>
        </p:spPr>
        <p:style>
          <a:lnRef idx="1">
            <a:schemeClr val="accent1"/>
          </a:lnRef>
          <a:fillRef idx="0">
            <a:schemeClr val="accent1"/>
          </a:fillRef>
          <a:effectRef idx="0">
            <a:schemeClr val="accent1"/>
          </a:effectRef>
          <a:fontRef idx="minor">
            <a:schemeClr val="tx1"/>
          </a:fontRef>
        </p:style>
      </p:cxnSp>
      <p:sp>
        <p:nvSpPr>
          <p:cNvPr id="16" name="Kombinationstegning 6">
            <a:extLst>
              <a:ext uri="{FF2B5EF4-FFF2-40B4-BE49-F238E27FC236}">
                <a16:creationId xmlns:a16="http://schemas.microsoft.com/office/drawing/2014/main" id="{18CFBCAE-9223-43BA-9A38-BC8B2B6CE770}"/>
              </a:ext>
            </a:extLst>
          </p:cNvPr>
          <p:cNvSpPr/>
          <p:nvPr/>
        </p:nvSpPr>
        <p:spPr>
          <a:xfrm>
            <a:off x="2548115" y="2956605"/>
            <a:ext cx="4978400" cy="2044587"/>
          </a:xfrm>
          <a:custGeom>
            <a:avLst/>
            <a:gdLst>
              <a:gd name="connsiteX0" fmla="*/ 0 w 4978400"/>
              <a:gd name="connsiteY0" fmla="*/ 1408203 h 2373403"/>
              <a:gd name="connsiteX1" fmla="*/ 558800 w 4978400"/>
              <a:gd name="connsiteY1" fmla="*/ 6123 h 2373403"/>
              <a:gd name="connsiteX2" fmla="*/ 1757680 w 4978400"/>
              <a:gd name="connsiteY2" fmla="*/ 1895883 h 2373403"/>
              <a:gd name="connsiteX3" fmla="*/ 4978400 w 4978400"/>
              <a:gd name="connsiteY3" fmla="*/ 2373403 h 2373403"/>
            </a:gdLst>
            <a:ahLst/>
            <a:cxnLst>
              <a:cxn ang="0">
                <a:pos x="connsiteX0" y="connsiteY0"/>
              </a:cxn>
              <a:cxn ang="0">
                <a:pos x="connsiteX1" y="connsiteY1"/>
              </a:cxn>
              <a:cxn ang="0">
                <a:pos x="connsiteX2" y="connsiteY2"/>
              </a:cxn>
              <a:cxn ang="0">
                <a:pos x="connsiteX3" y="connsiteY3"/>
              </a:cxn>
            </a:cxnLst>
            <a:rect l="l" t="t" r="r" b="b"/>
            <a:pathLst>
              <a:path w="4978400" h="2373403">
                <a:moveTo>
                  <a:pt x="0" y="1408203"/>
                </a:moveTo>
                <a:cubicBezTo>
                  <a:pt x="132926" y="666523"/>
                  <a:pt x="265853" y="-75157"/>
                  <a:pt x="558800" y="6123"/>
                </a:cubicBezTo>
                <a:cubicBezTo>
                  <a:pt x="851747" y="87403"/>
                  <a:pt x="1021080" y="1501336"/>
                  <a:pt x="1757680" y="1895883"/>
                </a:cubicBezTo>
                <a:cubicBezTo>
                  <a:pt x="2494280" y="2290430"/>
                  <a:pt x="4419600" y="2331070"/>
                  <a:pt x="4978400" y="237340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kstboks 18">
            <a:extLst>
              <a:ext uri="{FF2B5EF4-FFF2-40B4-BE49-F238E27FC236}">
                <a16:creationId xmlns:a16="http://schemas.microsoft.com/office/drawing/2014/main" id="{CAC0F194-8FD1-4F2F-999E-A46D991901E1}"/>
              </a:ext>
            </a:extLst>
          </p:cNvPr>
          <p:cNvSpPr txBox="1"/>
          <p:nvPr/>
        </p:nvSpPr>
        <p:spPr>
          <a:xfrm>
            <a:off x="7580475" y="4036725"/>
            <a:ext cx="1374094" cy="246221"/>
          </a:xfrm>
          <a:prstGeom prst="rect">
            <a:avLst/>
          </a:prstGeom>
          <a:noFill/>
        </p:spPr>
        <p:txBody>
          <a:bodyPr wrap="none" rtlCol="0">
            <a:spAutoFit/>
          </a:bodyPr>
          <a:lstStyle/>
          <a:p>
            <a:r>
              <a:rPr lang="en-GB" sz="1000" err="1"/>
              <a:t>Dagens</a:t>
            </a:r>
            <a:r>
              <a:rPr lang="en-GB" sz="1000"/>
              <a:t> </a:t>
            </a:r>
            <a:r>
              <a:rPr lang="en-GB" sz="1000" err="1"/>
              <a:t>omkostninger</a:t>
            </a:r>
            <a:r>
              <a:rPr lang="en-GB" sz="1000"/>
              <a:t> </a:t>
            </a:r>
          </a:p>
        </p:txBody>
      </p:sp>
      <p:sp>
        <p:nvSpPr>
          <p:cNvPr id="18" name="Tekstboks 19">
            <a:extLst>
              <a:ext uri="{FF2B5EF4-FFF2-40B4-BE49-F238E27FC236}">
                <a16:creationId xmlns:a16="http://schemas.microsoft.com/office/drawing/2014/main" id="{7370F2FE-4AE2-4725-BB2E-C522B50589D5}"/>
              </a:ext>
            </a:extLst>
          </p:cNvPr>
          <p:cNvSpPr txBox="1"/>
          <p:nvPr/>
        </p:nvSpPr>
        <p:spPr>
          <a:xfrm>
            <a:off x="7580475" y="3460661"/>
            <a:ext cx="2302233" cy="246221"/>
          </a:xfrm>
          <a:prstGeom prst="rect">
            <a:avLst/>
          </a:prstGeom>
          <a:noFill/>
        </p:spPr>
        <p:txBody>
          <a:bodyPr wrap="none" rtlCol="0">
            <a:spAutoFit/>
          </a:bodyPr>
          <a:lstStyle/>
          <a:p>
            <a:r>
              <a:rPr lang="en-GB" sz="1000" err="1"/>
              <a:t>Fremtidige</a:t>
            </a:r>
            <a:r>
              <a:rPr lang="en-GB" sz="1000"/>
              <a:t> </a:t>
            </a:r>
            <a:r>
              <a:rPr lang="en-GB" sz="1000" err="1"/>
              <a:t>omkostninger</a:t>
            </a:r>
            <a:r>
              <a:rPr lang="en-GB" sz="1000"/>
              <a:t> plus inflation </a:t>
            </a:r>
          </a:p>
        </p:txBody>
      </p:sp>
      <p:sp>
        <p:nvSpPr>
          <p:cNvPr id="19" name="Tekstboks 20">
            <a:extLst>
              <a:ext uri="{FF2B5EF4-FFF2-40B4-BE49-F238E27FC236}">
                <a16:creationId xmlns:a16="http://schemas.microsoft.com/office/drawing/2014/main" id="{63EB7BC0-686A-4AF8-A752-874E708C7CBE}"/>
              </a:ext>
            </a:extLst>
          </p:cNvPr>
          <p:cNvSpPr txBox="1"/>
          <p:nvPr/>
        </p:nvSpPr>
        <p:spPr>
          <a:xfrm>
            <a:off x="7580475" y="4828813"/>
            <a:ext cx="2252159" cy="400110"/>
          </a:xfrm>
          <a:prstGeom prst="rect">
            <a:avLst/>
          </a:prstGeom>
          <a:noFill/>
        </p:spPr>
        <p:txBody>
          <a:bodyPr wrap="square" rtlCol="0">
            <a:spAutoFit/>
          </a:bodyPr>
          <a:lstStyle/>
          <a:p>
            <a:r>
              <a:rPr lang="en-GB" sz="1000" err="1"/>
              <a:t>Projektomkostninger</a:t>
            </a:r>
            <a:r>
              <a:rPr lang="en-GB" sz="1000"/>
              <a:t> </a:t>
            </a:r>
            <a:r>
              <a:rPr lang="en-GB" sz="1000" err="1"/>
              <a:t>inkl</a:t>
            </a:r>
            <a:r>
              <a:rPr lang="en-GB" sz="1000"/>
              <a:t>. </a:t>
            </a:r>
            <a:r>
              <a:rPr lang="en-GB" sz="1000" err="1"/>
              <a:t>forventede</a:t>
            </a:r>
            <a:r>
              <a:rPr lang="en-GB" sz="1000"/>
              <a:t> </a:t>
            </a:r>
            <a:r>
              <a:rPr lang="en-GB" sz="1000" err="1"/>
              <a:t>fremtidige</a:t>
            </a:r>
            <a:r>
              <a:rPr lang="en-GB" sz="1000"/>
              <a:t> </a:t>
            </a:r>
            <a:r>
              <a:rPr lang="en-GB" sz="1000" err="1"/>
              <a:t>omkostninger</a:t>
            </a:r>
            <a:r>
              <a:rPr lang="en-GB" sz="1000"/>
              <a:t> plus inflation </a:t>
            </a:r>
          </a:p>
        </p:txBody>
      </p:sp>
      <p:sp>
        <p:nvSpPr>
          <p:cNvPr id="20" name="Tekstboks 21">
            <a:extLst>
              <a:ext uri="{FF2B5EF4-FFF2-40B4-BE49-F238E27FC236}">
                <a16:creationId xmlns:a16="http://schemas.microsoft.com/office/drawing/2014/main" id="{2EFF4E0E-7A28-43D9-8D0C-FFE30315A67A}"/>
              </a:ext>
            </a:extLst>
          </p:cNvPr>
          <p:cNvSpPr txBox="1"/>
          <p:nvPr/>
        </p:nvSpPr>
        <p:spPr>
          <a:xfrm>
            <a:off x="2801088" y="3502472"/>
            <a:ext cx="559769" cy="246221"/>
          </a:xfrm>
          <a:prstGeom prst="rect">
            <a:avLst/>
          </a:prstGeom>
          <a:noFill/>
        </p:spPr>
        <p:txBody>
          <a:bodyPr wrap="none" rtlCol="0">
            <a:spAutoFit/>
          </a:bodyPr>
          <a:lstStyle/>
          <a:p>
            <a:r>
              <a:rPr lang="en-GB" sz="1000"/>
              <a:t>Areal A</a:t>
            </a:r>
          </a:p>
        </p:txBody>
      </p:sp>
      <p:sp>
        <p:nvSpPr>
          <p:cNvPr id="21" name="Tekstboks 22">
            <a:extLst>
              <a:ext uri="{FF2B5EF4-FFF2-40B4-BE49-F238E27FC236}">
                <a16:creationId xmlns:a16="http://schemas.microsoft.com/office/drawing/2014/main" id="{A61591BD-CDD9-4FA3-9DD8-6841411064CF}"/>
              </a:ext>
            </a:extLst>
          </p:cNvPr>
          <p:cNvSpPr txBox="1"/>
          <p:nvPr/>
        </p:nvSpPr>
        <p:spPr>
          <a:xfrm>
            <a:off x="5686950" y="4017560"/>
            <a:ext cx="556563" cy="246221"/>
          </a:xfrm>
          <a:prstGeom prst="rect">
            <a:avLst/>
          </a:prstGeom>
          <a:noFill/>
        </p:spPr>
        <p:txBody>
          <a:bodyPr wrap="none" rtlCol="0">
            <a:spAutoFit/>
          </a:bodyPr>
          <a:lstStyle/>
          <a:p>
            <a:r>
              <a:rPr lang="en-GB" sz="1000"/>
              <a:t>Areal B</a:t>
            </a:r>
          </a:p>
        </p:txBody>
      </p:sp>
      <p:cxnSp>
        <p:nvCxnSpPr>
          <p:cNvPr id="22" name="Lige forbindelse 21">
            <a:extLst>
              <a:ext uri="{FF2B5EF4-FFF2-40B4-BE49-F238E27FC236}">
                <a16:creationId xmlns:a16="http://schemas.microsoft.com/office/drawing/2014/main" id="{93838FDA-7D1C-467B-8B8B-7C7619C4BF17}"/>
              </a:ext>
            </a:extLst>
          </p:cNvPr>
          <p:cNvCxnSpPr/>
          <p:nvPr/>
        </p:nvCxnSpPr>
        <p:spPr>
          <a:xfrm flipV="1">
            <a:off x="2539915" y="2668573"/>
            <a:ext cx="4968552" cy="936104"/>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Lige forbindelse 22">
            <a:extLst>
              <a:ext uri="{FF2B5EF4-FFF2-40B4-BE49-F238E27FC236}">
                <a16:creationId xmlns:a16="http://schemas.microsoft.com/office/drawing/2014/main" id="{D559AAA0-A13E-4AED-813E-CDCDB02D7C42}"/>
              </a:ext>
            </a:extLst>
          </p:cNvPr>
          <p:cNvCxnSpPr/>
          <p:nvPr/>
        </p:nvCxnSpPr>
        <p:spPr>
          <a:xfrm flipV="1">
            <a:off x="3332003" y="2164517"/>
            <a:ext cx="4176464" cy="1296144"/>
          </a:xfrm>
          <a:prstGeom prst="line">
            <a:avLst/>
          </a:prstGeom>
          <a:ln w="28575">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4" name="Tekstboks 36">
            <a:extLst>
              <a:ext uri="{FF2B5EF4-FFF2-40B4-BE49-F238E27FC236}">
                <a16:creationId xmlns:a16="http://schemas.microsoft.com/office/drawing/2014/main" id="{E6598375-5D10-4C70-95B3-992596F200DA}"/>
              </a:ext>
            </a:extLst>
          </p:cNvPr>
          <p:cNvSpPr txBox="1"/>
          <p:nvPr/>
        </p:nvSpPr>
        <p:spPr>
          <a:xfrm>
            <a:off x="7580475" y="2020501"/>
            <a:ext cx="2036135" cy="400110"/>
          </a:xfrm>
          <a:prstGeom prst="rect">
            <a:avLst/>
          </a:prstGeom>
          <a:noFill/>
        </p:spPr>
        <p:txBody>
          <a:bodyPr wrap="square" rtlCol="0">
            <a:spAutoFit/>
          </a:bodyPr>
          <a:lstStyle/>
          <a:p>
            <a:r>
              <a:rPr lang="en-GB" sz="1000" err="1"/>
              <a:t>Fremtidig</a:t>
            </a:r>
            <a:r>
              <a:rPr lang="en-GB" sz="1000"/>
              <a:t> margin </a:t>
            </a:r>
            <a:r>
              <a:rPr lang="en-GB" sz="1000" err="1"/>
              <a:t>som</a:t>
            </a:r>
            <a:r>
              <a:rPr lang="en-GB" sz="1000"/>
              <a:t> </a:t>
            </a:r>
            <a:r>
              <a:rPr lang="en-GB" sz="1000" err="1"/>
              <a:t>resultat</a:t>
            </a:r>
            <a:r>
              <a:rPr lang="en-GB" sz="1000"/>
              <a:t> </a:t>
            </a:r>
            <a:r>
              <a:rPr lang="en-GB" sz="1000" err="1"/>
              <a:t>af</a:t>
            </a:r>
            <a:r>
              <a:rPr lang="en-GB" sz="1000"/>
              <a:t> </a:t>
            </a:r>
            <a:r>
              <a:rPr lang="en-GB" sz="1000" err="1"/>
              <a:t>projektet</a:t>
            </a:r>
            <a:r>
              <a:rPr lang="en-GB" sz="1000"/>
              <a:t>, plus inflation</a:t>
            </a:r>
          </a:p>
        </p:txBody>
      </p:sp>
      <p:sp>
        <p:nvSpPr>
          <p:cNvPr id="25" name="Tekstboks 37">
            <a:extLst>
              <a:ext uri="{FF2B5EF4-FFF2-40B4-BE49-F238E27FC236}">
                <a16:creationId xmlns:a16="http://schemas.microsoft.com/office/drawing/2014/main" id="{63945431-EC47-4C53-9B00-7888E8749C23}"/>
              </a:ext>
            </a:extLst>
          </p:cNvPr>
          <p:cNvSpPr txBox="1"/>
          <p:nvPr/>
        </p:nvSpPr>
        <p:spPr>
          <a:xfrm>
            <a:off x="7580475" y="2524557"/>
            <a:ext cx="1810111" cy="246221"/>
          </a:xfrm>
          <a:prstGeom prst="rect">
            <a:avLst/>
          </a:prstGeom>
          <a:noFill/>
        </p:spPr>
        <p:txBody>
          <a:bodyPr wrap="none" rtlCol="0">
            <a:spAutoFit/>
          </a:bodyPr>
          <a:lstStyle/>
          <a:p>
            <a:r>
              <a:rPr lang="en-GB" sz="1000" dirty="0" err="1"/>
              <a:t>Fremtidig</a:t>
            </a:r>
            <a:r>
              <a:rPr lang="en-GB" sz="1000" dirty="0"/>
              <a:t> margin plus inflation </a:t>
            </a:r>
          </a:p>
        </p:txBody>
      </p:sp>
      <p:sp>
        <p:nvSpPr>
          <p:cNvPr id="26" name="Tekstboks 38">
            <a:extLst>
              <a:ext uri="{FF2B5EF4-FFF2-40B4-BE49-F238E27FC236}">
                <a16:creationId xmlns:a16="http://schemas.microsoft.com/office/drawing/2014/main" id="{10221D77-50DB-46C2-89B4-73E022CB47A7}"/>
              </a:ext>
            </a:extLst>
          </p:cNvPr>
          <p:cNvSpPr txBox="1"/>
          <p:nvPr/>
        </p:nvSpPr>
        <p:spPr>
          <a:xfrm>
            <a:off x="6329480" y="2494360"/>
            <a:ext cx="554960" cy="246221"/>
          </a:xfrm>
          <a:prstGeom prst="rect">
            <a:avLst/>
          </a:prstGeom>
          <a:noFill/>
        </p:spPr>
        <p:txBody>
          <a:bodyPr wrap="none" rtlCol="0">
            <a:spAutoFit/>
          </a:bodyPr>
          <a:lstStyle/>
          <a:p>
            <a:r>
              <a:rPr lang="en-GB" sz="1000"/>
              <a:t>Areal C</a:t>
            </a:r>
          </a:p>
        </p:txBody>
      </p:sp>
      <p:cxnSp>
        <p:nvCxnSpPr>
          <p:cNvPr id="27" name="Lige forbindelse 26">
            <a:extLst>
              <a:ext uri="{FF2B5EF4-FFF2-40B4-BE49-F238E27FC236}">
                <a16:creationId xmlns:a16="http://schemas.microsoft.com/office/drawing/2014/main" id="{B87F68C2-E047-4224-8CBA-46CBDDB89FEE}"/>
              </a:ext>
            </a:extLst>
          </p:cNvPr>
          <p:cNvCxnSpPr/>
          <p:nvPr/>
        </p:nvCxnSpPr>
        <p:spPr>
          <a:xfrm>
            <a:off x="3259995" y="2164517"/>
            <a:ext cx="0" cy="3744416"/>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8" name="Tekstboks 47">
            <a:extLst>
              <a:ext uri="{FF2B5EF4-FFF2-40B4-BE49-F238E27FC236}">
                <a16:creationId xmlns:a16="http://schemas.microsoft.com/office/drawing/2014/main" id="{71A59135-D777-4EEE-BA2B-CFF9D1870DC9}"/>
              </a:ext>
            </a:extLst>
          </p:cNvPr>
          <p:cNvSpPr txBox="1"/>
          <p:nvPr/>
        </p:nvSpPr>
        <p:spPr>
          <a:xfrm>
            <a:off x="3041232" y="1876485"/>
            <a:ext cx="2036135" cy="246221"/>
          </a:xfrm>
          <a:prstGeom prst="rect">
            <a:avLst/>
          </a:prstGeom>
          <a:noFill/>
        </p:spPr>
        <p:txBody>
          <a:bodyPr wrap="square" rtlCol="0">
            <a:spAutoFit/>
          </a:bodyPr>
          <a:lstStyle/>
          <a:p>
            <a:r>
              <a:rPr lang="en-GB" sz="1000" b="1"/>
              <a:t>Go-Live</a:t>
            </a:r>
          </a:p>
        </p:txBody>
      </p:sp>
      <p:sp>
        <p:nvSpPr>
          <p:cNvPr id="29" name="Tekstboks 23">
            <a:extLst>
              <a:ext uri="{FF2B5EF4-FFF2-40B4-BE49-F238E27FC236}">
                <a16:creationId xmlns:a16="http://schemas.microsoft.com/office/drawing/2014/main" id="{38B83CE2-B382-461E-B282-F32EEC07749C}"/>
              </a:ext>
            </a:extLst>
          </p:cNvPr>
          <p:cNvSpPr txBox="1"/>
          <p:nvPr/>
        </p:nvSpPr>
        <p:spPr>
          <a:xfrm>
            <a:off x="7580475" y="3244637"/>
            <a:ext cx="1018227" cy="246221"/>
          </a:xfrm>
          <a:prstGeom prst="rect">
            <a:avLst/>
          </a:prstGeom>
          <a:noFill/>
        </p:spPr>
        <p:txBody>
          <a:bodyPr wrap="none" rtlCol="0">
            <a:spAutoFit/>
          </a:bodyPr>
          <a:lstStyle/>
          <a:p>
            <a:r>
              <a:rPr lang="en-GB" sz="1000" err="1"/>
              <a:t>Dagens</a:t>
            </a:r>
            <a:r>
              <a:rPr lang="en-GB" sz="1000"/>
              <a:t> margin </a:t>
            </a:r>
          </a:p>
        </p:txBody>
      </p:sp>
    </p:spTree>
    <p:extLst>
      <p:ext uri="{BB962C8B-B14F-4D97-AF65-F5344CB8AC3E}">
        <p14:creationId xmlns:p14="http://schemas.microsoft.com/office/powerpoint/2010/main" val="3335722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F9B54D-26E7-4653-83CC-751A93E09ED8}"/>
              </a:ext>
            </a:extLst>
          </p:cNvPr>
          <p:cNvSpPr>
            <a:spLocks noGrp="1"/>
          </p:cNvSpPr>
          <p:nvPr>
            <p:ph type="sldNum" sz="quarter" idx="12"/>
          </p:nvPr>
        </p:nvSpPr>
        <p:spPr/>
        <p:txBody>
          <a:bodyPr/>
          <a:lstStyle/>
          <a:p>
            <a:fld id="{ED8A48D8-8291-F24A-9DB0-B0C94D545751}" type="slidenum">
              <a:rPr lang="da-DK" noProof="0" smtClean="0"/>
              <a:t>22</a:t>
            </a:fld>
            <a:endParaRPr lang="da-DK" noProof="0"/>
          </a:p>
        </p:txBody>
      </p:sp>
      <p:sp>
        <p:nvSpPr>
          <p:cNvPr id="3" name="Title 2">
            <a:extLst>
              <a:ext uri="{FF2B5EF4-FFF2-40B4-BE49-F238E27FC236}">
                <a16:creationId xmlns:a16="http://schemas.microsoft.com/office/drawing/2014/main" id="{7B1C348E-2466-4CC3-857F-21414C3EF165}"/>
              </a:ext>
            </a:extLst>
          </p:cNvPr>
          <p:cNvSpPr>
            <a:spLocks noGrp="1"/>
          </p:cNvSpPr>
          <p:nvPr>
            <p:ph type="title"/>
          </p:nvPr>
        </p:nvSpPr>
        <p:spPr>
          <a:xfrm>
            <a:off x="457200" y="365126"/>
            <a:ext cx="10144898" cy="846729"/>
          </a:xfrm>
        </p:spPr>
        <p:txBody>
          <a:bodyPr>
            <a:normAutofit fontScale="90000"/>
          </a:bodyPr>
          <a:lstStyle/>
          <a:p>
            <a:r>
              <a:rPr lang="da-DK" sz="2400" dirty="0"/>
              <a:t>Blandt rollerne i organisationen har controllerne en vigtig rolle før, under og efterimplementeringen af </a:t>
            </a:r>
            <a:r>
              <a:rPr lang="da-DK" sz="2400" dirty="0" err="1"/>
              <a:t>enablerne</a:t>
            </a:r>
            <a:r>
              <a:rPr lang="da-DK" sz="2400" dirty="0"/>
              <a:t> og den efterfølgende </a:t>
            </a:r>
            <a:r>
              <a:rPr lang="da-DK" sz="2400" dirty="0" err="1"/>
              <a:t>change</a:t>
            </a:r>
            <a:r>
              <a:rPr lang="da-DK" sz="2400" dirty="0"/>
              <a:t> management</a:t>
            </a:r>
          </a:p>
        </p:txBody>
      </p:sp>
      <p:pic>
        <p:nvPicPr>
          <p:cNvPr id="30" name="Billede 29">
            <a:extLst>
              <a:ext uri="{FF2B5EF4-FFF2-40B4-BE49-F238E27FC236}">
                <a16:creationId xmlns:a16="http://schemas.microsoft.com/office/drawing/2014/main" id="{0C38B2DB-1C79-4521-A41F-853B653AE91F}"/>
              </a:ext>
            </a:extLst>
          </p:cNvPr>
          <p:cNvPicPr>
            <a:picLocks noChangeAspect="1"/>
          </p:cNvPicPr>
          <p:nvPr/>
        </p:nvPicPr>
        <p:blipFill>
          <a:blip r:embed="rId2"/>
          <a:stretch>
            <a:fillRect/>
          </a:stretch>
        </p:blipFill>
        <p:spPr>
          <a:xfrm>
            <a:off x="1609725" y="1403972"/>
            <a:ext cx="9144000" cy="4952378"/>
          </a:xfrm>
          <a:prstGeom prst="rect">
            <a:avLst/>
          </a:prstGeom>
        </p:spPr>
      </p:pic>
    </p:spTree>
    <p:extLst>
      <p:ext uri="{BB962C8B-B14F-4D97-AF65-F5344CB8AC3E}">
        <p14:creationId xmlns:p14="http://schemas.microsoft.com/office/powerpoint/2010/main" val="3263583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F170CE9-E272-4365-8A81-1766B2C39AFE}"/>
              </a:ext>
            </a:extLst>
          </p:cNvPr>
          <p:cNvSpPr>
            <a:spLocks noGrp="1"/>
          </p:cNvSpPr>
          <p:nvPr>
            <p:ph sz="half" idx="1"/>
          </p:nvPr>
        </p:nvSpPr>
        <p:spPr>
          <a:xfrm>
            <a:off x="438131" y="2655607"/>
            <a:ext cx="5581670" cy="3449140"/>
          </a:xfrm>
        </p:spPr>
        <p:txBody>
          <a:bodyPr>
            <a:normAutofit/>
          </a:bodyPr>
          <a:lstStyle/>
          <a:p>
            <a:pPr marL="0" indent="0">
              <a:buNone/>
            </a:pPr>
            <a:r>
              <a:rPr lang="da-DK" sz="1200" b="1" dirty="0"/>
              <a:t>Udvikling af business case model og proces for gevinstrealisering</a:t>
            </a:r>
          </a:p>
          <a:p>
            <a:pPr marL="0" indent="0">
              <a:buNone/>
            </a:pPr>
            <a:r>
              <a:rPr lang="da-DK" sz="1200" dirty="0"/>
              <a:t>Vi udvikler virksomhedsspecifikke business case-modeller og etablerer standarder, processer og strategien for virksomhedens gevinstrealisering.</a:t>
            </a:r>
          </a:p>
          <a:p>
            <a:pPr marL="0" indent="0">
              <a:buNone/>
            </a:pPr>
            <a:endParaRPr lang="da-DK" sz="1200" dirty="0"/>
          </a:p>
          <a:p>
            <a:pPr marL="0" indent="0">
              <a:buNone/>
            </a:pPr>
            <a:r>
              <a:rPr lang="da-DK" sz="1200" b="1" dirty="0"/>
              <a:t>Modenhedsanalyse af virksomheder i forhold til gevinstrealisering</a:t>
            </a:r>
          </a:p>
          <a:p>
            <a:pPr marL="0" indent="0">
              <a:buNone/>
            </a:pPr>
            <a:r>
              <a:rPr lang="da-DK" sz="1200" dirty="0"/>
              <a:t>Vi analyserer virksomhedens niveau inden for benefit management og opstiller aktiviteter til at forbedre anvendelsen af business casen og evnen til at realisere gevinsterne i business case – dvs. sikre gevinstrealiseringen.</a:t>
            </a:r>
          </a:p>
          <a:p>
            <a:pPr marL="0" indent="0">
              <a:buNone/>
            </a:pPr>
            <a:endParaRPr lang="da-DK" sz="1200" dirty="0"/>
          </a:p>
          <a:p>
            <a:pPr marL="0" indent="0">
              <a:buNone/>
            </a:pPr>
            <a:r>
              <a:rPr lang="da-DK" sz="1200" b="1" dirty="0"/>
              <a:t>Uddannelse i brugen af business cases og benefit management</a:t>
            </a:r>
          </a:p>
          <a:p>
            <a:pPr marL="0" indent="0">
              <a:buNone/>
            </a:pPr>
            <a:r>
              <a:rPr lang="da-DK" sz="1200" dirty="0"/>
              <a:t>Vi giver medarbejderne værktøjerne til at udvikle den solide business case og sikre gevinstrealiseringen.</a:t>
            </a:r>
          </a:p>
          <a:p>
            <a:pPr marL="0" indent="0">
              <a:buNone/>
            </a:pPr>
            <a:endParaRPr lang="da-DK" sz="1200" dirty="0"/>
          </a:p>
        </p:txBody>
      </p:sp>
      <p:sp>
        <p:nvSpPr>
          <p:cNvPr id="5" name="Content Placeholder 4">
            <a:extLst>
              <a:ext uri="{FF2B5EF4-FFF2-40B4-BE49-F238E27FC236}">
                <a16:creationId xmlns:a16="http://schemas.microsoft.com/office/drawing/2014/main" id="{BC3D981A-20BF-41B7-9311-9CCC71A94526}"/>
              </a:ext>
            </a:extLst>
          </p:cNvPr>
          <p:cNvSpPr>
            <a:spLocks noGrp="1"/>
          </p:cNvSpPr>
          <p:nvPr>
            <p:ph sz="half" idx="16"/>
          </p:nvPr>
        </p:nvSpPr>
        <p:spPr>
          <a:xfrm>
            <a:off x="6159843" y="2647950"/>
            <a:ext cx="5574957" cy="3419876"/>
          </a:xfrm>
        </p:spPr>
        <p:txBody>
          <a:bodyPr>
            <a:noAutofit/>
          </a:bodyPr>
          <a:lstStyle/>
          <a:p>
            <a:pPr marL="0" lvl="1" indent="0">
              <a:buNone/>
            </a:pPr>
            <a:r>
              <a:rPr lang="da-DK" sz="1200" b="1" dirty="0"/>
              <a:t>Projektspecifik business case og benefit management</a:t>
            </a:r>
          </a:p>
          <a:p>
            <a:pPr marL="0" lvl="1" indent="0">
              <a:buNone/>
            </a:pPr>
            <a:r>
              <a:rPr lang="da-DK" sz="1200" dirty="0"/>
              <a:t>Vi udarbejder business cases for projekt-idéer, der kræver et solidt beslutningsgrundlag og en klar plan for hvilke gevinster, der kan realiseres, og hvordan realiseringen kommer sikkert i hus.</a:t>
            </a:r>
          </a:p>
          <a:p>
            <a:pPr marL="0" lvl="1" indent="0">
              <a:buNone/>
            </a:pPr>
            <a:endParaRPr lang="da-DK" sz="1200" dirty="0"/>
          </a:p>
          <a:p>
            <a:pPr marL="0" lvl="1" indent="0">
              <a:buNone/>
            </a:pPr>
            <a:r>
              <a:rPr lang="da-DK" sz="1200" b="1" dirty="0"/>
              <a:t>Business case </a:t>
            </a:r>
            <a:r>
              <a:rPr lang="da-DK" sz="1200" b="1" dirty="0" err="1"/>
              <a:t>review</a:t>
            </a:r>
            <a:endParaRPr lang="da-DK" sz="1200" b="1" dirty="0"/>
          </a:p>
          <a:p>
            <a:pPr marL="0" lvl="1" indent="0">
              <a:buNone/>
            </a:pPr>
            <a:r>
              <a:rPr lang="da-DK" sz="1200" dirty="0"/>
              <a:t>Med udgangspunkt i  styrker og svagheder ved virksomhedens business cases samt en afdækning af, hvilke gevinster, der (ikke) er blevet realiseret, afdækker vi forbedringspotentialet og giver konkrete forslag til forøge værdien af virksomhedens projekter.</a:t>
            </a:r>
          </a:p>
          <a:p>
            <a:pPr marL="0" lvl="1" indent="0">
              <a:buNone/>
            </a:pPr>
            <a:endParaRPr lang="da-DK" sz="1200" dirty="0"/>
          </a:p>
          <a:p>
            <a:pPr marL="0" lvl="1" indent="0">
              <a:buNone/>
            </a:pPr>
            <a:r>
              <a:rPr lang="da-DK" sz="1200" b="1" dirty="0"/>
              <a:t>Business casen som aktiv salgsværktøj</a:t>
            </a:r>
          </a:p>
          <a:p>
            <a:pPr marL="0" lvl="1" indent="0">
              <a:buNone/>
            </a:pPr>
            <a:r>
              <a:rPr lang="da-DK" sz="1200" dirty="0"/>
              <a:t>Med udgangspunkt i vores kunders produkter, løsninger og services konstrueres en generisk business case, der synliggør den forretningsmæssige værdi hos slutkunden. </a:t>
            </a:r>
          </a:p>
          <a:p>
            <a:pPr marL="0" lvl="1" indent="0">
              <a:buNone/>
            </a:pPr>
            <a:endParaRPr lang="da-DK" sz="1200" dirty="0"/>
          </a:p>
        </p:txBody>
      </p:sp>
      <p:sp>
        <p:nvSpPr>
          <p:cNvPr id="2" name="Slide Number Placeholder 1">
            <a:extLst>
              <a:ext uri="{FF2B5EF4-FFF2-40B4-BE49-F238E27FC236}">
                <a16:creationId xmlns:a16="http://schemas.microsoft.com/office/drawing/2014/main" id="{B1F9B54D-26E7-4653-83CC-751A93E09ED8}"/>
              </a:ext>
            </a:extLst>
          </p:cNvPr>
          <p:cNvSpPr>
            <a:spLocks noGrp="1"/>
          </p:cNvSpPr>
          <p:nvPr>
            <p:ph type="sldNum" sz="quarter" idx="12"/>
          </p:nvPr>
        </p:nvSpPr>
        <p:spPr/>
        <p:txBody>
          <a:bodyPr/>
          <a:lstStyle/>
          <a:p>
            <a:fld id="{ED8A48D8-8291-F24A-9DB0-B0C94D545751}" type="slidenum">
              <a:rPr lang="da-DK" noProof="0" smtClean="0"/>
              <a:t>23</a:t>
            </a:fld>
            <a:endParaRPr lang="da-DK" noProof="0"/>
          </a:p>
        </p:txBody>
      </p:sp>
      <p:sp>
        <p:nvSpPr>
          <p:cNvPr id="3" name="Title 2">
            <a:extLst>
              <a:ext uri="{FF2B5EF4-FFF2-40B4-BE49-F238E27FC236}">
                <a16:creationId xmlns:a16="http://schemas.microsoft.com/office/drawing/2014/main" id="{7B1C348E-2466-4CC3-857F-21414C3EF165}"/>
              </a:ext>
            </a:extLst>
          </p:cNvPr>
          <p:cNvSpPr>
            <a:spLocks noGrp="1"/>
          </p:cNvSpPr>
          <p:nvPr>
            <p:ph type="title"/>
          </p:nvPr>
        </p:nvSpPr>
        <p:spPr>
          <a:xfrm>
            <a:off x="457200" y="365126"/>
            <a:ext cx="10144898" cy="846729"/>
          </a:xfrm>
        </p:spPr>
        <p:txBody>
          <a:bodyPr>
            <a:normAutofit/>
          </a:bodyPr>
          <a:lstStyle/>
          <a:p>
            <a:r>
              <a:rPr lang="da-DK" sz="2400" dirty="0" err="1"/>
              <a:t>Thursday</a:t>
            </a:r>
            <a:r>
              <a:rPr lang="da-DK" sz="2400" dirty="0"/>
              <a:t> Consultings koncepter inden for business cases og benefit management</a:t>
            </a:r>
          </a:p>
        </p:txBody>
      </p:sp>
      <p:sp>
        <p:nvSpPr>
          <p:cNvPr id="9" name="Tekstfelt 8">
            <a:extLst>
              <a:ext uri="{FF2B5EF4-FFF2-40B4-BE49-F238E27FC236}">
                <a16:creationId xmlns:a16="http://schemas.microsoft.com/office/drawing/2014/main" id="{B7AD2952-BC90-4FA5-87C6-A2ED8586CFE4}"/>
              </a:ext>
            </a:extLst>
          </p:cNvPr>
          <p:cNvSpPr txBox="1"/>
          <p:nvPr/>
        </p:nvSpPr>
        <p:spPr>
          <a:xfrm>
            <a:off x="438130" y="1726515"/>
            <a:ext cx="11296669" cy="523220"/>
          </a:xfrm>
          <a:prstGeom prst="rect">
            <a:avLst/>
          </a:prstGeom>
          <a:noFill/>
        </p:spPr>
        <p:txBody>
          <a:bodyPr wrap="square">
            <a:spAutoFit/>
          </a:bodyPr>
          <a:lstStyle/>
          <a:p>
            <a:r>
              <a:rPr lang="da-DK" sz="1400" i="1" dirty="0" err="1">
                <a:solidFill>
                  <a:srgbClr val="000000"/>
                </a:solidFill>
              </a:rPr>
              <a:t>Thursday</a:t>
            </a:r>
            <a:r>
              <a:rPr lang="da-DK" sz="1400" i="1" dirty="0">
                <a:solidFill>
                  <a:srgbClr val="000000"/>
                </a:solidFill>
              </a:rPr>
              <a:t> har kompetencer og flere års erfaring inden for alle aspekter af arbejdet med den solide business case og benefit management. Vi arbejder med en portefølje af koncepter, der sikrer </a:t>
            </a:r>
            <a:r>
              <a:rPr lang="da-DK" sz="1400" i="1" dirty="0"/>
              <a:t>succes gennem fremdrift og fokus på forretningsværdi i alle opgaveløsningens faser. </a:t>
            </a:r>
            <a:endParaRPr lang="da-DK" sz="1400" i="1" dirty="0">
              <a:solidFill>
                <a:srgbClr val="000000"/>
              </a:solidFill>
            </a:endParaRPr>
          </a:p>
        </p:txBody>
      </p:sp>
    </p:spTree>
    <p:extLst>
      <p:ext uri="{BB962C8B-B14F-4D97-AF65-F5344CB8AC3E}">
        <p14:creationId xmlns:p14="http://schemas.microsoft.com/office/powerpoint/2010/main" val="1554136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F170CE9-E272-4365-8A81-1766B2C39AFE}"/>
              </a:ext>
            </a:extLst>
          </p:cNvPr>
          <p:cNvSpPr>
            <a:spLocks noGrp="1"/>
          </p:cNvSpPr>
          <p:nvPr>
            <p:ph sz="half" idx="1"/>
          </p:nvPr>
        </p:nvSpPr>
        <p:spPr>
          <a:xfrm>
            <a:off x="438131" y="1753144"/>
            <a:ext cx="5581670" cy="4351603"/>
          </a:xfrm>
        </p:spPr>
        <p:txBody>
          <a:bodyPr>
            <a:noAutofit/>
          </a:bodyPr>
          <a:lstStyle/>
          <a:p>
            <a:pPr marL="0" lvl="1" indent="0">
              <a:buNone/>
            </a:pPr>
            <a:r>
              <a:rPr lang="da-DK" sz="1200" b="1" dirty="0"/>
              <a:t>Business Casens elementer</a:t>
            </a:r>
          </a:p>
          <a:p>
            <a:pPr marL="266700" lvl="1" indent="-180975">
              <a:buNone/>
            </a:pPr>
            <a:r>
              <a:rPr lang="da-DK" sz="1200" dirty="0"/>
              <a:t>•	Grundlæggende elementer i Business Casen og gevinstrealisering </a:t>
            </a:r>
          </a:p>
          <a:p>
            <a:pPr marL="266700" lvl="1" indent="-180975">
              <a:buNone/>
            </a:pPr>
            <a:r>
              <a:rPr lang="da-DK" sz="1200" dirty="0"/>
              <a:t>• 	9 trin til udviklingen af en Business Case </a:t>
            </a:r>
          </a:p>
          <a:p>
            <a:pPr marL="266700" lvl="1" indent="-180975">
              <a:buNone/>
            </a:pPr>
            <a:r>
              <a:rPr lang="da-DK" sz="1200" dirty="0"/>
              <a:t>• 	Business Casens indhold </a:t>
            </a:r>
          </a:p>
          <a:p>
            <a:pPr marL="266700" lvl="1" indent="-180975">
              <a:buNone/>
            </a:pPr>
            <a:r>
              <a:rPr lang="da-DK" sz="1200" dirty="0"/>
              <a:t>• 	Typiske udfordringer ved udviklingen af Business Casen</a:t>
            </a:r>
          </a:p>
          <a:p>
            <a:pPr marL="0" lvl="1" indent="0">
              <a:buNone/>
            </a:pPr>
            <a:endParaRPr lang="da-DK" sz="1200" b="1" dirty="0"/>
          </a:p>
          <a:p>
            <a:pPr marL="0" lvl="1" indent="0">
              <a:buNone/>
            </a:pPr>
            <a:r>
              <a:rPr lang="da-DK" sz="1200" b="1" dirty="0"/>
              <a:t>Benefit Management </a:t>
            </a:r>
          </a:p>
          <a:p>
            <a:pPr marL="266700" lvl="1" indent="-180975">
              <a:buNone/>
            </a:pPr>
            <a:r>
              <a:rPr lang="da-DK" sz="1200" dirty="0"/>
              <a:t>•	Gevinstoverblik - diagrammer og værktøjer </a:t>
            </a:r>
          </a:p>
          <a:p>
            <a:pPr marL="266700" lvl="1" indent="-180975">
              <a:buNone/>
            </a:pPr>
            <a:r>
              <a:rPr lang="da-DK" sz="1200" dirty="0"/>
              <a:t>•	Gevinstrealiseringsstrategi </a:t>
            </a:r>
          </a:p>
          <a:p>
            <a:pPr marL="266700" lvl="1" indent="-180975">
              <a:buNone/>
            </a:pPr>
            <a:r>
              <a:rPr lang="da-DK" sz="1200" dirty="0"/>
              <a:t>•	Antagelser og forudsætninger for gevinster </a:t>
            </a:r>
          </a:p>
          <a:p>
            <a:pPr marL="0" lvl="1" indent="0">
              <a:buNone/>
            </a:pPr>
            <a:endParaRPr lang="da-DK" sz="1200" b="1" dirty="0"/>
          </a:p>
          <a:p>
            <a:pPr marL="0" lvl="1" indent="0">
              <a:buNone/>
            </a:pPr>
            <a:r>
              <a:rPr lang="da-DK" sz="1200" b="1" dirty="0"/>
              <a:t>Business Management </a:t>
            </a:r>
          </a:p>
          <a:p>
            <a:pPr marL="266700" lvl="1" indent="-180975">
              <a:buNone/>
            </a:pPr>
            <a:r>
              <a:rPr lang="da-DK" sz="1200" dirty="0"/>
              <a:t>•	Sammenhængen mellem Business Casen og den overordnede forretningsstrategi. Nedbrydning i temaer, programmer, projekter … </a:t>
            </a:r>
          </a:p>
          <a:p>
            <a:pPr marL="266700" lvl="1" indent="-180975">
              <a:buNone/>
            </a:pPr>
            <a:r>
              <a:rPr lang="da-DK" sz="1200" dirty="0"/>
              <a:t>•	Forståelse for AS-IS og TO-BE </a:t>
            </a:r>
          </a:p>
          <a:p>
            <a:pPr marL="0" lvl="1" indent="0">
              <a:buNone/>
            </a:pPr>
            <a:endParaRPr lang="da-DK" sz="1200" b="1" dirty="0"/>
          </a:p>
          <a:p>
            <a:pPr marL="0" lvl="1" indent="0">
              <a:buNone/>
            </a:pPr>
            <a:r>
              <a:rPr lang="da-DK" sz="1200" b="1" dirty="0"/>
              <a:t>Stakeholders Management </a:t>
            </a:r>
          </a:p>
          <a:p>
            <a:pPr marL="266700" lvl="1" indent="-180975">
              <a:buNone/>
            </a:pPr>
            <a:r>
              <a:rPr lang="da-DK" sz="1200" dirty="0"/>
              <a:t>•	Identifikation og styring af stakeholders i forbindelse med gevinstrealisering</a:t>
            </a:r>
          </a:p>
        </p:txBody>
      </p:sp>
      <p:sp>
        <p:nvSpPr>
          <p:cNvPr id="5" name="Content Placeholder 4">
            <a:extLst>
              <a:ext uri="{FF2B5EF4-FFF2-40B4-BE49-F238E27FC236}">
                <a16:creationId xmlns:a16="http://schemas.microsoft.com/office/drawing/2014/main" id="{BC3D981A-20BF-41B7-9311-9CCC71A94526}"/>
              </a:ext>
            </a:extLst>
          </p:cNvPr>
          <p:cNvSpPr>
            <a:spLocks noGrp="1"/>
          </p:cNvSpPr>
          <p:nvPr>
            <p:ph sz="half" idx="16"/>
          </p:nvPr>
        </p:nvSpPr>
        <p:spPr>
          <a:xfrm>
            <a:off x="6159843" y="1753144"/>
            <a:ext cx="5574957" cy="4314682"/>
          </a:xfrm>
        </p:spPr>
        <p:txBody>
          <a:bodyPr>
            <a:noAutofit/>
          </a:bodyPr>
          <a:lstStyle/>
          <a:p>
            <a:pPr marL="0" lvl="1" indent="0">
              <a:buNone/>
            </a:pPr>
            <a:r>
              <a:rPr lang="da-DK" sz="1200" b="1" dirty="0"/>
              <a:t>Change Management </a:t>
            </a:r>
          </a:p>
          <a:p>
            <a:pPr marL="266700" lvl="1" indent="-180975">
              <a:buNone/>
            </a:pPr>
            <a:r>
              <a:rPr lang="da-DK" sz="1200" dirty="0"/>
              <a:t>•	Forandringsledelse som en del af gevinstrealisering </a:t>
            </a:r>
          </a:p>
          <a:p>
            <a:pPr marL="0" lvl="1" indent="0">
              <a:buNone/>
            </a:pPr>
            <a:endParaRPr lang="da-DK" sz="1200" b="1" dirty="0"/>
          </a:p>
          <a:p>
            <a:pPr marL="0" lvl="1" indent="0">
              <a:buNone/>
            </a:pPr>
            <a:r>
              <a:rPr lang="da-DK" sz="1200" b="1" dirty="0"/>
              <a:t>Risk Management </a:t>
            </a:r>
          </a:p>
          <a:p>
            <a:pPr marL="266700" lvl="1" indent="-180975">
              <a:buNone/>
            </a:pPr>
            <a:r>
              <a:rPr lang="da-DK" sz="1200" dirty="0"/>
              <a:t>•	Værktøjer og teknikker til risikostyring </a:t>
            </a:r>
          </a:p>
          <a:p>
            <a:pPr marL="266700" lvl="1" indent="-180975">
              <a:buNone/>
            </a:pPr>
            <a:r>
              <a:rPr lang="da-DK" sz="1200" dirty="0"/>
              <a:t>•	Risikostyring som en del af Business Casen </a:t>
            </a:r>
          </a:p>
          <a:p>
            <a:pPr marL="0" lvl="1" indent="0">
              <a:buNone/>
            </a:pPr>
            <a:endParaRPr lang="da-DK" sz="1200" b="1" dirty="0"/>
          </a:p>
          <a:p>
            <a:pPr marL="0" lvl="1" indent="0">
              <a:buNone/>
            </a:pPr>
            <a:r>
              <a:rPr lang="da-DK" sz="1200" b="1" dirty="0"/>
              <a:t>Financial Management </a:t>
            </a:r>
          </a:p>
          <a:p>
            <a:pPr marL="266700" lvl="1" indent="-180975">
              <a:buNone/>
            </a:pPr>
            <a:r>
              <a:rPr lang="da-DK" sz="1200" dirty="0"/>
              <a:t>•	Redskaber til afdækning og udregning af omkostninger </a:t>
            </a:r>
          </a:p>
          <a:p>
            <a:pPr marL="266700" lvl="1" indent="-180975">
              <a:buNone/>
            </a:pPr>
            <a:r>
              <a:rPr lang="da-DK" sz="1200" dirty="0"/>
              <a:t>•	Redskaber til afdækning og udregning af finansielle gevinster</a:t>
            </a:r>
          </a:p>
          <a:p>
            <a:pPr marL="0" lvl="1" indent="0">
              <a:buNone/>
            </a:pPr>
            <a:endParaRPr lang="da-DK" sz="1200" b="1" dirty="0"/>
          </a:p>
          <a:p>
            <a:pPr marL="0" lvl="1" indent="0">
              <a:buNone/>
            </a:pPr>
            <a:r>
              <a:rPr lang="da-DK" sz="1200" b="1" dirty="0"/>
              <a:t>Presentation Management </a:t>
            </a:r>
          </a:p>
          <a:p>
            <a:pPr marL="266700" lvl="1" indent="-180975">
              <a:buNone/>
            </a:pPr>
            <a:r>
              <a:rPr lang="da-DK" sz="1200" dirty="0"/>
              <a:t>•	Præsentation af Business Casen </a:t>
            </a:r>
          </a:p>
          <a:p>
            <a:pPr marL="266700" lvl="1" indent="-180975">
              <a:buNone/>
            </a:pPr>
            <a:r>
              <a:rPr lang="da-DK" sz="1200" dirty="0"/>
              <a:t>•	Strukturering af Business Casen </a:t>
            </a:r>
          </a:p>
          <a:p>
            <a:pPr marL="0" lvl="1" indent="0">
              <a:buNone/>
            </a:pPr>
            <a:endParaRPr lang="da-DK" sz="1200" b="1" dirty="0"/>
          </a:p>
          <a:p>
            <a:pPr marL="0" lvl="1" indent="0">
              <a:buNone/>
            </a:pPr>
            <a:endParaRPr lang="da-DK" sz="1200" b="1" dirty="0"/>
          </a:p>
          <a:p>
            <a:pPr marL="0" lvl="1" indent="0">
              <a:buNone/>
            </a:pPr>
            <a:r>
              <a:rPr lang="da-DK" sz="1200" b="1" i="1" dirty="0"/>
              <a:t>Priser fra 75.000 kr. plus moms, bøger, transport mm. Tilbud gives.</a:t>
            </a:r>
          </a:p>
          <a:p>
            <a:pPr marL="0" lvl="1" indent="0">
              <a:buNone/>
            </a:pPr>
            <a:endParaRPr lang="da-DK" sz="1200" dirty="0"/>
          </a:p>
        </p:txBody>
      </p:sp>
      <p:sp>
        <p:nvSpPr>
          <p:cNvPr id="2" name="Slide Number Placeholder 1">
            <a:extLst>
              <a:ext uri="{FF2B5EF4-FFF2-40B4-BE49-F238E27FC236}">
                <a16:creationId xmlns:a16="http://schemas.microsoft.com/office/drawing/2014/main" id="{B1F9B54D-26E7-4653-83CC-751A93E09ED8}"/>
              </a:ext>
            </a:extLst>
          </p:cNvPr>
          <p:cNvSpPr>
            <a:spLocks noGrp="1"/>
          </p:cNvSpPr>
          <p:nvPr>
            <p:ph type="sldNum" sz="quarter" idx="12"/>
          </p:nvPr>
        </p:nvSpPr>
        <p:spPr/>
        <p:txBody>
          <a:bodyPr/>
          <a:lstStyle/>
          <a:p>
            <a:fld id="{ED8A48D8-8291-F24A-9DB0-B0C94D545751}" type="slidenum">
              <a:rPr lang="da-DK" noProof="0" smtClean="0"/>
              <a:t>24</a:t>
            </a:fld>
            <a:endParaRPr lang="da-DK" noProof="0"/>
          </a:p>
        </p:txBody>
      </p:sp>
      <p:sp>
        <p:nvSpPr>
          <p:cNvPr id="3" name="Title 2">
            <a:extLst>
              <a:ext uri="{FF2B5EF4-FFF2-40B4-BE49-F238E27FC236}">
                <a16:creationId xmlns:a16="http://schemas.microsoft.com/office/drawing/2014/main" id="{7B1C348E-2466-4CC3-857F-21414C3EF165}"/>
              </a:ext>
            </a:extLst>
          </p:cNvPr>
          <p:cNvSpPr>
            <a:spLocks noGrp="1"/>
          </p:cNvSpPr>
          <p:nvPr>
            <p:ph type="title"/>
          </p:nvPr>
        </p:nvSpPr>
        <p:spPr>
          <a:xfrm>
            <a:off x="457200" y="365126"/>
            <a:ext cx="10144898" cy="846729"/>
          </a:xfrm>
        </p:spPr>
        <p:txBody>
          <a:bodyPr>
            <a:normAutofit/>
          </a:bodyPr>
          <a:lstStyle/>
          <a:p>
            <a:r>
              <a:rPr lang="da-DK" sz="2400" dirty="0" err="1"/>
              <a:t>Thursday</a:t>
            </a:r>
            <a:r>
              <a:rPr lang="da-DK" sz="2400" dirty="0"/>
              <a:t> Consultings 3 dages kursus indenfor business case og benefit management indeholder bl.a. … </a:t>
            </a:r>
          </a:p>
        </p:txBody>
      </p:sp>
    </p:spTree>
    <p:extLst>
      <p:ext uri="{BB962C8B-B14F-4D97-AF65-F5344CB8AC3E}">
        <p14:creationId xmlns:p14="http://schemas.microsoft.com/office/powerpoint/2010/main" val="2012764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AEF70581-245C-44B3-8D5E-AD3A11DB8FAF}"/>
              </a:ext>
            </a:extLst>
          </p:cNvPr>
          <p:cNvSpPr>
            <a:spLocks noGrp="1"/>
          </p:cNvSpPr>
          <p:nvPr>
            <p:ph type="sldNum" sz="quarter" idx="12"/>
          </p:nvPr>
        </p:nvSpPr>
        <p:spPr/>
        <p:txBody>
          <a:bodyPr/>
          <a:lstStyle/>
          <a:p>
            <a:fld id="{ED8A48D8-8291-F24A-9DB0-B0C94D545751}" type="slidenum">
              <a:rPr lang="da-DK" noProof="0" smtClean="0"/>
              <a:t>25</a:t>
            </a:fld>
            <a:endParaRPr lang="da-DK" noProof="0"/>
          </a:p>
        </p:txBody>
      </p:sp>
      <p:sp>
        <p:nvSpPr>
          <p:cNvPr id="6" name="Titel 5">
            <a:extLst>
              <a:ext uri="{FF2B5EF4-FFF2-40B4-BE49-F238E27FC236}">
                <a16:creationId xmlns:a16="http://schemas.microsoft.com/office/drawing/2014/main" id="{308B7195-6EEE-48B6-A101-CDE20BBF0C5C}"/>
              </a:ext>
            </a:extLst>
          </p:cNvPr>
          <p:cNvSpPr>
            <a:spLocks noGrp="1"/>
          </p:cNvSpPr>
          <p:nvPr>
            <p:ph type="ctrTitle"/>
          </p:nvPr>
        </p:nvSpPr>
        <p:spPr>
          <a:xfrm>
            <a:off x="4244009" y="4166763"/>
            <a:ext cx="7802217" cy="1200329"/>
          </a:xfrm>
        </p:spPr>
        <p:txBody>
          <a:bodyPr/>
          <a:lstStyle/>
          <a:p>
            <a:r>
              <a:rPr lang="da-DK" sz="4000" dirty="0"/>
              <a:t>Lidt om </a:t>
            </a:r>
            <a:r>
              <a:rPr lang="da-DK" sz="4000" dirty="0" err="1"/>
              <a:t>Thursday</a:t>
            </a:r>
            <a:r>
              <a:rPr lang="da-DK" sz="4000" dirty="0"/>
              <a:t> Consulting og Martin J. Ernst</a:t>
            </a:r>
          </a:p>
        </p:txBody>
      </p:sp>
    </p:spTree>
    <p:extLst>
      <p:ext uri="{BB962C8B-B14F-4D97-AF65-F5344CB8AC3E}">
        <p14:creationId xmlns:p14="http://schemas.microsoft.com/office/powerpoint/2010/main" val="13963152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F170CE9-E272-4365-8A81-1766B2C39AFE}"/>
              </a:ext>
            </a:extLst>
          </p:cNvPr>
          <p:cNvSpPr>
            <a:spLocks noGrp="1"/>
          </p:cNvSpPr>
          <p:nvPr>
            <p:ph sz="half" idx="1"/>
          </p:nvPr>
        </p:nvSpPr>
        <p:spPr>
          <a:xfrm>
            <a:off x="438131" y="1753144"/>
            <a:ext cx="5581670" cy="4351603"/>
          </a:xfrm>
        </p:spPr>
        <p:txBody>
          <a:bodyPr>
            <a:normAutofit/>
          </a:bodyPr>
          <a:lstStyle/>
          <a:p>
            <a:pPr marL="0" lvl="1" indent="0">
              <a:buNone/>
            </a:pPr>
            <a:r>
              <a:rPr lang="da-DK" sz="1200" b="1" dirty="0"/>
              <a:t>Hvad er </a:t>
            </a:r>
            <a:r>
              <a:rPr lang="da-DK" sz="1200" b="1" dirty="0" err="1"/>
              <a:t>Thursday</a:t>
            </a:r>
            <a:r>
              <a:rPr lang="da-DK" sz="1200" b="1" dirty="0"/>
              <a:t> Consulting? </a:t>
            </a:r>
          </a:p>
          <a:p>
            <a:pPr marL="0" lvl="1" indent="0">
              <a:buNone/>
            </a:pPr>
            <a:endParaRPr lang="da-DK" sz="1200" dirty="0"/>
          </a:p>
          <a:p>
            <a:pPr marL="0" indent="0">
              <a:buNone/>
            </a:pPr>
            <a:r>
              <a:rPr lang="da-DK" sz="1200" dirty="0" err="1"/>
              <a:t>Thursday</a:t>
            </a:r>
            <a:r>
              <a:rPr lang="da-DK" sz="1200" dirty="0"/>
              <a:t> Consulting er en nystartet uafhængig konsulentvirksomhed. Vi har et indgående ønske om at løse komplekse problemstillinger for vores kunder.</a:t>
            </a:r>
          </a:p>
          <a:p>
            <a:pPr marL="0" indent="0">
              <a:buNone/>
            </a:pPr>
            <a:r>
              <a:rPr lang="da-DK" sz="1200" dirty="0" err="1"/>
              <a:t>Thursday</a:t>
            </a:r>
            <a:r>
              <a:rPr lang="da-DK" sz="1200" dirty="0"/>
              <a:t> har erfaringen fra de store konsulenthuse og agiliteten ved at være lille. Vores fokus er operationelle og forretningsdrevne forandringer, ofte med et væsentligt behov for ledelsesmæssig forankring samt indsigt i forretningens behov, muligheder og risici.</a:t>
            </a:r>
          </a:p>
          <a:p>
            <a:pPr marL="0" indent="0">
              <a:buNone/>
            </a:pPr>
            <a:r>
              <a:rPr lang="da-DK" sz="1200" dirty="0"/>
              <a:t>Vi har dyb erfaring med strategi-/forretningsudvikling og eksekvering, digitalisering/it-muligheder og udfordringer. Yderligere har vi specialiserede konsulenter indenfor aktuarområdet og rådgivning af startups.</a:t>
            </a:r>
          </a:p>
          <a:p>
            <a:pPr marL="0" indent="0">
              <a:buNone/>
            </a:pPr>
            <a:r>
              <a:rPr lang="da-DK" sz="1200" dirty="0"/>
              <a:t>Vi ønsker at agere den erfarne rådgiver, der med dyb faglighed og erfaring i at forberede og eksekvere organisatorisk forandring, støtter vores kunders ledelser og organisationer igennem komplicerede projekter, analyser og processer.</a:t>
            </a:r>
          </a:p>
          <a:p>
            <a:pPr marL="0" indent="0">
              <a:buNone/>
            </a:pPr>
            <a:r>
              <a:rPr lang="da-DK" sz="1200" dirty="0"/>
              <a:t>Vi vil gerne opfattes som en del af vores kunders organisation, og arbejder altid med respekt for kundens medarbejdere, arbejdsformer og politikker.</a:t>
            </a:r>
          </a:p>
        </p:txBody>
      </p:sp>
      <p:sp>
        <p:nvSpPr>
          <p:cNvPr id="5" name="Content Placeholder 4">
            <a:extLst>
              <a:ext uri="{FF2B5EF4-FFF2-40B4-BE49-F238E27FC236}">
                <a16:creationId xmlns:a16="http://schemas.microsoft.com/office/drawing/2014/main" id="{BC3D981A-20BF-41B7-9311-9CCC71A94526}"/>
              </a:ext>
            </a:extLst>
          </p:cNvPr>
          <p:cNvSpPr>
            <a:spLocks noGrp="1"/>
          </p:cNvSpPr>
          <p:nvPr>
            <p:ph sz="half" idx="16"/>
          </p:nvPr>
        </p:nvSpPr>
        <p:spPr>
          <a:xfrm>
            <a:off x="6159843" y="1753144"/>
            <a:ext cx="5574957" cy="4314682"/>
          </a:xfrm>
        </p:spPr>
        <p:txBody>
          <a:bodyPr>
            <a:noAutofit/>
          </a:bodyPr>
          <a:lstStyle/>
          <a:p>
            <a:pPr marL="0" lvl="1" indent="0">
              <a:buNone/>
            </a:pPr>
            <a:r>
              <a:rPr lang="da-DK" sz="1200" b="1" dirty="0"/>
              <a:t>Vores værdier: </a:t>
            </a:r>
          </a:p>
          <a:p>
            <a:pPr marL="0" lvl="1" indent="0">
              <a:buNone/>
            </a:pPr>
            <a:endParaRPr lang="da-DK" sz="1200" dirty="0"/>
          </a:p>
        </p:txBody>
      </p:sp>
      <p:sp>
        <p:nvSpPr>
          <p:cNvPr id="2" name="Slide Number Placeholder 1">
            <a:extLst>
              <a:ext uri="{FF2B5EF4-FFF2-40B4-BE49-F238E27FC236}">
                <a16:creationId xmlns:a16="http://schemas.microsoft.com/office/drawing/2014/main" id="{B1F9B54D-26E7-4653-83CC-751A93E09ED8}"/>
              </a:ext>
            </a:extLst>
          </p:cNvPr>
          <p:cNvSpPr>
            <a:spLocks noGrp="1"/>
          </p:cNvSpPr>
          <p:nvPr>
            <p:ph type="sldNum" sz="quarter" idx="12"/>
          </p:nvPr>
        </p:nvSpPr>
        <p:spPr/>
        <p:txBody>
          <a:bodyPr/>
          <a:lstStyle/>
          <a:p>
            <a:fld id="{ED8A48D8-8291-F24A-9DB0-B0C94D545751}" type="slidenum">
              <a:rPr lang="da-DK" noProof="0" smtClean="0"/>
              <a:t>26</a:t>
            </a:fld>
            <a:endParaRPr lang="da-DK" noProof="0"/>
          </a:p>
        </p:txBody>
      </p:sp>
      <p:sp>
        <p:nvSpPr>
          <p:cNvPr id="3" name="Title 2">
            <a:extLst>
              <a:ext uri="{FF2B5EF4-FFF2-40B4-BE49-F238E27FC236}">
                <a16:creationId xmlns:a16="http://schemas.microsoft.com/office/drawing/2014/main" id="{7B1C348E-2466-4CC3-857F-21414C3EF165}"/>
              </a:ext>
            </a:extLst>
          </p:cNvPr>
          <p:cNvSpPr>
            <a:spLocks noGrp="1"/>
          </p:cNvSpPr>
          <p:nvPr>
            <p:ph type="title"/>
          </p:nvPr>
        </p:nvSpPr>
        <p:spPr>
          <a:xfrm>
            <a:off x="457200" y="365126"/>
            <a:ext cx="10144898" cy="846729"/>
          </a:xfrm>
        </p:spPr>
        <p:txBody>
          <a:bodyPr>
            <a:normAutofit/>
          </a:bodyPr>
          <a:lstStyle/>
          <a:p>
            <a:r>
              <a:rPr lang="da-DK" sz="2400" dirty="0" err="1"/>
              <a:t>Thursday</a:t>
            </a:r>
            <a:r>
              <a:rPr lang="da-DK" sz="2400" dirty="0"/>
              <a:t> handler om livsglæde, leverancekultur, gode kollegaer og glade kunder</a:t>
            </a:r>
          </a:p>
        </p:txBody>
      </p:sp>
      <p:cxnSp>
        <p:nvCxnSpPr>
          <p:cNvPr id="7" name="Lige forbindelse 6">
            <a:extLst>
              <a:ext uri="{FF2B5EF4-FFF2-40B4-BE49-F238E27FC236}">
                <a16:creationId xmlns:a16="http://schemas.microsoft.com/office/drawing/2014/main" id="{910CC1A8-5A32-46B0-9830-20DC789BE517}"/>
              </a:ext>
            </a:extLst>
          </p:cNvPr>
          <p:cNvCxnSpPr>
            <a:cxnSpLocks/>
          </p:cNvCxnSpPr>
          <p:nvPr/>
        </p:nvCxnSpPr>
        <p:spPr>
          <a:xfrm>
            <a:off x="6238043" y="2118233"/>
            <a:ext cx="36585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Lige forbindelse 9">
            <a:extLst>
              <a:ext uri="{FF2B5EF4-FFF2-40B4-BE49-F238E27FC236}">
                <a16:creationId xmlns:a16="http://schemas.microsoft.com/office/drawing/2014/main" id="{4A786FAD-08EC-448B-9AC9-B8BA3318C07E}"/>
              </a:ext>
            </a:extLst>
          </p:cNvPr>
          <p:cNvCxnSpPr>
            <a:cxnSpLocks/>
          </p:cNvCxnSpPr>
          <p:nvPr/>
        </p:nvCxnSpPr>
        <p:spPr>
          <a:xfrm>
            <a:off x="540486" y="2108374"/>
            <a:ext cx="36585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Tekstfelt 11">
            <a:extLst>
              <a:ext uri="{FF2B5EF4-FFF2-40B4-BE49-F238E27FC236}">
                <a16:creationId xmlns:a16="http://schemas.microsoft.com/office/drawing/2014/main" id="{8103956B-DC73-426F-9C5B-6A52940F3957}"/>
              </a:ext>
            </a:extLst>
          </p:cNvPr>
          <p:cNvSpPr txBox="1"/>
          <p:nvPr/>
        </p:nvSpPr>
        <p:spPr>
          <a:xfrm>
            <a:off x="6238043" y="2314022"/>
            <a:ext cx="5373854" cy="1326105"/>
          </a:xfrm>
          <a:prstGeom prst="rect">
            <a:avLst/>
          </a:prstGeom>
          <a:solidFill>
            <a:schemeClr val="accent1">
              <a:lumMod val="75000"/>
            </a:schemeClr>
          </a:solidFill>
        </p:spPr>
        <p:txBody>
          <a:bodyPr wrap="square" lIns="180000" tIns="108000" rIns="180000" bIns="108000">
            <a:spAutoFit/>
          </a:bodyPr>
          <a:lstStyle/>
          <a:p>
            <a:pPr marL="0" lvl="1"/>
            <a:r>
              <a:rPr lang="da-DK" sz="1200" b="1" dirty="0">
                <a:solidFill>
                  <a:schemeClr val="bg1"/>
                </a:solidFill>
              </a:rPr>
              <a:t>Ordentlighed</a:t>
            </a:r>
          </a:p>
          <a:p>
            <a:pPr marL="0" lvl="1"/>
            <a:r>
              <a:rPr lang="da-DK" sz="1200" dirty="0">
                <a:solidFill>
                  <a:schemeClr val="bg1"/>
                </a:solidFill>
              </a:rPr>
              <a:t>Ordentlighed er centralt I alt hvad vi gør. Vi efterlever ordentlighed hver dag ved at vise tillid, have høj integritet og faglighed. Vi sørger for, at sætte vores kvalitetsmål med kunden for at levere på det, som vi lover. Det er for os ordentlighed.</a:t>
            </a:r>
          </a:p>
          <a:p>
            <a:pPr marL="0" lvl="1"/>
            <a:endParaRPr lang="da-DK" sz="1200" dirty="0">
              <a:solidFill>
                <a:schemeClr val="bg1"/>
              </a:solidFill>
            </a:endParaRPr>
          </a:p>
        </p:txBody>
      </p:sp>
      <p:sp>
        <p:nvSpPr>
          <p:cNvPr id="13" name="Tekstfelt 12">
            <a:extLst>
              <a:ext uri="{FF2B5EF4-FFF2-40B4-BE49-F238E27FC236}">
                <a16:creationId xmlns:a16="http://schemas.microsoft.com/office/drawing/2014/main" id="{92ECD9CA-A1B8-499C-90DF-1E6D4A4DC95E}"/>
              </a:ext>
            </a:extLst>
          </p:cNvPr>
          <p:cNvSpPr txBox="1"/>
          <p:nvPr/>
        </p:nvSpPr>
        <p:spPr>
          <a:xfrm>
            <a:off x="6238043" y="3701423"/>
            <a:ext cx="5373854" cy="1141439"/>
          </a:xfrm>
          <a:prstGeom prst="rect">
            <a:avLst/>
          </a:prstGeom>
          <a:solidFill>
            <a:schemeClr val="accent1">
              <a:lumMod val="75000"/>
            </a:schemeClr>
          </a:solidFill>
        </p:spPr>
        <p:txBody>
          <a:bodyPr wrap="square" lIns="180000" tIns="108000" rIns="180000" bIns="108000">
            <a:spAutoFit/>
          </a:bodyPr>
          <a:lstStyle/>
          <a:p>
            <a:pPr marL="0" lvl="1"/>
            <a:r>
              <a:rPr lang="da-DK" sz="1200" b="1" dirty="0">
                <a:solidFill>
                  <a:schemeClr val="bg1"/>
                </a:solidFill>
              </a:rPr>
              <a:t>Nytænkning</a:t>
            </a:r>
          </a:p>
          <a:p>
            <a:pPr marL="0" lvl="1"/>
            <a:r>
              <a:rPr lang="da-DK" sz="1200" dirty="0">
                <a:solidFill>
                  <a:schemeClr val="bg1"/>
                </a:solidFill>
              </a:rPr>
              <a:t>Vi ønsker at tænke anderledes og være en stor del af den forandring, som kunden står foran på en anden måde end den etablerede standard. Vi vil skabe endnu mere værdi igennem fleksibilitet og nytænkning.</a:t>
            </a:r>
          </a:p>
          <a:p>
            <a:pPr marL="0" lvl="1"/>
            <a:endParaRPr lang="da-DK" sz="1200" dirty="0">
              <a:solidFill>
                <a:schemeClr val="bg1"/>
              </a:solidFill>
            </a:endParaRPr>
          </a:p>
        </p:txBody>
      </p:sp>
      <p:sp>
        <p:nvSpPr>
          <p:cNvPr id="14" name="Tekstfelt 13">
            <a:extLst>
              <a:ext uri="{FF2B5EF4-FFF2-40B4-BE49-F238E27FC236}">
                <a16:creationId xmlns:a16="http://schemas.microsoft.com/office/drawing/2014/main" id="{8B5D9E99-6738-4FFE-9A7B-E084556EC35A}"/>
              </a:ext>
            </a:extLst>
          </p:cNvPr>
          <p:cNvSpPr txBox="1"/>
          <p:nvPr/>
        </p:nvSpPr>
        <p:spPr>
          <a:xfrm>
            <a:off x="6238043" y="4904158"/>
            <a:ext cx="5373854" cy="1141439"/>
          </a:xfrm>
          <a:prstGeom prst="rect">
            <a:avLst/>
          </a:prstGeom>
          <a:solidFill>
            <a:schemeClr val="accent1">
              <a:lumMod val="75000"/>
            </a:schemeClr>
          </a:solidFill>
        </p:spPr>
        <p:txBody>
          <a:bodyPr wrap="square" lIns="180000" tIns="108000" rIns="180000" bIns="108000">
            <a:spAutoFit/>
          </a:bodyPr>
          <a:lstStyle/>
          <a:p>
            <a:pPr marL="0" lvl="1"/>
            <a:r>
              <a:rPr lang="da-DK" sz="1200" b="1" dirty="0">
                <a:solidFill>
                  <a:schemeClr val="bg1"/>
                </a:solidFill>
              </a:rPr>
              <a:t>Kultur</a:t>
            </a:r>
          </a:p>
          <a:p>
            <a:pPr marL="0" lvl="1"/>
            <a:r>
              <a:rPr lang="da-DK" sz="1200" dirty="0">
                <a:solidFill>
                  <a:schemeClr val="bg1"/>
                </a:solidFill>
              </a:rPr>
              <a:t>Vi prioriterer personlig udvikling i og udenfor arbejdstiden. Vi værdsætter gode oplevelser med vores kunder, medarbejdere og netværk, da vi ønsker en fed kultur for alle vores relationer.</a:t>
            </a:r>
          </a:p>
          <a:p>
            <a:pPr marL="0" lvl="1"/>
            <a:endParaRPr lang="da-DK" sz="1200" dirty="0">
              <a:solidFill>
                <a:schemeClr val="bg1"/>
              </a:solidFill>
            </a:endParaRPr>
          </a:p>
        </p:txBody>
      </p:sp>
    </p:spTree>
    <p:extLst>
      <p:ext uri="{BB962C8B-B14F-4D97-AF65-F5344CB8AC3E}">
        <p14:creationId xmlns:p14="http://schemas.microsoft.com/office/powerpoint/2010/main" val="33171053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576E1-E80F-4AF5-9469-F594A80349B9}"/>
              </a:ext>
            </a:extLst>
          </p:cNvPr>
          <p:cNvSpPr>
            <a:spLocks noGrp="1"/>
          </p:cNvSpPr>
          <p:nvPr>
            <p:ph type="title"/>
          </p:nvPr>
        </p:nvSpPr>
        <p:spPr/>
        <p:txBody>
          <a:bodyPr>
            <a:noAutofit/>
          </a:bodyPr>
          <a:lstStyle/>
          <a:p>
            <a:r>
              <a:rPr lang="da-DK" sz="2800" dirty="0"/>
              <a:t>Thursdays start i tal (Januar 2022)</a:t>
            </a:r>
          </a:p>
        </p:txBody>
      </p:sp>
      <p:sp>
        <p:nvSpPr>
          <p:cNvPr id="3" name="Slide Number Placeholder 2">
            <a:extLst>
              <a:ext uri="{FF2B5EF4-FFF2-40B4-BE49-F238E27FC236}">
                <a16:creationId xmlns:a16="http://schemas.microsoft.com/office/drawing/2014/main" id="{8A0EDC35-14F2-440B-9CE9-F302AE2800C0}"/>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65AF48C-B1C0-4493-BDFC-EAEA1C2F1117}" type="slidenum">
              <a:rPr kumimoji="0" lang="da-DK" sz="900" b="0" i="0" u="none" strike="noStrike" kern="1200" cap="none" spc="0" normalizeH="0" baseline="0" noProof="1" smtClean="0">
                <a:ln>
                  <a:noFill/>
                </a:ln>
                <a:solidFill>
                  <a:srgbClr val="000000"/>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da-DK" sz="900" b="0" i="0" u="none" strike="noStrike" kern="1200" cap="none" spc="0" normalizeH="0" baseline="0" noProof="1">
              <a:ln>
                <a:noFill/>
              </a:ln>
              <a:solidFill>
                <a:srgbClr val="000000"/>
              </a:solidFill>
              <a:effectLst/>
              <a:uLnTx/>
              <a:uFillTx/>
              <a:latin typeface="Arial" panose="020B0604020202020204"/>
              <a:ea typeface="+mn-ea"/>
              <a:cs typeface="+mn-cs"/>
            </a:endParaRPr>
          </a:p>
        </p:txBody>
      </p:sp>
      <p:grpSp>
        <p:nvGrpSpPr>
          <p:cNvPr id="29" name="Group 28">
            <a:extLst>
              <a:ext uri="{FF2B5EF4-FFF2-40B4-BE49-F238E27FC236}">
                <a16:creationId xmlns:a16="http://schemas.microsoft.com/office/drawing/2014/main" id="{E1CB8EBB-25AA-4535-96AF-06BD24F5635D}"/>
              </a:ext>
            </a:extLst>
          </p:cNvPr>
          <p:cNvGrpSpPr/>
          <p:nvPr/>
        </p:nvGrpSpPr>
        <p:grpSpPr>
          <a:xfrm>
            <a:off x="696674" y="1611397"/>
            <a:ext cx="10798651" cy="4872248"/>
            <a:chOff x="1520825" y="3325094"/>
            <a:chExt cx="21336001" cy="9626600"/>
          </a:xfrm>
        </p:grpSpPr>
        <p:sp>
          <p:nvSpPr>
            <p:cNvPr id="4" name="Rectangle 3">
              <a:extLst>
                <a:ext uri="{FF2B5EF4-FFF2-40B4-BE49-F238E27FC236}">
                  <a16:creationId xmlns:a16="http://schemas.microsoft.com/office/drawing/2014/main" id="{E7733D8D-3DEE-42EA-A891-DBBE4F47AA3A}"/>
                </a:ext>
              </a:extLst>
            </p:cNvPr>
            <p:cNvSpPr/>
            <p:nvPr/>
          </p:nvSpPr>
          <p:spPr>
            <a:xfrm>
              <a:off x="1520825" y="3325094"/>
              <a:ext cx="8715375" cy="4699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a-DK"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20847061-815E-43AE-97EA-5E28E362813E}"/>
                </a:ext>
              </a:extLst>
            </p:cNvPr>
            <p:cNvSpPr/>
            <p:nvPr/>
          </p:nvSpPr>
          <p:spPr>
            <a:xfrm>
              <a:off x="1520825" y="8252308"/>
              <a:ext cx="8715375" cy="4699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a-DK"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3AB9A92F-63B5-4F6A-84E8-428AE11B3CED}"/>
                </a:ext>
              </a:extLst>
            </p:cNvPr>
            <p:cNvSpPr/>
            <p:nvPr/>
          </p:nvSpPr>
          <p:spPr>
            <a:xfrm>
              <a:off x="10454481" y="8252308"/>
              <a:ext cx="6815935" cy="4699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a-DK"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4537D03F-4B0F-4879-8709-22BC51437D91}"/>
                </a:ext>
              </a:extLst>
            </p:cNvPr>
            <p:cNvSpPr/>
            <p:nvPr/>
          </p:nvSpPr>
          <p:spPr>
            <a:xfrm>
              <a:off x="17488697" y="8252308"/>
              <a:ext cx="5368129" cy="4699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a-DK"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6BE3EBE2-6755-4B8F-8632-6E1602AADB4D}"/>
                </a:ext>
              </a:extLst>
            </p:cNvPr>
            <p:cNvSpPr/>
            <p:nvPr/>
          </p:nvSpPr>
          <p:spPr>
            <a:xfrm>
              <a:off x="17488697" y="3325094"/>
              <a:ext cx="5368129" cy="4699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a-DK"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D8A71C5A-BAD5-40E1-83F7-AA77C12C5896}"/>
                </a:ext>
              </a:extLst>
            </p:cNvPr>
            <p:cNvSpPr/>
            <p:nvPr/>
          </p:nvSpPr>
          <p:spPr>
            <a:xfrm>
              <a:off x="10454481" y="3325094"/>
              <a:ext cx="3298827" cy="4699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a-DK"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B14B5B10-69E7-48F7-BF25-E7392B139331}"/>
                </a:ext>
              </a:extLst>
            </p:cNvPr>
            <p:cNvSpPr/>
            <p:nvPr/>
          </p:nvSpPr>
          <p:spPr>
            <a:xfrm>
              <a:off x="13971589" y="3325094"/>
              <a:ext cx="3298827" cy="46993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a-DK"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C086864D-E45A-496B-808E-9AFA2E428AF8}"/>
                </a:ext>
              </a:extLst>
            </p:cNvPr>
            <p:cNvSpPr txBox="1"/>
            <p:nvPr/>
          </p:nvSpPr>
          <p:spPr>
            <a:xfrm>
              <a:off x="1895083" y="3612459"/>
              <a:ext cx="5524261" cy="668916"/>
            </a:xfrm>
            <a:prstGeom prst="rect">
              <a:avLst/>
            </a:prstGeom>
            <a:noFill/>
          </p:spPr>
          <p:txBody>
            <a:bodyPr wrap="non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a:ln>
                    <a:noFill/>
                  </a:ln>
                  <a:solidFill>
                    <a:srgbClr val="FFFFFF"/>
                  </a:solidFill>
                  <a:effectLst/>
                  <a:uLnTx/>
                  <a:uFillTx/>
                  <a:latin typeface="Arial" panose="020B0604020202020204"/>
                  <a:ea typeface="League Spartan" charset="0"/>
                  <a:cs typeface="Poppins" pitchFamily="2" charset="77"/>
                </a:rPr>
                <a:t>UDVIKLING I OMSÆTNING</a:t>
              </a:r>
            </a:p>
          </p:txBody>
        </p:sp>
        <p:sp>
          <p:nvSpPr>
            <p:cNvPr id="12" name="TextBox 11">
              <a:extLst>
                <a:ext uri="{FF2B5EF4-FFF2-40B4-BE49-F238E27FC236}">
                  <a16:creationId xmlns:a16="http://schemas.microsoft.com/office/drawing/2014/main" id="{1F5C87A9-3EC2-440B-8A1C-7CCCBBD1F139}"/>
                </a:ext>
              </a:extLst>
            </p:cNvPr>
            <p:cNvSpPr txBox="1"/>
            <p:nvPr/>
          </p:nvSpPr>
          <p:spPr>
            <a:xfrm>
              <a:off x="10767371" y="3612459"/>
              <a:ext cx="2635760" cy="668916"/>
            </a:xfrm>
            <a:prstGeom prst="rect">
              <a:avLst/>
            </a:prstGeom>
            <a:noFill/>
          </p:spPr>
          <p:txBody>
            <a:bodyPr wrap="non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a:ln>
                    <a:noFill/>
                  </a:ln>
                  <a:solidFill>
                    <a:srgbClr val="FFFFFF"/>
                  </a:solidFill>
                  <a:effectLst/>
                  <a:uLnTx/>
                  <a:uFillTx/>
                  <a:latin typeface="Arial" panose="020B0604020202020204"/>
                  <a:ea typeface="League Spartan" charset="0"/>
                  <a:cs typeface="Poppins" pitchFamily="2" charset="77"/>
                </a:rPr>
                <a:t>SoMe BUZZ</a:t>
              </a:r>
            </a:p>
          </p:txBody>
        </p:sp>
        <p:sp>
          <p:nvSpPr>
            <p:cNvPr id="13" name="TextBox 12">
              <a:extLst>
                <a:ext uri="{FF2B5EF4-FFF2-40B4-BE49-F238E27FC236}">
                  <a16:creationId xmlns:a16="http://schemas.microsoft.com/office/drawing/2014/main" id="{D89645E6-071D-4EA1-9C67-F7E963786495}"/>
                </a:ext>
              </a:extLst>
            </p:cNvPr>
            <p:cNvSpPr txBox="1"/>
            <p:nvPr/>
          </p:nvSpPr>
          <p:spPr>
            <a:xfrm>
              <a:off x="14013322" y="3612459"/>
              <a:ext cx="3037994" cy="668916"/>
            </a:xfrm>
            <a:prstGeom prst="rect">
              <a:avLst/>
            </a:prstGeom>
            <a:noFill/>
          </p:spPr>
          <p:txBody>
            <a:bodyPr wrap="non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a:ln>
                    <a:noFill/>
                  </a:ln>
                  <a:solidFill>
                    <a:srgbClr val="FFFFFF"/>
                  </a:solidFill>
                  <a:effectLst/>
                  <a:uLnTx/>
                  <a:uFillTx/>
                  <a:latin typeface="Arial" panose="020B0604020202020204"/>
                  <a:ea typeface="League Spartan" charset="0"/>
                  <a:cs typeface="Poppins" pitchFamily="2" charset="77"/>
                </a:rPr>
                <a:t>VOKSEVÆRK</a:t>
              </a:r>
            </a:p>
          </p:txBody>
        </p:sp>
        <p:sp>
          <p:nvSpPr>
            <p:cNvPr id="14" name="TextBox 13">
              <a:extLst>
                <a:ext uri="{FF2B5EF4-FFF2-40B4-BE49-F238E27FC236}">
                  <a16:creationId xmlns:a16="http://schemas.microsoft.com/office/drawing/2014/main" id="{29FC38F1-08A2-472F-99E7-FD86B5D37DB4}"/>
                </a:ext>
              </a:extLst>
            </p:cNvPr>
            <p:cNvSpPr txBox="1"/>
            <p:nvPr/>
          </p:nvSpPr>
          <p:spPr>
            <a:xfrm>
              <a:off x="17587794" y="3612459"/>
              <a:ext cx="5128357" cy="668916"/>
            </a:xfrm>
            <a:prstGeom prst="rect">
              <a:avLst/>
            </a:prstGeom>
            <a:noFill/>
          </p:spPr>
          <p:txBody>
            <a:bodyPr wrap="non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a:ln>
                    <a:noFill/>
                  </a:ln>
                  <a:solidFill>
                    <a:srgbClr val="FFFFFF"/>
                  </a:solidFill>
                  <a:effectLst/>
                  <a:uLnTx/>
                  <a:uFillTx/>
                  <a:latin typeface="Arial" panose="020B0604020202020204"/>
                  <a:ea typeface="League Spartan" charset="0"/>
                  <a:cs typeface="Poppins" pitchFamily="2" charset="77"/>
                </a:rPr>
                <a:t>FILER PÅ FÆLLESDREV</a:t>
              </a:r>
            </a:p>
          </p:txBody>
        </p:sp>
        <p:sp>
          <p:nvSpPr>
            <p:cNvPr id="15" name="TextBox 14">
              <a:extLst>
                <a:ext uri="{FF2B5EF4-FFF2-40B4-BE49-F238E27FC236}">
                  <a16:creationId xmlns:a16="http://schemas.microsoft.com/office/drawing/2014/main" id="{F3C756ED-C841-48F8-BE81-47B04CEB4397}"/>
                </a:ext>
              </a:extLst>
            </p:cNvPr>
            <p:cNvSpPr txBox="1"/>
            <p:nvPr/>
          </p:nvSpPr>
          <p:spPr>
            <a:xfrm>
              <a:off x="1895083" y="8525578"/>
              <a:ext cx="6322400" cy="668916"/>
            </a:xfrm>
            <a:prstGeom prst="rect">
              <a:avLst/>
            </a:prstGeom>
            <a:noFill/>
          </p:spPr>
          <p:txBody>
            <a:bodyPr wrap="non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a:ln>
                    <a:noFill/>
                  </a:ln>
                  <a:solidFill>
                    <a:srgbClr val="FFFFFF"/>
                  </a:solidFill>
                  <a:effectLst/>
                  <a:uLnTx/>
                  <a:uFillTx/>
                  <a:latin typeface="Arial" panose="020B0604020202020204"/>
                  <a:ea typeface="League Spartan" charset="0"/>
                  <a:cs typeface="Poppins" pitchFamily="2" charset="77"/>
                </a:rPr>
                <a:t>UDVIKLING I MEDARBEJDERE</a:t>
              </a:r>
            </a:p>
          </p:txBody>
        </p:sp>
        <p:sp>
          <p:nvSpPr>
            <p:cNvPr id="16" name="TextBox 15">
              <a:extLst>
                <a:ext uri="{FF2B5EF4-FFF2-40B4-BE49-F238E27FC236}">
                  <a16:creationId xmlns:a16="http://schemas.microsoft.com/office/drawing/2014/main" id="{9E349038-8ED8-4291-A07E-5A2D9F602796}"/>
                </a:ext>
              </a:extLst>
            </p:cNvPr>
            <p:cNvSpPr txBox="1"/>
            <p:nvPr/>
          </p:nvSpPr>
          <p:spPr>
            <a:xfrm>
              <a:off x="10767371" y="8525578"/>
              <a:ext cx="4732456" cy="668916"/>
            </a:xfrm>
            <a:prstGeom prst="rect">
              <a:avLst/>
            </a:prstGeom>
            <a:noFill/>
          </p:spPr>
          <p:txBody>
            <a:bodyPr wrap="non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a:ln>
                    <a:noFill/>
                  </a:ln>
                  <a:solidFill>
                    <a:srgbClr val="FFFFFF"/>
                  </a:solidFill>
                  <a:effectLst/>
                  <a:uLnTx/>
                  <a:uFillTx/>
                  <a:latin typeface="Arial" panose="020B0604020202020204"/>
                  <a:ea typeface="League Spartan" charset="0"/>
                  <a:cs typeface="Poppins" pitchFamily="2" charset="77"/>
                </a:rPr>
                <a:t>SAMLET OMSÆTNING</a:t>
              </a:r>
            </a:p>
          </p:txBody>
        </p:sp>
        <p:sp>
          <p:nvSpPr>
            <p:cNvPr id="17" name="TextBox 16">
              <a:extLst>
                <a:ext uri="{FF2B5EF4-FFF2-40B4-BE49-F238E27FC236}">
                  <a16:creationId xmlns:a16="http://schemas.microsoft.com/office/drawing/2014/main" id="{6F504BE5-F786-42A0-8C7E-1BA28D22A3FC}"/>
                </a:ext>
              </a:extLst>
            </p:cNvPr>
            <p:cNvSpPr txBox="1"/>
            <p:nvPr/>
          </p:nvSpPr>
          <p:spPr>
            <a:xfrm>
              <a:off x="17587794" y="8525578"/>
              <a:ext cx="2090998" cy="668916"/>
            </a:xfrm>
            <a:prstGeom prst="rect">
              <a:avLst/>
            </a:prstGeom>
            <a:noFill/>
          </p:spPr>
          <p:txBody>
            <a:bodyPr wrap="non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a:ln>
                    <a:noFill/>
                  </a:ln>
                  <a:solidFill>
                    <a:srgbClr val="FFFFFF"/>
                  </a:solidFill>
                  <a:effectLst/>
                  <a:uLnTx/>
                  <a:uFillTx/>
                  <a:latin typeface="Arial" panose="020B0604020202020204"/>
                  <a:ea typeface="League Spartan" charset="0"/>
                  <a:cs typeface="Poppins" pitchFamily="2" charset="77"/>
                </a:rPr>
                <a:t>KUNDER</a:t>
              </a:r>
            </a:p>
          </p:txBody>
        </p:sp>
        <p:graphicFrame>
          <p:nvGraphicFramePr>
            <p:cNvPr id="18" name="Chart 17">
              <a:extLst>
                <a:ext uri="{FF2B5EF4-FFF2-40B4-BE49-F238E27FC236}">
                  <a16:creationId xmlns:a16="http://schemas.microsoft.com/office/drawing/2014/main" id="{86FDC1AD-E3F9-4D41-979D-FF210038683F}"/>
                </a:ext>
              </a:extLst>
            </p:cNvPr>
            <p:cNvGraphicFramePr/>
            <p:nvPr/>
          </p:nvGraphicFramePr>
          <p:xfrm>
            <a:off x="1895084" y="4366692"/>
            <a:ext cx="8036315" cy="342880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Chart 18">
              <a:extLst>
                <a:ext uri="{FF2B5EF4-FFF2-40B4-BE49-F238E27FC236}">
                  <a16:creationId xmlns:a16="http://schemas.microsoft.com/office/drawing/2014/main" id="{1615B3ED-38EC-4333-B4E4-AD85B1DC9277}"/>
                </a:ext>
              </a:extLst>
            </p:cNvPr>
            <p:cNvGraphicFramePr/>
            <p:nvPr/>
          </p:nvGraphicFramePr>
          <p:xfrm>
            <a:off x="1895084" y="9467769"/>
            <a:ext cx="8036315" cy="3225475"/>
          </p:xfrm>
          <a:graphic>
            <a:graphicData uri="http://schemas.openxmlformats.org/drawingml/2006/chart">
              <c:chart xmlns:c="http://schemas.openxmlformats.org/drawingml/2006/chart" xmlns:r="http://schemas.openxmlformats.org/officeDocument/2006/relationships" r:id="rId3"/>
            </a:graphicData>
          </a:graphic>
        </p:graphicFrame>
        <p:sp>
          <p:nvSpPr>
            <p:cNvPr id="20" name="Freeform 950">
              <a:extLst>
                <a:ext uri="{FF2B5EF4-FFF2-40B4-BE49-F238E27FC236}">
                  <a16:creationId xmlns:a16="http://schemas.microsoft.com/office/drawing/2014/main" id="{64474BA3-14B0-45DE-8A92-1FB027A37256}"/>
                </a:ext>
              </a:extLst>
            </p:cNvPr>
            <p:cNvSpPr>
              <a:spLocks noChangeAspect="1" noChangeArrowheads="1"/>
            </p:cNvSpPr>
            <p:nvPr/>
          </p:nvSpPr>
          <p:spPr bwMode="auto">
            <a:xfrm>
              <a:off x="11262149" y="4766336"/>
              <a:ext cx="1853350" cy="1853350"/>
            </a:xfrm>
            <a:custGeom>
              <a:avLst/>
              <a:gdLst>
                <a:gd name="T0" fmla="*/ 453156 w 291740"/>
                <a:gd name="T1" fmla="*/ 739626 h 291739"/>
                <a:gd name="T2" fmla="*/ 453156 w 291740"/>
                <a:gd name="T3" fmla="*/ 759565 h 291739"/>
                <a:gd name="T4" fmla="*/ 432446 w 291740"/>
                <a:gd name="T5" fmla="*/ 759565 h 291739"/>
                <a:gd name="T6" fmla="*/ 432446 w 291740"/>
                <a:gd name="T7" fmla="*/ 739626 h 291739"/>
                <a:gd name="T8" fmla="*/ 178662 w 291740"/>
                <a:gd name="T9" fmla="*/ 739626 h 291739"/>
                <a:gd name="T10" fmla="*/ 178662 w 291740"/>
                <a:gd name="T11" fmla="*/ 759565 h 291739"/>
                <a:gd name="T12" fmla="*/ 157955 w 291740"/>
                <a:gd name="T13" fmla="*/ 759565 h 291739"/>
                <a:gd name="T14" fmla="*/ 157955 w 291740"/>
                <a:gd name="T15" fmla="*/ 739626 h 291739"/>
                <a:gd name="T16" fmla="*/ 320778 w 291740"/>
                <a:gd name="T17" fmla="*/ 748960 h 291739"/>
                <a:gd name="T18" fmla="*/ 290326 w 291740"/>
                <a:gd name="T19" fmla="*/ 748960 h 291739"/>
                <a:gd name="T20" fmla="*/ 75543 w 291740"/>
                <a:gd name="T21" fmla="*/ 435290 h 291739"/>
                <a:gd name="T22" fmla="*/ 29974 w 291740"/>
                <a:gd name="T23" fmla="*/ 799829 h 291739"/>
                <a:gd name="T24" fmla="*/ 377724 w 291740"/>
                <a:gd name="T25" fmla="*/ 845399 h 291739"/>
                <a:gd name="T26" fmla="*/ 583971 w 291740"/>
                <a:gd name="T27" fmla="*/ 929338 h 291739"/>
                <a:gd name="T28" fmla="*/ 504828 w 291740"/>
                <a:gd name="T29" fmla="*/ 567194 h 291739"/>
                <a:gd name="T30" fmla="*/ 249417 w 291740"/>
                <a:gd name="T31" fmla="*/ 683514 h 291739"/>
                <a:gd name="T32" fmla="*/ 233825 w 291740"/>
                <a:gd name="T33" fmla="*/ 683514 h 291739"/>
                <a:gd name="T34" fmla="*/ 226630 w 291740"/>
                <a:gd name="T35" fmla="*/ 435290 h 291739"/>
                <a:gd name="T36" fmla="*/ 362817 w 291740"/>
                <a:gd name="T37" fmla="*/ 406468 h 291739"/>
                <a:gd name="T38" fmla="*/ 711422 w 291740"/>
                <a:gd name="T39" fmla="*/ 421086 h 291739"/>
                <a:gd name="T40" fmla="*/ 362817 w 291740"/>
                <a:gd name="T41" fmla="*/ 436927 h 291739"/>
                <a:gd name="T42" fmla="*/ 362817 w 291740"/>
                <a:gd name="T43" fmla="*/ 406468 h 291739"/>
                <a:gd name="T44" fmla="*/ 834177 w 291740"/>
                <a:gd name="T45" fmla="*/ 269219 h 291739"/>
                <a:gd name="T46" fmla="*/ 834177 w 291740"/>
                <a:gd name="T47" fmla="*/ 299625 h 291739"/>
                <a:gd name="T48" fmla="*/ 538429 w 291740"/>
                <a:gd name="T49" fmla="*/ 284419 h 291739"/>
                <a:gd name="T50" fmla="*/ 362541 w 291740"/>
                <a:gd name="T51" fmla="*/ 269219 h 291739"/>
                <a:gd name="T52" fmla="*/ 468626 w 291740"/>
                <a:gd name="T53" fmla="*/ 284419 h 291739"/>
                <a:gd name="T54" fmla="*/ 362541 w 291740"/>
                <a:gd name="T55" fmla="*/ 299625 h 291739"/>
                <a:gd name="T56" fmla="*/ 362541 w 291740"/>
                <a:gd name="T57" fmla="*/ 269219 h 291739"/>
                <a:gd name="T58" fmla="*/ 834082 w 291740"/>
                <a:gd name="T59" fmla="*/ 131964 h 291739"/>
                <a:gd name="T60" fmla="*/ 834082 w 291740"/>
                <a:gd name="T61" fmla="*/ 162378 h 291739"/>
                <a:gd name="T62" fmla="*/ 712621 w 291740"/>
                <a:gd name="T63" fmla="*/ 147175 h 291739"/>
                <a:gd name="T64" fmla="*/ 362699 w 291740"/>
                <a:gd name="T65" fmla="*/ 131964 h 291739"/>
                <a:gd name="T66" fmla="*/ 642813 w 291740"/>
                <a:gd name="T67" fmla="*/ 147175 h 291739"/>
                <a:gd name="T68" fmla="*/ 362699 w 291740"/>
                <a:gd name="T69" fmla="*/ 162378 h 291739"/>
                <a:gd name="T70" fmla="*/ 362699 w 291740"/>
                <a:gd name="T71" fmla="*/ 131964 h 291739"/>
                <a:gd name="T72" fmla="*/ 270999 w 291740"/>
                <a:gd name="T73" fmla="*/ 41978 h 291739"/>
                <a:gd name="T74" fmla="*/ 256609 w 291740"/>
                <a:gd name="T75" fmla="*/ 645140 h 291739"/>
                <a:gd name="T76" fmla="*/ 504828 w 291740"/>
                <a:gd name="T77" fmla="*/ 537219 h 291739"/>
                <a:gd name="T78" fmla="*/ 926912 w 291740"/>
                <a:gd name="T79" fmla="*/ 524026 h 291739"/>
                <a:gd name="T80" fmla="*/ 940105 w 291740"/>
                <a:gd name="T81" fmla="*/ 74351 h 291739"/>
                <a:gd name="T82" fmla="*/ 894540 w 291740"/>
                <a:gd name="T83" fmla="*/ 28785 h 291739"/>
                <a:gd name="T84" fmla="*/ 302174 w 291740"/>
                <a:gd name="T85" fmla="*/ 0 h 291739"/>
                <a:gd name="T86" fmla="*/ 947301 w 291740"/>
                <a:gd name="T87" fmla="*/ 20392 h 291739"/>
                <a:gd name="T88" fmla="*/ 970082 w 291740"/>
                <a:gd name="T89" fmla="*/ 491649 h 291739"/>
                <a:gd name="T90" fmla="*/ 894540 w 291740"/>
                <a:gd name="T91" fmla="*/ 567194 h 291739"/>
                <a:gd name="T92" fmla="*/ 612750 w 291740"/>
                <a:gd name="T93" fmla="*/ 954519 h 291739"/>
                <a:gd name="T94" fmla="*/ 598356 w 291740"/>
                <a:gd name="T95" fmla="*/ 970106 h 291739"/>
                <a:gd name="T96" fmla="*/ 471254 w 291740"/>
                <a:gd name="T97" fmla="*/ 899361 h 291739"/>
                <a:gd name="T98" fmla="*/ 75543 w 291740"/>
                <a:gd name="T99" fmla="*/ 875380 h 291739"/>
                <a:gd name="T100" fmla="*/ 0 w 291740"/>
                <a:gd name="T101" fmla="*/ 482053 h 291739"/>
                <a:gd name="T102" fmla="*/ 226630 w 291740"/>
                <a:gd name="T103" fmla="*/ 405313 h 291739"/>
                <a:gd name="T104" fmla="*/ 250613 w 291740"/>
                <a:gd name="T105" fmla="*/ 20392 h 29173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1740" h="291739">
                  <a:moveTo>
                    <a:pt x="130053" y="222426"/>
                  </a:moveTo>
                  <a:cubicBezTo>
                    <a:pt x="131518" y="220662"/>
                    <a:pt x="134449" y="220662"/>
                    <a:pt x="136281" y="222426"/>
                  </a:cubicBezTo>
                  <a:cubicBezTo>
                    <a:pt x="137013" y="223484"/>
                    <a:pt x="137746" y="224190"/>
                    <a:pt x="137746" y="225601"/>
                  </a:cubicBezTo>
                  <a:cubicBezTo>
                    <a:pt x="137746" y="226659"/>
                    <a:pt x="137013" y="227718"/>
                    <a:pt x="136281" y="228423"/>
                  </a:cubicBezTo>
                  <a:cubicBezTo>
                    <a:pt x="135548" y="229482"/>
                    <a:pt x="134082" y="229834"/>
                    <a:pt x="132983" y="229834"/>
                  </a:cubicBezTo>
                  <a:cubicBezTo>
                    <a:pt x="131884" y="229834"/>
                    <a:pt x="130785" y="229482"/>
                    <a:pt x="130053" y="228423"/>
                  </a:cubicBezTo>
                  <a:cubicBezTo>
                    <a:pt x="128954" y="227718"/>
                    <a:pt x="128587" y="226659"/>
                    <a:pt x="128587" y="225601"/>
                  </a:cubicBezTo>
                  <a:cubicBezTo>
                    <a:pt x="128587" y="224190"/>
                    <a:pt x="128954" y="223484"/>
                    <a:pt x="130053" y="222426"/>
                  </a:cubicBezTo>
                  <a:close/>
                  <a:moveTo>
                    <a:pt x="47502" y="222426"/>
                  </a:moveTo>
                  <a:cubicBezTo>
                    <a:pt x="48968" y="220662"/>
                    <a:pt x="52265" y="220662"/>
                    <a:pt x="53730" y="222426"/>
                  </a:cubicBezTo>
                  <a:cubicBezTo>
                    <a:pt x="54463" y="223484"/>
                    <a:pt x="55195" y="224190"/>
                    <a:pt x="55195" y="225601"/>
                  </a:cubicBezTo>
                  <a:cubicBezTo>
                    <a:pt x="55195" y="226659"/>
                    <a:pt x="54463" y="227718"/>
                    <a:pt x="53730" y="228423"/>
                  </a:cubicBezTo>
                  <a:cubicBezTo>
                    <a:pt x="52997" y="229482"/>
                    <a:pt x="51898" y="229834"/>
                    <a:pt x="50799" y="229834"/>
                  </a:cubicBezTo>
                  <a:cubicBezTo>
                    <a:pt x="49334" y="229834"/>
                    <a:pt x="48601" y="229482"/>
                    <a:pt x="47502" y="228423"/>
                  </a:cubicBezTo>
                  <a:cubicBezTo>
                    <a:pt x="46769" y="227718"/>
                    <a:pt x="46037" y="226659"/>
                    <a:pt x="46037" y="225601"/>
                  </a:cubicBezTo>
                  <a:cubicBezTo>
                    <a:pt x="46037" y="224190"/>
                    <a:pt x="46769" y="223484"/>
                    <a:pt x="47502" y="222426"/>
                  </a:cubicBezTo>
                  <a:close/>
                  <a:moveTo>
                    <a:pt x="92074" y="220662"/>
                  </a:moveTo>
                  <a:cubicBezTo>
                    <a:pt x="94639" y="220662"/>
                    <a:pt x="96470" y="222567"/>
                    <a:pt x="96470" y="225234"/>
                  </a:cubicBezTo>
                  <a:cubicBezTo>
                    <a:pt x="96470" y="227520"/>
                    <a:pt x="94639" y="229806"/>
                    <a:pt x="92074" y="229806"/>
                  </a:cubicBezTo>
                  <a:cubicBezTo>
                    <a:pt x="89510" y="229806"/>
                    <a:pt x="87312" y="227520"/>
                    <a:pt x="87312" y="225234"/>
                  </a:cubicBezTo>
                  <a:cubicBezTo>
                    <a:pt x="87312" y="222567"/>
                    <a:pt x="89510" y="220662"/>
                    <a:pt x="92074" y="220662"/>
                  </a:cubicBezTo>
                  <a:close/>
                  <a:moveTo>
                    <a:pt x="22719" y="130904"/>
                  </a:moveTo>
                  <a:cubicBezTo>
                    <a:pt x="15146" y="130904"/>
                    <a:pt x="9015" y="137035"/>
                    <a:pt x="9015" y="144968"/>
                  </a:cubicBezTo>
                  <a:lnTo>
                    <a:pt x="9015" y="240532"/>
                  </a:lnTo>
                  <a:cubicBezTo>
                    <a:pt x="9015" y="248105"/>
                    <a:pt x="15146" y="254235"/>
                    <a:pt x="22719" y="254235"/>
                  </a:cubicBezTo>
                  <a:lnTo>
                    <a:pt x="113595" y="254235"/>
                  </a:lnTo>
                  <a:cubicBezTo>
                    <a:pt x="124774" y="254235"/>
                    <a:pt x="135953" y="257120"/>
                    <a:pt x="145690" y="262890"/>
                  </a:cubicBezTo>
                  <a:lnTo>
                    <a:pt x="175621" y="279478"/>
                  </a:lnTo>
                  <a:lnTo>
                    <a:pt x="175621" y="170572"/>
                  </a:lnTo>
                  <a:lnTo>
                    <a:pt x="151820" y="170572"/>
                  </a:lnTo>
                  <a:cubicBezTo>
                    <a:pt x="142083" y="170572"/>
                    <a:pt x="132707" y="172736"/>
                    <a:pt x="124053" y="177784"/>
                  </a:cubicBezTo>
                  <a:lnTo>
                    <a:pt x="75008" y="205552"/>
                  </a:lnTo>
                  <a:cubicBezTo>
                    <a:pt x="74287" y="205913"/>
                    <a:pt x="73566" y="206273"/>
                    <a:pt x="72844" y="206273"/>
                  </a:cubicBezTo>
                  <a:cubicBezTo>
                    <a:pt x="71763" y="206273"/>
                    <a:pt x="71402" y="205913"/>
                    <a:pt x="70320" y="205552"/>
                  </a:cubicBezTo>
                  <a:cubicBezTo>
                    <a:pt x="69238" y="204831"/>
                    <a:pt x="68156" y="203388"/>
                    <a:pt x="68156" y="201585"/>
                  </a:cubicBezTo>
                  <a:lnTo>
                    <a:pt x="68156" y="130904"/>
                  </a:lnTo>
                  <a:lnTo>
                    <a:pt x="22719" y="130904"/>
                  </a:lnTo>
                  <a:close/>
                  <a:moveTo>
                    <a:pt x="109113" y="122237"/>
                  </a:moveTo>
                  <a:lnTo>
                    <a:pt x="209613" y="122237"/>
                  </a:lnTo>
                  <a:cubicBezTo>
                    <a:pt x="212143" y="122237"/>
                    <a:pt x="213951" y="124435"/>
                    <a:pt x="213951" y="126633"/>
                  </a:cubicBezTo>
                  <a:cubicBezTo>
                    <a:pt x="213951" y="129198"/>
                    <a:pt x="212143" y="131396"/>
                    <a:pt x="209613" y="131396"/>
                  </a:cubicBezTo>
                  <a:lnTo>
                    <a:pt x="109113" y="131396"/>
                  </a:lnTo>
                  <a:cubicBezTo>
                    <a:pt x="106583" y="131396"/>
                    <a:pt x="104775" y="129198"/>
                    <a:pt x="104775" y="126633"/>
                  </a:cubicBezTo>
                  <a:cubicBezTo>
                    <a:pt x="104775" y="124435"/>
                    <a:pt x="106583" y="122237"/>
                    <a:pt x="109113" y="122237"/>
                  </a:cubicBezTo>
                  <a:close/>
                  <a:moveTo>
                    <a:pt x="166282" y="80962"/>
                  </a:moveTo>
                  <a:lnTo>
                    <a:pt x="250868" y="80962"/>
                  </a:lnTo>
                  <a:cubicBezTo>
                    <a:pt x="253409" y="80962"/>
                    <a:pt x="255224" y="82867"/>
                    <a:pt x="255224" y="85534"/>
                  </a:cubicBezTo>
                  <a:cubicBezTo>
                    <a:pt x="255224" y="88201"/>
                    <a:pt x="253409" y="90106"/>
                    <a:pt x="250868" y="90106"/>
                  </a:cubicBezTo>
                  <a:lnTo>
                    <a:pt x="166282" y="90106"/>
                  </a:lnTo>
                  <a:cubicBezTo>
                    <a:pt x="163740" y="90106"/>
                    <a:pt x="161925" y="88201"/>
                    <a:pt x="161925" y="85534"/>
                  </a:cubicBezTo>
                  <a:cubicBezTo>
                    <a:pt x="161925" y="82867"/>
                    <a:pt x="163740" y="80962"/>
                    <a:pt x="166282" y="80962"/>
                  </a:cubicBezTo>
                  <a:close/>
                  <a:moveTo>
                    <a:pt x="109029" y="80962"/>
                  </a:moveTo>
                  <a:lnTo>
                    <a:pt x="136324" y="80962"/>
                  </a:lnTo>
                  <a:cubicBezTo>
                    <a:pt x="138806" y="80962"/>
                    <a:pt x="140933" y="82867"/>
                    <a:pt x="140933" y="85534"/>
                  </a:cubicBezTo>
                  <a:cubicBezTo>
                    <a:pt x="140933" y="88201"/>
                    <a:pt x="138806" y="90106"/>
                    <a:pt x="136324" y="90106"/>
                  </a:cubicBezTo>
                  <a:lnTo>
                    <a:pt x="109029" y="90106"/>
                  </a:lnTo>
                  <a:cubicBezTo>
                    <a:pt x="106548" y="90106"/>
                    <a:pt x="104775" y="88201"/>
                    <a:pt x="104775" y="85534"/>
                  </a:cubicBezTo>
                  <a:cubicBezTo>
                    <a:pt x="104775" y="82867"/>
                    <a:pt x="106548" y="80962"/>
                    <a:pt x="109029" y="80962"/>
                  </a:cubicBezTo>
                  <a:close/>
                  <a:moveTo>
                    <a:pt x="218695" y="39687"/>
                  </a:moveTo>
                  <a:lnTo>
                    <a:pt x="250839" y="39687"/>
                  </a:lnTo>
                  <a:cubicBezTo>
                    <a:pt x="253396" y="39687"/>
                    <a:pt x="255222" y="41592"/>
                    <a:pt x="255222" y="44259"/>
                  </a:cubicBezTo>
                  <a:cubicBezTo>
                    <a:pt x="255222" y="46545"/>
                    <a:pt x="253396" y="48831"/>
                    <a:pt x="250839" y="48831"/>
                  </a:cubicBezTo>
                  <a:lnTo>
                    <a:pt x="218695" y="48831"/>
                  </a:lnTo>
                  <a:cubicBezTo>
                    <a:pt x="216139" y="48831"/>
                    <a:pt x="214312" y="46545"/>
                    <a:pt x="214312" y="44259"/>
                  </a:cubicBezTo>
                  <a:cubicBezTo>
                    <a:pt x="214312" y="41592"/>
                    <a:pt x="216139" y="39687"/>
                    <a:pt x="218695" y="39687"/>
                  </a:cubicBezTo>
                  <a:close/>
                  <a:moveTo>
                    <a:pt x="109077" y="39687"/>
                  </a:moveTo>
                  <a:lnTo>
                    <a:pt x="188657" y="39687"/>
                  </a:lnTo>
                  <a:cubicBezTo>
                    <a:pt x="191166" y="39687"/>
                    <a:pt x="193317" y="41592"/>
                    <a:pt x="193317" y="44259"/>
                  </a:cubicBezTo>
                  <a:cubicBezTo>
                    <a:pt x="193317" y="46545"/>
                    <a:pt x="191166" y="48831"/>
                    <a:pt x="188657" y="48831"/>
                  </a:cubicBezTo>
                  <a:lnTo>
                    <a:pt x="109077" y="48831"/>
                  </a:lnTo>
                  <a:cubicBezTo>
                    <a:pt x="106568" y="48831"/>
                    <a:pt x="104775" y="46545"/>
                    <a:pt x="104775" y="44259"/>
                  </a:cubicBezTo>
                  <a:cubicBezTo>
                    <a:pt x="104775" y="41592"/>
                    <a:pt x="106568" y="39687"/>
                    <a:pt x="109077" y="39687"/>
                  </a:cubicBezTo>
                  <a:close/>
                  <a:moveTo>
                    <a:pt x="90875" y="8655"/>
                  </a:moveTo>
                  <a:cubicBezTo>
                    <a:pt x="87269" y="8655"/>
                    <a:pt x="84024" y="10097"/>
                    <a:pt x="81499" y="12622"/>
                  </a:cubicBezTo>
                  <a:cubicBezTo>
                    <a:pt x="78614" y="15146"/>
                    <a:pt x="77172" y="18752"/>
                    <a:pt x="77172" y="22358"/>
                  </a:cubicBezTo>
                  <a:lnTo>
                    <a:pt x="77172" y="194012"/>
                  </a:lnTo>
                  <a:lnTo>
                    <a:pt x="119725" y="169851"/>
                  </a:lnTo>
                  <a:cubicBezTo>
                    <a:pt x="129462" y="164442"/>
                    <a:pt x="140641" y="161557"/>
                    <a:pt x="151820" y="161557"/>
                  </a:cubicBezTo>
                  <a:lnTo>
                    <a:pt x="269021" y="161557"/>
                  </a:lnTo>
                  <a:cubicBezTo>
                    <a:pt x="272627" y="161557"/>
                    <a:pt x="276233" y="160114"/>
                    <a:pt x="278757" y="157590"/>
                  </a:cubicBezTo>
                  <a:cubicBezTo>
                    <a:pt x="281282" y="155066"/>
                    <a:pt x="282724" y="151459"/>
                    <a:pt x="282724" y="147853"/>
                  </a:cubicBezTo>
                  <a:lnTo>
                    <a:pt x="282724" y="22358"/>
                  </a:lnTo>
                  <a:cubicBezTo>
                    <a:pt x="282724" y="18752"/>
                    <a:pt x="281282" y="15146"/>
                    <a:pt x="278757" y="12622"/>
                  </a:cubicBezTo>
                  <a:cubicBezTo>
                    <a:pt x="275872" y="10097"/>
                    <a:pt x="272627" y="8655"/>
                    <a:pt x="269021" y="8655"/>
                  </a:cubicBezTo>
                  <a:lnTo>
                    <a:pt x="90875" y="8655"/>
                  </a:lnTo>
                  <a:close/>
                  <a:moveTo>
                    <a:pt x="90875" y="0"/>
                  </a:moveTo>
                  <a:lnTo>
                    <a:pt x="269021" y="0"/>
                  </a:lnTo>
                  <a:cubicBezTo>
                    <a:pt x="274791" y="0"/>
                    <a:pt x="280200" y="2164"/>
                    <a:pt x="284888" y="6130"/>
                  </a:cubicBezTo>
                  <a:cubicBezTo>
                    <a:pt x="289215" y="10458"/>
                    <a:pt x="291740" y="16588"/>
                    <a:pt x="291740" y="22358"/>
                  </a:cubicBezTo>
                  <a:lnTo>
                    <a:pt x="291740" y="147853"/>
                  </a:lnTo>
                  <a:cubicBezTo>
                    <a:pt x="291740" y="153984"/>
                    <a:pt x="289215" y="159754"/>
                    <a:pt x="284888" y="164081"/>
                  </a:cubicBezTo>
                  <a:cubicBezTo>
                    <a:pt x="280560" y="168048"/>
                    <a:pt x="274791" y="170572"/>
                    <a:pt x="269021" y="170572"/>
                  </a:cubicBezTo>
                  <a:lnTo>
                    <a:pt x="184276" y="170572"/>
                  </a:lnTo>
                  <a:lnTo>
                    <a:pt x="184276" y="287051"/>
                  </a:lnTo>
                  <a:cubicBezTo>
                    <a:pt x="184276" y="288855"/>
                    <a:pt x="183554" y="289936"/>
                    <a:pt x="182112" y="291018"/>
                  </a:cubicBezTo>
                  <a:cubicBezTo>
                    <a:pt x="181751" y="291379"/>
                    <a:pt x="180670" y="291739"/>
                    <a:pt x="179948" y="291739"/>
                  </a:cubicBezTo>
                  <a:cubicBezTo>
                    <a:pt x="179227" y="291739"/>
                    <a:pt x="178506" y="291379"/>
                    <a:pt x="177785" y="291018"/>
                  </a:cubicBezTo>
                  <a:lnTo>
                    <a:pt x="141723" y="270463"/>
                  </a:lnTo>
                  <a:cubicBezTo>
                    <a:pt x="133068" y="265775"/>
                    <a:pt x="123331" y="263251"/>
                    <a:pt x="113595" y="263251"/>
                  </a:cubicBezTo>
                  <a:lnTo>
                    <a:pt x="22719" y="263251"/>
                  </a:lnTo>
                  <a:cubicBezTo>
                    <a:pt x="10097" y="263251"/>
                    <a:pt x="0" y="252793"/>
                    <a:pt x="0" y="240532"/>
                  </a:cubicBezTo>
                  <a:lnTo>
                    <a:pt x="0" y="144968"/>
                  </a:lnTo>
                  <a:cubicBezTo>
                    <a:pt x="0" y="131986"/>
                    <a:pt x="10097" y="121889"/>
                    <a:pt x="22719" y="121889"/>
                  </a:cubicBezTo>
                  <a:lnTo>
                    <a:pt x="68156" y="121889"/>
                  </a:lnTo>
                  <a:lnTo>
                    <a:pt x="68156" y="22358"/>
                  </a:lnTo>
                  <a:cubicBezTo>
                    <a:pt x="68156" y="16588"/>
                    <a:pt x="71041" y="10458"/>
                    <a:pt x="75369" y="6130"/>
                  </a:cubicBezTo>
                  <a:cubicBezTo>
                    <a:pt x="79696" y="2164"/>
                    <a:pt x="85466" y="0"/>
                    <a:pt x="90875" y="0"/>
                  </a:cubicBezTo>
                  <a:close/>
                </a:path>
              </a:pathLst>
            </a:custGeom>
            <a:solidFill>
              <a:schemeClr val="bg1"/>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1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 name="TextBox 20">
              <a:extLst>
                <a:ext uri="{FF2B5EF4-FFF2-40B4-BE49-F238E27FC236}">
                  <a16:creationId xmlns:a16="http://schemas.microsoft.com/office/drawing/2014/main" id="{0DC19E96-43AF-4E06-B4A9-C82D71F7BB28}"/>
                </a:ext>
              </a:extLst>
            </p:cNvPr>
            <p:cNvSpPr txBox="1"/>
            <p:nvPr/>
          </p:nvSpPr>
          <p:spPr>
            <a:xfrm>
              <a:off x="10575305" y="7250626"/>
              <a:ext cx="3091838" cy="608107"/>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a:ln>
                    <a:noFill/>
                  </a:ln>
                  <a:solidFill>
                    <a:srgbClr val="FFFFFF">
                      <a:lumMod val="95000"/>
                    </a:srgbClr>
                  </a:solidFill>
                  <a:effectLst/>
                  <a:uLnTx/>
                  <a:uFillTx/>
                  <a:latin typeface="Arial" panose="020B0604020202020204"/>
                  <a:ea typeface="Lato Light" panose="020F0502020204030203" pitchFamily="34" charset="0"/>
                  <a:cs typeface="Poppins" pitchFamily="2" charset="77"/>
                </a:rPr>
                <a:t>&gt;100.000 VIEWS</a:t>
              </a:r>
            </a:p>
          </p:txBody>
        </p:sp>
        <p:sp>
          <p:nvSpPr>
            <p:cNvPr id="22" name="Freeform 1048">
              <a:extLst>
                <a:ext uri="{FF2B5EF4-FFF2-40B4-BE49-F238E27FC236}">
                  <a16:creationId xmlns:a16="http://schemas.microsoft.com/office/drawing/2014/main" id="{70C64227-43AB-405D-A1EB-82CD23C638F6}"/>
                </a:ext>
              </a:extLst>
            </p:cNvPr>
            <p:cNvSpPr>
              <a:spLocks noChangeAspect="1" noChangeArrowheads="1"/>
            </p:cNvSpPr>
            <p:nvPr/>
          </p:nvSpPr>
          <p:spPr bwMode="auto">
            <a:xfrm>
              <a:off x="14715786" y="4775305"/>
              <a:ext cx="1810432" cy="1844382"/>
            </a:xfrm>
            <a:custGeom>
              <a:avLst/>
              <a:gdLst>
                <a:gd name="T0" fmla="*/ 771003 w 279041"/>
                <a:gd name="T1" fmla="*/ 851580 h 285396"/>
                <a:gd name="T2" fmla="*/ 755771 w 279041"/>
                <a:gd name="T3" fmla="*/ 946888 h 285396"/>
                <a:gd name="T4" fmla="*/ 740535 w 279041"/>
                <a:gd name="T5" fmla="*/ 851580 h 285396"/>
                <a:gd name="T6" fmla="*/ 178620 w 279041"/>
                <a:gd name="T7" fmla="*/ 837457 h 285396"/>
                <a:gd name="T8" fmla="*/ 194492 w 279041"/>
                <a:gd name="T9" fmla="*/ 932771 h 285396"/>
                <a:gd name="T10" fmla="*/ 163978 w 279041"/>
                <a:gd name="T11" fmla="*/ 932771 h 285396"/>
                <a:gd name="T12" fmla="*/ 178620 w 279041"/>
                <a:gd name="T13" fmla="*/ 837457 h 285396"/>
                <a:gd name="T14" fmla="*/ 364965 w 279041"/>
                <a:gd name="T15" fmla="*/ 597461 h 285396"/>
                <a:gd name="T16" fmla="*/ 464280 w 279041"/>
                <a:gd name="T17" fmla="*/ 815694 h 285396"/>
                <a:gd name="T18" fmla="*/ 565998 w 279041"/>
                <a:gd name="T19" fmla="*/ 597461 h 285396"/>
                <a:gd name="T20" fmla="*/ 464280 w 279041"/>
                <a:gd name="T21" fmla="*/ 622506 h 285396"/>
                <a:gd name="T22" fmla="*/ 561656 w 279041"/>
                <a:gd name="T23" fmla="*/ 260123 h 285396"/>
                <a:gd name="T24" fmla="*/ 278807 w 279041"/>
                <a:gd name="T25" fmla="*/ 294556 h 285396"/>
                <a:gd name="T26" fmla="*/ 464280 w 279041"/>
                <a:gd name="T27" fmla="*/ 595077 h 285396"/>
                <a:gd name="T28" fmla="*/ 650955 w 279041"/>
                <a:gd name="T29" fmla="*/ 289787 h 285396"/>
                <a:gd name="T30" fmla="*/ 464280 w 279041"/>
                <a:gd name="T31" fmla="*/ 29810 h 285396"/>
                <a:gd name="T32" fmla="*/ 210603 w 279041"/>
                <a:gd name="T33" fmla="*/ 666628 h 285396"/>
                <a:gd name="T34" fmla="*/ 338641 w 279041"/>
                <a:gd name="T35" fmla="*/ 590308 h 285396"/>
                <a:gd name="T36" fmla="*/ 241716 w 279041"/>
                <a:gd name="T37" fmla="*/ 355378 h 285396"/>
                <a:gd name="T38" fmla="*/ 265649 w 279041"/>
                <a:gd name="T39" fmla="*/ 259974 h 285396"/>
                <a:gd name="T40" fmla="*/ 455904 w 279041"/>
                <a:gd name="T41" fmla="*/ 262358 h 285396"/>
                <a:gd name="T42" fmla="*/ 677281 w 279041"/>
                <a:gd name="T43" fmla="*/ 276671 h 285396"/>
                <a:gd name="T44" fmla="*/ 589925 w 279041"/>
                <a:gd name="T45" fmla="*/ 578379 h 285396"/>
                <a:gd name="T46" fmla="*/ 662921 w 279041"/>
                <a:gd name="T47" fmla="*/ 657088 h 285396"/>
                <a:gd name="T48" fmla="*/ 787366 w 279041"/>
                <a:gd name="T49" fmla="*/ 397114 h 285396"/>
                <a:gd name="T50" fmla="*/ 464280 w 279041"/>
                <a:gd name="T51" fmla="*/ 0 h 285396"/>
                <a:gd name="T52" fmla="*/ 750273 w 279041"/>
                <a:gd name="T53" fmla="*/ 671401 h 285396"/>
                <a:gd name="T54" fmla="*/ 929760 w 279041"/>
                <a:gd name="T55" fmla="*/ 875320 h 285396"/>
                <a:gd name="T56" fmla="*/ 915403 w 279041"/>
                <a:gd name="T57" fmla="*/ 946872 h 285396"/>
                <a:gd name="T58" fmla="*/ 902241 w 279041"/>
                <a:gd name="T59" fmla="*/ 875320 h 285396"/>
                <a:gd name="T60" fmla="*/ 682065 w 279041"/>
                <a:gd name="T61" fmla="*/ 689286 h 285396"/>
                <a:gd name="T62" fmla="*/ 478646 w 279041"/>
                <a:gd name="T63" fmla="*/ 932566 h 285396"/>
                <a:gd name="T64" fmla="*/ 451120 w 279041"/>
                <a:gd name="T65" fmla="*/ 932566 h 285396"/>
                <a:gd name="T66" fmla="*/ 247698 w 279041"/>
                <a:gd name="T67" fmla="*/ 689286 h 285396"/>
                <a:gd name="T68" fmla="*/ 29922 w 279041"/>
                <a:gd name="T69" fmla="*/ 875320 h 285396"/>
                <a:gd name="T70" fmla="*/ 14369 w 279041"/>
                <a:gd name="T71" fmla="*/ 946872 h 285396"/>
                <a:gd name="T72" fmla="*/ 0 w 279041"/>
                <a:gd name="T73" fmla="*/ 875320 h 285396"/>
                <a:gd name="T74" fmla="*/ 179491 w 279041"/>
                <a:gd name="T75" fmla="*/ 671401 h 285396"/>
                <a:gd name="T76" fmla="*/ 464280 w 279041"/>
                <a:gd name="T77" fmla="*/ 0 h 2853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9041" h="285396">
                  <a:moveTo>
                    <a:pt x="226822" y="252413"/>
                  </a:moveTo>
                  <a:cubicBezTo>
                    <a:pt x="229489" y="252413"/>
                    <a:pt x="231394" y="254186"/>
                    <a:pt x="231394" y="256669"/>
                  </a:cubicBezTo>
                  <a:lnTo>
                    <a:pt x="231394" y="281140"/>
                  </a:lnTo>
                  <a:cubicBezTo>
                    <a:pt x="231394" y="283268"/>
                    <a:pt x="229489" y="285396"/>
                    <a:pt x="226822" y="285396"/>
                  </a:cubicBezTo>
                  <a:cubicBezTo>
                    <a:pt x="224155" y="285396"/>
                    <a:pt x="222250" y="283268"/>
                    <a:pt x="222250" y="281140"/>
                  </a:cubicBezTo>
                  <a:lnTo>
                    <a:pt x="222250" y="256669"/>
                  </a:lnTo>
                  <a:cubicBezTo>
                    <a:pt x="222250" y="254186"/>
                    <a:pt x="224155" y="252413"/>
                    <a:pt x="226822" y="252413"/>
                  </a:cubicBezTo>
                  <a:close/>
                  <a:moveTo>
                    <a:pt x="53609" y="252413"/>
                  </a:moveTo>
                  <a:cubicBezTo>
                    <a:pt x="56174" y="252413"/>
                    <a:pt x="58372" y="254186"/>
                    <a:pt x="58372" y="256669"/>
                  </a:cubicBezTo>
                  <a:lnTo>
                    <a:pt x="58372" y="281140"/>
                  </a:lnTo>
                  <a:cubicBezTo>
                    <a:pt x="58372" y="283268"/>
                    <a:pt x="56174" y="285396"/>
                    <a:pt x="53609" y="285396"/>
                  </a:cubicBezTo>
                  <a:cubicBezTo>
                    <a:pt x="51045" y="285396"/>
                    <a:pt x="49213" y="283268"/>
                    <a:pt x="49213" y="281140"/>
                  </a:cubicBezTo>
                  <a:lnTo>
                    <a:pt x="49213" y="256669"/>
                  </a:lnTo>
                  <a:cubicBezTo>
                    <a:pt x="49213" y="254186"/>
                    <a:pt x="51045" y="252413"/>
                    <a:pt x="53609" y="252413"/>
                  </a:cubicBezTo>
                  <a:close/>
                  <a:moveTo>
                    <a:pt x="110252" y="179358"/>
                  </a:moveTo>
                  <a:lnTo>
                    <a:pt x="109534" y="180077"/>
                  </a:lnTo>
                  <a:cubicBezTo>
                    <a:pt x="106301" y="193376"/>
                    <a:pt x="95887" y="203080"/>
                    <a:pt x="82958" y="205956"/>
                  </a:cubicBezTo>
                  <a:cubicBezTo>
                    <a:pt x="86909" y="223928"/>
                    <a:pt x="123539" y="240102"/>
                    <a:pt x="139341" y="245853"/>
                  </a:cubicBezTo>
                  <a:cubicBezTo>
                    <a:pt x="155502" y="240102"/>
                    <a:pt x="192133" y="223928"/>
                    <a:pt x="196801" y="205956"/>
                  </a:cubicBezTo>
                  <a:cubicBezTo>
                    <a:pt x="183514" y="203080"/>
                    <a:pt x="173099" y="193376"/>
                    <a:pt x="169867" y="180077"/>
                  </a:cubicBezTo>
                  <a:lnTo>
                    <a:pt x="169508" y="179358"/>
                  </a:lnTo>
                  <a:cubicBezTo>
                    <a:pt x="160529" y="185109"/>
                    <a:pt x="150474" y="187625"/>
                    <a:pt x="139341" y="187625"/>
                  </a:cubicBezTo>
                  <a:cubicBezTo>
                    <a:pt x="129285" y="187625"/>
                    <a:pt x="118512" y="185109"/>
                    <a:pt x="110252" y="179358"/>
                  </a:cubicBezTo>
                  <a:close/>
                  <a:moveTo>
                    <a:pt x="168565" y="78402"/>
                  </a:moveTo>
                  <a:cubicBezTo>
                    <a:pt x="159721" y="78357"/>
                    <a:pt x="150833" y="81232"/>
                    <a:pt x="141496" y="86983"/>
                  </a:cubicBezTo>
                  <a:cubicBezTo>
                    <a:pt x="118871" y="100282"/>
                    <a:pt x="96246" y="95610"/>
                    <a:pt x="83676" y="88780"/>
                  </a:cubicBezTo>
                  <a:cubicBezTo>
                    <a:pt x="81881" y="94531"/>
                    <a:pt x="81163" y="100642"/>
                    <a:pt x="81163" y="107112"/>
                  </a:cubicBezTo>
                  <a:cubicBezTo>
                    <a:pt x="81163" y="146649"/>
                    <a:pt x="107738" y="179358"/>
                    <a:pt x="139341" y="179358"/>
                  </a:cubicBezTo>
                  <a:cubicBezTo>
                    <a:pt x="172021" y="179358"/>
                    <a:pt x="197879" y="146649"/>
                    <a:pt x="197879" y="107112"/>
                  </a:cubicBezTo>
                  <a:cubicBezTo>
                    <a:pt x="197879" y="99923"/>
                    <a:pt x="197160" y="93453"/>
                    <a:pt x="195365" y="87343"/>
                  </a:cubicBezTo>
                  <a:cubicBezTo>
                    <a:pt x="186207" y="81412"/>
                    <a:pt x="177408" y="78447"/>
                    <a:pt x="168565" y="78402"/>
                  </a:cubicBezTo>
                  <a:close/>
                  <a:moveTo>
                    <a:pt x="139341" y="8986"/>
                  </a:moveTo>
                  <a:cubicBezTo>
                    <a:pt x="81163" y="8986"/>
                    <a:pt x="43095" y="52118"/>
                    <a:pt x="43095" y="119692"/>
                  </a:cubicBezTo>
                  <a:cubicBezTo>
                    <a:pt x="43095" y="152041"/>
                    <a:pt x="50996" y="184030"/>
                    <a:pt x="63206" y="200924"/>
                  </a:cubicBezTo>
                  <a:lnTo>
                    <a:pt x="80085" y="198048"/>
                  </a:lnTo>
                  <a:cubicBezTo>
                    <a:pt x="90141" y="195892"/>
                    <a:pt x="98760" y="188344"/>
                    <a:pt x="101633" y="177920"/>
                  </a:cubicBezTo>
                  <a:lnTo>
                    <a:pt x="102351" y="174326"/>
                  </a:lnTo>
                  <a:cubicBezTo>
                    <a:pt x="84395" y="159589"/>
                    <a:pt x="72544" y="135147"/>
                    <a:pt x="72544" y="107112"/>
                  </a:cubicBezTo>
                  <a:cubicBezTo>
                    <a:pt x="72544" y="97766"/>
                    <a:pt x="74339" y="88780"/>
                    <a:pt x="76853" y="80873"/>
                  </a:cubicBezTo>
                  <a:cubicBezTo>
                    <a:pt x="77212" y="80154"/>
                    <a:pt x="78290" y="78716"/>
                    <a:pt x="79726" y="78357"/>
                  </a:cubicBezTo>
                  <a:cubicBezTo>
                    <a:pt x="80803" y="77997"/>
                    <a:pt x="82599" y="78357"/>
                    <a:pt x="83317" y="78716"/>
                  </a:cubicBezTo>
                  <a:cubicBezTo>
                    <a:pt x="92296" y="84827"/>
                    <a:pt x="114920" y="92734"/>
                    <a:pt x="136827" y="79076"/>
                  </a:cubicBezTo>
                  <a:cubicBezTo>
                    <a:pt x="158734" y="66136"/>
                    <a:pt x="179922" y="66496"/>
                    <a:pt x="200752" y="80873"/>
                  </a:cubicBezTo>
                  <a:cubicBezTo>
                    <a:pt x="201829" y="81232"/>
                    <a:pt x="202906" y="81951"/>
                    <a:pt x="203265" y="83389"/>
                  </a:cubicBezTo>
                  <a:cubicBezTo>
                    <a:pt x="205420" y="90937"/>
                    <a:pt x="206857" y="98845"/>
                    <a:pt x="206857" y="107112"/>
                  </a:cubicBezTo>
                  <a:cubicBezTo>
                    <a:pt x="206857" y="135147"/>
                    <a:pt x="194646" y="159589"/>
                    <a:pt x="177049" y="174326"/>
                  </a:cubicBezTo>
                  <a:lnTo>
                    <a:pt x="178127" y="177920"/>
                  </a:lnTo>
                  <a:cubicBezTo>
                    <a:pt x="180281" y="188344"/>
                    <a:pt x="188541" y="195892"/>
                    <a:pt x="198956" y="198048"/>
                  </a:cubicBezTo>
                  <a:lnTo>
                    <a:pt x="216194" y="200924"/>
                  </a:lnTo>
                  <a:cubicBezTo>
                    <a:pt x="228404" y="184030"/>
                    <a:pt x="236305" y="152041"/>
                    <a:pt x="236305" y="119692"/>
                  </a:cubicBezTo>
                  <a:cubicBezTo>
                    <a:pt x="236305" y="52118"/>
                    <a:pt x="198238" y="8986"/>
                    <a:pt x="139341" y="8986"/>
                  </a:cubicBezTo>
                  <a:close/>
                  <a:moveTo>
                    <a:pt x="139341" y="0"/>
                  </a:moveTo>
                  <a:cubicBezTo>
                    <a:pt x="203625" y="0"/>
                    <a:pt x="244924" y="46727"/>
                    <a:pt x="244924" y="119692"/>
                  </a:cubicBezTo>
                  <a:cubicBezTo>
                    <a:pt x="244924" y="152400"/>
                    <a:pt x="237382" y="183312"/>
                    <a:pt x="225172" y="202362"/>
                  </a:cubicBezTo>
                  <a:lnTo>
                    <a:pt x="228045" y="202721"/>
                  </a:lnTo>
                  <a:cubicBezTo>
                    <a:pt x="257493" y="207753"/>
                    <a:pt x="279041" y="233632"/>
                    <a:pt x="279041" y="263825"/>
                  </a:cubicBezTo>
                  <a:lnTo>
                    <a:pt x="279041" y="281078"/>
                  </a:lnTo>
                  <a:cubicBezTo>
                    <a:pt x="279041" y="283234"/>
                    <a:pt x="277605" y="285391"/>
                    <a:pt x="274732" y="285391"/>
                  </a:cubicBezTo>
                  <a:cubicBezTo>
                    <a:pt x="272577" y="285391"/>
                    <a:pt x="270781" y="283234"/>
                    <a:pt x="270781" y="281078"/>
                  </a:cubicBezTo>
                  <a:lnTo>
                    <a:pt x="270781" y="263825"/>
                  </a:lnTo>
                  <a:cubicBezTo>
                    <a:pt x="270781" y="237946"/>
                    <a:pt x="251747" y="216020"/>
                    <a:pt x="226249" y="211347"/>
                  </a:cubicBezTo>
                  <a:lnTo>
                    <a:pt x="204702" y="207753"/>
                  </a:lnTo>
                  <a:cubicBezTo>
                    <a:pt x="199315" y="231835"/>
                    <a:pt x="156579" y="248729"/>
                    <a:pt x="143651" y="253401"/>
                  </a:cubicBezTo>
                  <a:lnTo>
                    <a:pt x="143651" y="281078"/>
                  </a:lnTo>
                  <a:cubicBezTo>
                    <a:pt x="143651" y="283234"/>
                    <a:pt x="141855" y="285391"/>
                    <a:pt x="139341" y="285391"/>
                  </a:cubicBezTo>
                  <a:cubicBezTo>
                    <a:pt x="137186" y="285391"/>
                    <a:pt x="135391" y="283234"/>
                    <a:pt x="135391" y="281078"/>
                  </a:cubicBezTo>
                  <a:lnTo>
                    <a:pt x="135391" y="253401"/>
                  </a:lnTo>
                  <a:cubicBezTo>
                    <a:pt x="122821" y="248729"/>
                    <a:pt x="79726" y="231835"/>
                    <a:pt x="74339" y="207753"/>
                  </a:cubicBezTo>
                  <a:lnTo>
                    <a:pt x="52792" y="211347"/>
                  </a:lnTo>
                  <a:cubicBezTo>
                    <a:pt x="27294" y="216020"/>
                    <a:pt x="8978" y="237946"/>
                    <a:pt x="8978" y="263825"/>
                  </a:cubicBezTo>
                  <a:lnTo>
                    <a:pt x="8978" y="281078"/>
                  </a:lnTo>
                  <a:cubicBezTo>
                    <a:pt x="8978" y="283234"/>
                    <a:pt x="6464" y="285391"/>
                    <a:pt x="4310" y="285391"/>
                  </a:cubicBezTo>
                  <a:cubicBezTo>
                    <a:pt x="2155" y="285391"/>
                    <a:pt x="0" y="283234"/>
                    <a:pt x="0" y="281078"/>
                  </a:cubicBezTo>
                  <a:lnTo>
                    <a:pt x="0" y="263825"/>
                  </a:lnTo>
                  <a:cubicBezTo>
                    <a:pt x="0" y="233632"/>
                    <a:pt x="21907" y="207753"/>
                    <a:pt x="51714" y="202721"/>
                  </a:cubicBezTo>
                  <a:lnTo>
                    <a:pt x="53869" y="202362"/>
                  </a:lnTo>
                  <a:cubicBezTo>
                    <a:pt x="41659" y="183312"/>
                    <a:pt x="34476" y="152400"/>
                    <a:pt x="34476" y="119692"/>
                  </a:cubicBezTo>
                  <a:cubicBezTo>
                    <a:pt x="34476" y="47805"/>
                    <a:pt x="76853" y="0"/>
                    <a:pt x="139341" y="0"/>
                  </a:cubicBezTo>
                  <a:close/>
                </a:path>
              </a:pathLst>
            </a:custGeom>
            <a:solidFill>
              <a:schemeClr val="bg1"/>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1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 name="TextBox 22">
              <a:extLst>
                <a:ext uri="{FF2B5EF4-FFF2-40B4-BE49-F238E27FC236}">
                  <a16:creationId xmlns:a16="http://schemas.microsoft.com/office/drawing/2014/main" id="{4200D737-D687-48F1-9835-1987C28C88D4}"/>
                </a:ext>
              </a:extLst>
            </p:cNvPr>
            <p:cNvSpPr txBox="1"/>
            <p:nvPr/>
          </p:nvSpPr>
          <p:spPr>
            <a:xfrm>
              <a:off x="14098159" y="7250626"/>
              <a:ext cx="3139347" cy="608107"/>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FFFFFF">
                      <a:lumMod val="95000"/>
                    </a:srgbClr>
                  </a:solidFill>
                  <a:effectLst/>
                  <a:uLnTx/>
                  <a:uFillTx/>
                  <a:latin typeface="Arial" panose="020B0604020202020204"/>
                  <a:ea typeface="Lato Light" panose="020F0502020204030203" pitchFamily="34" charset="0"/>
                  <a:cs typeface="Poppins" pitchFamily="2" charset="77"/>
                </a:rPr>
                <a:t>SNART </a:t>
              </a:r>
              <a:r>
                <a:rPr lang="da-DK" sz="1400" b="1" dirty="0">
                  <a:solidFill>
                    <a:srgbClr val="FFFFFF">
                      <a:lumMod val="95000"/>
                    </a:srgbClr>
                  </a:solidFill>
                  <a:latin typeface="Arial" panose="020B0604020202020204"/>
                  <a:ea typeface="Lato Light" panose="020F0502020204030203" pitchFamily="34" charset="0"/>
                  <a:cs typeface="Poppins" pitchFamily="2" charset="77"/>
                </a:rPr>
                <a:t>20</a:t>
              </a:r>
              <a:r>
                <a:rPr kumimoji="0" lang="da-DK" sz="1400" b="1" i="0" u="none" strike="noStrike" kern="1200" cap="none" spc="0" normalizeH="0" baseline="0" noProof="0" dirty="0">
                  <a:ln>
                    <a:noFill/>
                  </a:ln>
                  <a:solidFill>
                    <a:srgbClr val="FFFFFF">
                      <a:lumMod val="95000"/>
                    </a:srgbClr>
                  </a:solidFill>
                  <a:effectLst/>
                  <a:uLnTx/>
                  <a:uFillTx/>
                  <a:latin typeface="Arial" panose="020B0604020202020204"/>
                  <a:ea typeface="Lato Light" panose="020F0502020204030203" pitchFamily="34" charset="0"/>
                  <a:cs typeface="Poppins" pitchFamily="2" charset="77"/>
                </a:rPr>
                <a:t> FOLK</a:t>
              </a:r>
            </a:p>
          </p:txBody>
        </p:sp>
        <p:sp>
          <p:nvSpPr>
            <p:cNvPr id="24" name="Freeform 959">
              <a:extLst>
                <a:ext uri="{FF2B5EF4-FFF2-40B4-BE49-F238E27FC236}">
                  <a16:creationId xmlns:a16="http://schemas.microsoft.com/office/drawing/2014/main" id="{EC5FDA34-70AD-4AFC-8C71-FC0C9BA9D37D}"/>
                </a:ext>
              </a:extLst>
            </p:cNvPr>
            <p:cNvSpPr>
              <a:spLocks noChangeAspect="1" noChangeArrowheads="1"/>
            </p:cNvSpPr>
            <p:nvPr/>
          </p:nvSpPr>
          <p:spPr bwMode="auto">
            <a:xfrm>
              <a:off x="19323770" y="4766335"/>
              <a:ext cx="1697982" cy="1853352"/>
            </a:xfrm>
            <a:custGeom>
              <a:avLst/>
              <a:gdLst>
                <a:gd name="T0" fmla="*/ 284947 w 267928"/>
                <a:gd name="T1" fmla="*/ 818199 h 291740"/>
                <a:gd name="T2" fmla="*/ 284947 w 267928"/>
                <a:gd name="T3" fmla="*/ 848651 h 291740"/>
                <a:gd name="T4" fmla="*/ 94857 w 267928"/>
                <a:gd name="T5" fmla="*/ 834035 h 291740"/>
                <a:gd name="T6" fmla="*/ 457962 w 267928"/>
                <a:gd name="T7" fmla="*/ 702069 h 291740"/>
                <a:gd name="T8" fmla="*/ 594337 w 267928"/>
                <a:gd name="T9" fmla="*/ 716683 h 291740"/>
                <a:gd name="T10" fmla="*/ 457962 w 267928"/>
                <a:gd name="T11" fmla="*/ 732524 h 291740"/>
                <a:gd name="T12" fmla="*/ 457962 w 267928"/>
                <a:gd name="T13" fmla="*/ 702069 h 291740"/>
                <a:gd name="T14" fmla="*/ 358519 w 267928"/>
                <a:gd name="T15" fmla="*/ 702069 h 291740"/>
                <a:gd name="T16" fmla="*/ 358519 w 267928"/>
                <a:gd name="T17" fmla="*/ 732524 h 291740"/>
                <a:gd name="T18" fmla="*/ 94857 w 267928"/>
                <a:gd name="T19" fmla="*/ 716683 h 291740"/>
                <a:gd name="T20" fmla="*/ 320036 w 267928"/>
                <a:gd name="T21" fmla="*/ 585936 h 291740"/>
                <a:gd name="T22" fmla="*/ 594310 w 267928"/>
                <a:gd name="T23" fmla="*/ 600550 h 291740"/>
                <a:gd name="T24" fmla="*/ 320036 w 267928"/>
                <a:gd name="T25" fmla="*/ 616391 h 291740"/>
                <a:gd name="T26" fmla="*/ 320036 w 267928"/>
                <a:gd name="T27" fmla="*/ 585936 h 291740"/>
                <a:gd name="T28" fmla="*/ 220549 w 267928"/>
                <a:gd name="T29" fmla="*/ 585936 h 291740"/>
                <a:gd name="T30" fmla="*/ 220549 w 267928"/>
                <a:gd name="T31" fmla="*/ 616391 h 291740"/>
                <a:gd name="T32" fmla="*/ 94857 w 267928"/>
                <a:gd name="T33" fmla="*/ 600550 h 291740"/>
                <a:gd name="T34" fmla="*/ 488415 w 267928"/>
                <a:gd name="T35" fmla="*/ 469802 h 291740"/>
                <a:gd name="T36" fmla="*/ 594337 w 267928"/>
                <a:gd name="T37" fmla="*/ 484420 h 291740"/>
                <a:gd name="T38" fmla="*/ 488415 w 267928"/>
                <a:gd name="T39" fmla="*/ 500261 h 291740"/>
                <a:gd name="T40" fmla="*/ 488415 w 267928"/>
                <a:gd name="T41" fmla="*/ 469802 h 291740"/>
                <a:gd name="T42" fmla="*/ 391330 w 267928"/>
                <a:gd name="T43" fmla="*/ 469802 h 291740"/>
                <a:gd name="T44" fmla="*/ 391330 w 267928"/>
                <a:gd name="T45" fmla="*/ 500261 h 291740"/>
                <a:gd name="T46" fmla="*/ 94857 w 267928"/>
                <a:gd name="T47" fmla="*/ 484420 h 291740"/>
                <a:gd name="T48" fmla="*/ 109178 w 267928"/>
                <a:gd name="T49" fmla="*/ 348394 h 291740"/>
                <a:gd name="T50" fmla="*/ 436218 w 267928"/>
                <a:gd name="T51" fmla="*/ 363597 h 291740"/>
                <a:gd name="T52" fmla="*/ 109178 w 267928"/>
                <a:gd name="T53" fmla="*/ 378800 h 291740"/>
                <a:gd name="T54" fmla="*/ 109178 w 267928"/>
                <a:gd name="T55" fmla="*/ 348394 h 291740"/>
                <a:gd name="T56" fmla="*/ 537486 w 267928"/>
                <a:gd name="T57" fmla="*/ 352536 h 291740"/>
                <a:gd name="T58" fmla="*/ 537486 w 267928"/>
                <a:gd name="T59" fmla="*/ 245817 h 291740"/>
                <a:gd name="T60" fmla="*/ 28736 w 267928"/>
                <a:gd name="T61" fmla="*/ 940105 h 291740"/>
                <a:gd name="T62" fmla="*/ 664380 w 267928"/>
                <a:gd name="T63" fmla="*/ 381317 h 291740"/>
                <a:gd name="T64" fmla="*/ 508758 w 267928"/>
                <a:gd name="T65" fmla="*/ 366930 h 291740"/>
                <a:gd name="T66" fmla="*/ 28736 w 267928"/>
                <a:gd name="T67" fmla="*/ 225434 h 291740"/>
                <a:gd name="T68" fmla="*/ 126888 w 267928"/>
                <a:gd name="T69" fmla="*/ 196649 h 291740"/>
                <a:gd name="T70" fmla="*/ 532698 w 267928"/>
                <a:gd name="T71" fmla="*/ 200251 h 291740"/>
                <a:gd name="T72" fmla="*/ 694305 w 267928"/>
                <a:gd name="T73" fmla="*/ 366930 h 291740"/>
                <a:gd name="T74" fmla="*/ 762540 w 267928"/>
                <a:gd name="T75" fmla="*/ 842977 h 291740"/>
                <a:gd name="T76" fmla="*/ 126888 w 267928"/>
                <a:gd name="T77" fmla="*/ 127098 h 291740"/>
                <a:gd name="T78" fmla="*/ 223859 w 267928"/>
                <a:gd name="T79" fmla="*/ 98334 h 291740"/>
                <a:gd name="T80" fmla="*/ 791272 w 267928"/>
                <a:gd name="T81" fmla="*/ 112717 h 291740"/>
                <a:gd name="T82" fmla="*/ 860698 w 267928"/>
                <a:gd name="T83" fmla="*/ 744647 h 291740"/>
                <a:gd name="T84" fmla="*/ 223859 w 267928"/>
                <a:gd name="T85" fmla="*/ 28785 h 291740"/>
                <a:gd name="T86" fmla="*/ 875067 w 267928"/>
                <a:gd name="T87" fmla="*/ 0 h 291740"/>
                <a:gd name="T88" fmla="*/ 889427 w 267928"/>
                <a:gd name="T89" fmla="*/ 759037 h 291740"/>
                <a:gd name="T90" fmla="*/ 791272 w 267928"/>
                <a:gd name="T91" fmla="*/ 773426 h 291740"/>
                <a:gd name="T92" fmla="*/ 776903 w 267928"/>
                <a:gd name="T93" fmla="*/ 871758 h 291740"/>
                <a:gd name="T94" fmla="*/ 694305 w 267928"/>
                <a:gd name="T95" fmla="*/ 954492 h 291740"/>
                <a:gd name="T96" fmla="*/ 14367 w 267928"/>
                <a:gd name="T97" fmla="*/ 970082 h 291740"/>
                <a:gd name="T98" fmla="*/ 0 w 267928"/>
                <a:gd name="T99" fmla="*/ 211047 h 291740"/>
                <a:gd name="T100" fmla="*/ 96958 w 267928"/>
                <a:gd name="T101" fmla="*/ 196649 h 291740"/>
                <a:gd name="T102" fmla="*/ 111325 w 267928"/>
                <a:gd name="T103" fmla="*/ 98334 h 291740"/>
                <a:gd name="T104" fmla="*/ 195120 w 267928"/>
                <a:gd name="T105" fmla="*/ 14382 h 291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67928" h="291740">
                  <a:moveTo>
                    <a:pt x="32870" y="246062"/>
                  </a:moveTo>
                  <a:lnTo>
                    <a:pt x="85836" y="246062"/>
                  </a:lnTo>
                  <a:cubicBezTo>
                    <a:pt x="87983" y="246062"/>
                    <a:pt x="90130" y="247894"/>
                    <a:pt x="90130" y="250825"/>
                  </a:cubicBezTo>
                  <a:cubicBezTo>
                    <a:pt x="90130" y="253023"/>
                    <a:pt x="87983" y="255221"/>
                    <a:pt x="85836" y="255221"/>
                  </a:cubicBezTo>
                  <a:lnTo>
                    <a:pt x="32870" y="255221"/>
                  </a:lnTo>
                  <a:cubicBezTo>
                    <a:pt x="30722" y="255221"/>
                    <a:pt x="28575" y="253023"/>
                    <a:pt x="28575" y="250825"/>
                  </a:cubicBezTo>
                  <a:cubicBezTo>
                    <a:pt x="28575" y="247894"/>
                    <a:pt x="30722" y="246062"/>
                    <a:pt x="32870" y="246062"/>
                  </a:cubicBezTo>
                  <a:close/>
                  <a:moveTo>
                    <a:pt x="137954" y="211137"/>
                  </a:moveTo>
                  <a:lnTo>
                    <a:pt x="174784" y="211137"/>
                  </a:lnTo>
                  <a:cubicBezTo>
                    <a:pt x="176909" y="211137"/>
                    <a:pt x="179034" y="213335"/>
                    <a:pt x="179034" y="215533"/>
                  </a:cubicBezTo>
                  <a:cubicBezTo>
                    <a:pt x="179034" y="218464"/>
                    <a:pt x="176909" y="220296"/>
                    <a:pt x="174784" y="220296"/>
                  </a:cubicBezTo>
                  <a:lnTo>
                    <a:pt x="137954" y="220296"/>
                  </a:lnTo>
                  <a:cubicBezTo>
                    <a:pt x="135475" y="220296"/>
                    <a:pt x="133350" y="218464"/>
                    <a:pt x="133350" y="215533"/>
                  </a:cubicBezTo>
                  <a:cubicBezTo>
                    <a:pt x="133350" y="213335"/>
                    <a:pt x="135475" y="211137"/>
                    <a:pt x="137954" y="211137"/>
                  </a:cubicBezTo>
                  <a:close/>
                  <a:moveTo>
                    <a:pt x="32927" y="211137"/>
                  </a:moveTo>
                  <a:lnTo>
                    <a:pt x="107998" y="211137"/>
                  </a:lnTo>
                  <a:cubicBezTo>
                    <a:pt x="110537" y="211137"/>
                    <a:pt x="112350" y="213335"/>
                    <a:pt x="112350" y="215533"/>
                  </a:cubicBezTo>
                  <a:cubicBezTo>
                    <a:pt x="112350" y="218464"/>
                    <a:pt x="110537" y="220296"/>
                    <a:pt x="107998" y="220296"/>
                  </a:cubicBezTo>
                  <a:lnTo>
                    <a:pt x="32927" y="220296"/>
                  </a:lnTo>
                  <a:cubicBezTo>
                    <a:pt x="30751" y="220296"/>
                    <a:pt x="28575" y="218464"/>
                    <a:pt x="28575" y="215533"/>
                  </a:cubicBezTo>
                  <a:cubicBezTo>
                    <a:pt x="28575" y="213335"/>
                    <a:pt x="30751" y="211137"/>
                    <a:pt x="32927" y="211137"/>
                  </a:cubicBezTo>
                  <a:close/>
                  <a:moveTo>
                    <a:pt x="96405" y="176212"/>
                  </a:moveTo>
                  <a:lnTo>
                    <a:pt x="174698" y="176212"/>
                  </a:lnTo>
                  <a:cubicBezTo>
                    <a:pt x="176863" y="176212"/>
                    <a:pt x="179027" y="178410"/>
                    <a:pt x="179027" y="180608"/>
                  </a:cubicBezTo>
                  <a:cubicBezTo>
                    <a:pt x="179027" y="183173"/>
                    <a:pt x="176863" y="185371"/>
                    <a:pt x="174698" y="185371"/>
                  </a:cubicBezTo>
                  <a:lnTo>
                    <a:pt x="96405" y="185371"/>
                  </a:lnTo>
                  <a:cubicBezTo>
                    <a:pt x="94240" y="185371"/>
                    <a:pt x="92075" y="183173"/>
                    <a:pt x="92075" y="180608"/>
                  </a:cubicBezTo>
                  <a:cubicBezTo>
                    <a:pt x="92075" y="178410"/>
                    <a:pt x="94240" y="176212"/>
                    <a:pt x="96405" y="176212"/>
                  </a:cubicBezTo>
                  <a:close/>
                  <a:moveTo>
                    <a:pt x="32861" y="176212"/>
                  </a:moveTo>
                  <a:lnTo>
                    <a:pt x="66437" y="176212"/>
                  </a:lnTo>
                  <a:cubicBezTo>
                    <a:pt x="69295" y="176212"/>
                    <a:pt x="71081" y="178410"/>
                    <a:pt x="71081" y="180608"/>
                  </a:cubicBezTo>
                  <a:cubicBezTo>
                    <a:pt x="71081" y="183173"/>
                    <a:pt x="69295" y="185371"/>
                    <a:pt x="66437" y="185371"/>
                  </a:cubicBezTo>
                  <a:lnTo>
                    <a:pt x="32861" y="185371"/>
                  </a:lnTo>
                  <a:cubicBezTo>
                    <a:pt x="30718" y="185371"/>
                    <a:pt x="28575" y="183173"/>
                    <a:pt x="28575" y="180608"/>
                  </a:cubicBezTo>
                  <a:cubicBezTo>
                    <a:pt x="28575" y="178410"/>
                    <a:pt x="30718" y="176212"/>
                    <a:pt x="32861" y="176212"/>
                  </a:cubicBezTo>
                  <a:close/>
                  <a:moveTo>
                    <a:pt x="147129" y="141287"/>
                  </a:moveTo>
                  <a:lnTo>
                    <a:pt x="174780" y="141287"/>
                  </a:lnTo>
                  <a:cubicBezTo>
                    <a:pt x="176907" y="141287"/>
                    <a:pt x="179034" y="143485"/>
                    <a:pt x="179034" y="145683"/>
                  </a:cubicBezTo>
                  <a:cubicBezTo>
                    <a:pt x="179034" y="148248"/>
                    <a:pt x="176907" y="150446"/>
                    <a:pt x="174780" y="150446"/>
                  </a:cubicBezTo>
                  <a:lnTo>
                    <a:pt x="147129" y="150446"/>
                  </a:lnTo>
                  <a:cubicBezTo>
                    <a:pt x="144648" y="150446"/>
                    <a:pt x="142875" y="148248"/>
                    <a:pt x="142875" y="145683"/>
                  </a:cubicBezTo>
                  <a:cubicBezTo>
                    <a:pt x="142875" y="143485"/>
                    <a:pt x="144648" y="141287"/>
                    <a:pt x="147129" y="141287"/>
                  </a:cubicBezTo>
                  <a:close/>
                  <a:moveTo>
                    <a:pt x="32932" y="141287"/>
                  </a:moveTo>
                  <a:lnTo>
                    <a:pt x="117882" y="141287"/>
                  </a:lnTo>
                  <a:cubicBezTo>
                    <a:pt x="120060" y="141287"/>
                    <a:pt x="121875" y="143485"/>
                    <a:pt x="121875" y="145683"/>
                  </a:cubicBezTo>
                  <a:cubicBezTo>
                    <a:pt x="121875" y="148248"/>
                    <a:pt x="120060" y="150446"/>
                    <a:pt x="117882" y="150446"/>
                  </a:cubicBezTo>
                  <a:lnTo>
                    <a:pt x="32932" y="150446"/>
                  </a:lnTo>
                  <a:cubicBezTo>
                    <a:pt x="30753" y="150446"/>
                    <a:pt x="28575" y="148248"/>
                    <a:pt x="28575" y="145683"/>
                  </a:cubicBezTo>
                  <a:cubicBezTo>
                    <a:pt x="28575" y="143485"/>
                    <a:pt x="30753" y="141287"/>
                    <a:pt x="32932" y="141287"/>
                  </a:cubicBezTo>
                  <a:close/>
                  <a:moveTo>
                    <a:pt x="32890" y="104775"/>
                  </a:moveTo>
                  <a:lnTo>
                    <a:pt x="127089" y="104775"/>
                  </a:lnTo>
                  <a:cubicBezTo>
                    <a:pt x="129606" y="104775"/>
                    <a:pt x="131404" y="107061"/>
                    <a:pt x="131404" y="109347"/>
                  </a:cubicBezTo>
                  <a:cubicBezTo>
                    <a:pt x="131404" y="112014"/>
                    <a:pt x="129606" y="113919"/>
                    <a:pt x="127089" y="113919"/>
                  </a:cubicBezTo>
                  <a:lnTo>
                    <a:pt x="32890" y="113919"/>
                  </a:lnTo>
                  <a:cubicBezTo>
                    <a:pt x="30732" y="113919"/>
                    <a:pt x="28575" y="112014"/>
                    <a:pt x="28575" y="109347"/>
                  </a:cubicBezTo>
                  <a:cubicBezTo>
                    <a:pt x="28575" y="107061"/>
                    <a:pt x="30732" y="104775"/>
                    <a:pt x="32890" y="104775"/>
                  </a:cubicBezTo>
                  <a:close/>
                  <a:moveTo>
                    <a:pt x="161910" y="73926"/>
                  </a:moveTo>
                  <a:lnTo>
                    <a:pt x="161910" y="106021"/>
                  </a:lnTo>
                  <a:lnTo>
                    <a:pt x="194004" y="106021"/>
                  </a:lnTo>
                  <a:lnTo>
                    <a:pt x="161910" y="73926"/>
                  </a:lnTo>
                  <a:close/>
                  <a:moveTo>
                    <a:pt x="8654" y="67796"/>
                  </a:moveTo>
                  <a:lnTo>
                    <a:pt x="8654" y="282724"/>
                  </a:lnTo>
                  <a:lnTo>
                    <a:pt x="200134" y="282724"/>
                  </a:lnTo>
                  <a:lnTo>
                    <a:pt x="200134" y="114676"/>
                  </a:lnTo>
                  <a:lnTo>
                    <a:pt x="157583" y="114676"/>
                  </a:lnTo>
                  <a:cubicBezTo>
                    <a:pt x="155059" y="114676"/>
                    <a:pt x="153256" y="112873"/>
                    <a:pt x="153256" y="110349"/>
                  </a:cubicBezTo>
                  <a:lnTo>
                    <a:pt x="153256" y="67796"/>
                  </a:lnTo>
                  <a:lnTo>
                    <a:pt x="8654" y="67796"/>
                  </a:lnTo>
                  <a:close/>
                  <a:moveTo>
                    <a:pt x="38224" y="38225"/>
                  </a:moveTo>
                  <a:lnTo>
                    <a:pt x="38224" y="59141"/>
                  </a:lnTo>
                  <a:lnTo>
                    <a:pt x="157583" y="59141"/>
                  </a:lnTo>
                  <a:cubicBezTo>
                    <a:pt x="158665" y="59141"/>
                    <a:pt x="159747" y="59502"/>
                    <a:pt x="160468" y="60223"/>
                  </a:cubicBezTo>
                  <a:lnTo>
                    <a:pt x="207707" y="107103"/>
                  </a:lnTo>
                  <a:cubicBezTo>
                    <a:pt x="208789" y="108185"/>
                    <a:pt x="209149" y="109267"/>
                    <a:pt x="209149" y="110349"/>
                  </a:cubicBezTo>
                  <a:lnTo>
                    <a:pt x="209149" y="253514"/>
                  </a:lnTo>
                  <a:lnTo>
                    <a:pt x="229704" y="253514"/>
                  </a:lnTo>
                  <a:lnTo>
                    <a:pt x="229704" y="38225"/>
                  </a:lnTo>
                  <a:lnTo>
                    <a:pt x="38224" y="38225"/>
                  </a:lnTo>
                  <a:close/>
                  <a:moveTo>
                    <a:pt x="67433" y="8655"/>
                  </a:moveTo>
                  <a:lnTo>
                    <a:pt x="67433" y="29571"/>
                  </a:lnTo>
                  <a:lnTo>
                    <a:pt x="234031" y="29571"/>
                  </a:lnTo>
                  <a:cubicBezTo>
                    <a:pt x="236555" y="29571"/>
                    <a:pt x="238358" y="31374"/>
                    <a:pt x="238358" y="33898"/>
                  </a:cubicBezTo>
                  <a:lnTo>
                    <a:pt x="238358" y="223943"/>
                  </a:lnTo>
                  <a:lnTo>
                    <a:pt x="259273" y="223943"/>
                  </a:lnTo>
                  <a:lnTo>
                    <a:pt x="259273" y="8655"/>
                  </a:lnTo>
                  <a:lnTo>
                    <a:pt x="67433" y="8655"/>
                  </a:lnTo>
                  <a:close/>
                  <a:moveTo>
                    <a:pt x="63106" y="0"/>
                  </a:moveTo>
                  <a:lnTo>
                    <a:pt x="263600" y="0"/>
                  </a:lnTo>
                  <a:cubicBezTo>
                    <a:pt x="266125" y="0"/>
                    <a:pt x="267928" y="1803"/>
                    <a:pt x="267928" y="4327"/>
                  </a:cubicBezTo>
                  <a:lnTo>
                    <a:pt x="267928" y="228271"/>
                  </a:lnTo>
                  <a:cubicBezTo>
                    <a:pt x="267928" y="230795"/>
                    <a:pt x="266125" y="232598"/>
                    <a:pt x="263600" y="232598"/>
                  </a:cubicBezTo>
                  <a:lnTo>
                    <a:pt x="238358" y="232598"/>
                  </a:lnTo>
                  <a:lnTo>
                    <a:pt x="238358" y="257841"/>
                  </a:lnTo>
                  <a:cubicBezTo>
                    <a:pt x="238358" y="260005"/>
                    <a:pt x="236555" y="262169"/>
                    <a:pt x="234031" y="262169"/>
                  </a:cubicBezTo>
                  <a:lnTo>
                    <a:pt x="209149" y="262169"/>
                  </a:lnTo>
                  <a:lnTo>
                    <a:pt x="209149" y="287051"/>
                  </a:lnTo>
                  <a:cubicBezTo>
                    <a:pt x="209149" y="289576"/>
                    <a:pt x="206986" y="291740"/>
                    <a:pt x="204822" y="291740"/>
                  </a:cubicBezTo>
                  <a:lnTo>
                    <a:pt x="4327" y="291740"/>
                  </a:lnTo>
                  <a:cubicBezTo>
                    <a:pt x="1803" y="291740"/>
                    <a:pt x="0" y="289576"/>
                    <a:pt x="0" y="287051"/>
                  </a:cubicBezTo>
                  <a:lnTo>
                    <a:pt x="0" y="63469"/>
                  </a:lnTo>
                  <a:cubicBezTo>
                    <a:pt x="0" y="60944"/>
                    <a:pt x="1803" y="59141"/>
                    <a:pt x="4327" y="59141"/>
                  </a:cubicBezTo>
                  <a:lnTo>
                    <a:pt x="29209" y="59141"/>
                  </a:lnTo>
                  <a:lnTo>
                    <a:pt x="29209" y="33898"/>
                  </a:lnTo>
                  <a:cubicBezTo>
                    <a:pt x="29209" y="31374"/>
                    <a:pt x="31373" y="29571"/>
                    <a:pt x="33536" y="29571"/>
                  </a:cubicBezTo>
                  <a:lnTo>
                    <a:pt x="58778" y="29571"/>
                  </a:lnTo>
                  <a:lnTo>
                    <a:pt x="58778" y="4327"/>
                  </a:lnTo>
                  <a:cubicBezTo>
                    <a:pt x="58778" y="1803"/>
                    <a:pt x="60942" y="0"/>
                    <a:pt x="63106" y="0"/>
                  </a:cubicBezTo>
                  <a:close/>
                </a:path>
              </a:pathLst>
            </a:custGeom>
            <a:solidFill>
              <a:schemeClr val="bg1"/>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1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 name="TextBox 24">
              <a:extLst>
                <a:ext uri="{FF2B5EF4-FFF2-40B4-BE49-F238E27FC236}">
                  <a16:creationId xmlns:a16="http://schemas.microsoft.com/office/drawing/2014/main" id="{4BFD54E8-C2BD-4870-982E-01ABBD3D80E2}"/>
                </a:ext>
              </a:extLst>
            </p:cNvPr>
            <p:cNvSpPr txBox="1"/>
            <p:nvPr/>
          </p:nvSpPr>
          <p:spPr>
            <a:xfrm>
              <a:off x="17827249" y="7250626"/>
              <a:ext cx="4776799" cy="547295"/>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srgbClr val="FFFFFF">
                      <a:lumMod val="95000"/>
                    </a:srgbClr>
                  </a:solidFill>
                  <a:effectLst/>
                  <a:uLnTx/>
                  <a:uFillTx/>
                  <a:latin typeface="Arial" panose="020B0604020202020204"/>
                  <a:ea typeface="Lato Light" panose="020F0502020204030203" pitchFamily="34" charset="0"/>
                  <a:cs typeface="Poppins" pitchFamily="2" charset="77"/>
                </a:rPr>
                <a:t>2.253 FILER OG 975 FOLDERE</a:t>
              </a:r>
            </a:p>
          </p:txBody>
        </p:sp>
        <p:sp>
          <p:nvSpPr>
            <p:cNvPr id="27" name="Freeform 976">
              <a:extLst>
                <a:ext uri="{FF2B5EF4-FFF2-40B4-BE49-F238E27FC236}">
                  <a16:creationId xmlns:a16="http://schemas.microsoft.com/office/drawing/2014/main" id="{393C937F-6099-4004-9378-36E9F06C0A72}"/>
                </a:ext>
              </a:extLst>
            </p:cNvPr>
            <p:cNvSpPr>
              <a:spLocks noChangeAspect="1" noChangeArrowheads="1"/>
            </p:cNvSpPr>
            <p:nvPr/>
          </p:nvSpPr>
          <p:spPr bwMode="auto">
            <a:xfrm>
              <a:off x="13017804" y="9747863"/>
              <a:ext cx="1697983" cy="1708273"/>
            </a:xfrm>
            <a:custGeom>
              <a:avLst/>
              <a:gdLst>
                <a:gd name="T0" fmla="*/ 445464 w 288565"/>
                <a:gd name="T1" fmla="*/ 930594 h 290375"/>
                <a:gd name="T2" fmla="*/ 849719 w 288565"/>
                <a:gd name="T3" fmla="*/ 865115 h 290375"/>
                <a:gd name="T4" fmla="*/ 488521 w 288565"/>
                <a:gd name="T5" fmla="*/ 865115 h 290375"/>
                <a:gd name="T6" fmla="*/ 801878 w 288565"/>
                <a:gd name="T7" fmla="*/ 836539 h 290375"/>
                <a:gd name="T8" fmla="*/ 612905 w 288565"/>
                <a:gd name="T9" fmla="*/ 490086 h 290375"/>
                <a:gd name="T10" fmla="*/ 726532 w 288565"/>
                <a:gd name="T11" fmla="*/ 490086 h 290375"/>
                <a:gd name="T12" fmla="*/ 398843 w 288565"/>
                <a:gd name="T13" fmla="*/ 439751 h 290375"/>
                <a:gd name="T14" fmla="*/ 449565 w 288565"/>
                <a:gd name="T15" fmla="*/ 521803 h 290375"/>
                <a:gd name="T16" fmla="*/ 334838 w 288565"/>
                <a:gd name="T17" fmla="*/ 527751 h 290375"/>
                <a:gd name="T18" fmla="*/ 398843 w 288565"/>
                <a:gd name="T19" fmla="*/ 710871 h 290375"/>
                <a:gd name="T20" fmla="*/ 369860 w 288565"/>
                <a:gd name="T21" fmla="*/ 729898 h 290375"/>
                <a:gd name="T22" fmla="*/ 319138 w 288565"/>
                <a:gd name="T23" fmla="*/ 647846 h 290375"/>
                <a:gd name="T24" fmla="*/ 432658 w 288565"/>
                <a:gd name="T25" fmla="*/ 641904 h 290375"/>
                <a:gd name="T26" fmla="*/ 369860 w 288565"/>
                <a:gd name="T27" fmla="*/ 458782 h 290375"/>
                <a:gd name="T28" fmla="*/ 583008 w 288565"/>
                <a:gd name="T29" fmla="*/ 347208 h 290375"/>
                <a:gd name="T30" fmla="*/ 756429 w 288565"/>
                <a:gd name="T31" fmla="*/ 347208 h 290375"/>
                <a:gd name="T32" fmla="*/ 684666 w 288565"/>
                <a:gd name="T33" fmla="*/ 261489 h 290375"/>
                <a:gd name="T34" fmla="*/ 788724 w 288565"/>
                <a:gd name="T35" fmla="*/ 324588 h 290375"/>
                <a:gd name="T36" fmla="*/ 776762 w 288565"/>
                <a:gd name="T37" fmla="*/ 461499 h 290375"/>
                <a:gd name="T38" fmla="*/ 756429 w 288565"/>
                <a:gd name="T39" fmla="*/ 490086 h 290375"/>
                <a:gd name="T40" fmla="*/ 792311 w 288565"/>
                <a:gd name="T41" fmla="*/ 571031 h 290375"/>
                <a:gd name="T42" fmla="*/ 842541 w 288565"/>
                <a:gd name="T43" fmla="*/ 836539 h 290375"/>
                <a:gd name="T44" fmla="*/ 922680 w 288565"/>
                <a:gd name="T45" fmla="*/ 930594 h 290375"/>
                <a:gd name="T46" fmla="*/ 944202 w 288565"/>
                <a:gd name="T47" fmla="*/ 959168 h 290375"/>
                <a:gd name="T48" fmla="*/ 394038 w 288565"/>
                <a:gd name="T49" fmla="*/ 930594 h 290375"/>
                <a:gd name="T50" fmla="*/ 488521 w 288565"/>
                <a:gd name="T51" fmla="*/ 836539 h 290375"/>
                <a:gd name="T52" fmla="*/ 561478 w 288565"/>
                <a:gd name="T53" fmla="*/ 585317 h 290375"/>
                <a:gd name="T54" fmla="*/ 583008 w 288565"/>
                <a:gd name="T55" fmla="*/ 556746 h 290375"/>
                <a:gd name="T56" fmla="*/ 547125 w 288565"/>
                <a:gd name="T57" fmla="*/ 475791 h 290375"/>
                <a:gd name="T58" fmla="*/ 548320 w 288565"/>
                <a:gd name="T59" fmla="*/ 337688 h 290375"/>
                <a:gd name="T60" fmla="*/ 654767 w 288565"/>
                <a:gd name="T61" fmla="*/ 318633 h 290375"/>
                <a:gd name="T62" fmla="*/ 276148 w 288565"/>
                <a:gd name="T63" fmla="*/ 31067 h 290375"/>
                <a:gd name="T64" fmla="*/ 296470 w 288565"/>
                <a:gd name="T65" fmla="*/ 209001 h 290375"/>
                <a:gd name="T66" fmla="*/ 338314 w 288565"/>
                <a:gd name="T67" fmla="*/ 117669 h 290375"/>
                <a:gd name="T68" fmla="*/ 386131 w 288565"/>
                <a:gd name="T69" fmla="*/ 243402 h 290375"/>
                <a:gd name="T70" fmla="*/ 433949 w 288565"/>
                <a:gd name="T71" fmla="*/ 117669 h 290375"/>
                <a:gd name="T72" fmla="*/ 475791 w 288565"/>
                <a:gd name="T73" fmla="*/ 209001 h 290375"/>
                <a:gd name="T74" fmla="*/ 494917 w 288565"/>
                <a:gd name="T75" fmla="*/ 31067 h 290375"/>
                <a:gd name="T76" fmla="*/ 276148 w 288565"/>
                <a:gd name="T77" fmla="*/ 31067 h 290375"/>
                <a:gd name="T78" fmla="*/ 414821 w 288565"/>
                <a:gd name="T79" fmla="*/ 29885 h 290375"/>
                <a:gd name="T80" fmla="*/ 554689 w 288565"/>
                <a:gd name="T81" fmla="*/ 70218 h 290375"/>
                <a:gd name="T82" fmla="*/ 557080 w 288565"/>
                <a:gd name="T83" fmla="*/ 282553 h 290375"/>
                <a:gd name="T84" fmla="*/ 386131 w 288565"/>
                <a:gd name="T85" fmla="*/ 271868 h 290375"/>
                <a:gd name="T86" fmla="*/ 46630 w 288565"/>
                <a:gd name="T87" fmla="*/ 840053 h 290375"/>
                <a:gd name="T88" fmla="*/ 331140 w 288565"/>
                <a:gd name="T89" fmla="*/ 924274 h 290375"/>
                <a:gd name="T90" fmla="*/ 295274 w 288565"/>
                <a:gd name="T91" fmla="*/ 953926 h 290375"/>
                <a:gd name="T92" fmla="*/ 0 w 288565"/>
                <a:gd name="T93" fmla="*/ 915973 h 290375"/>
                <a:gd name="T94" fmla="*/ 265390 w 288565"/>
                <a:gd name="T95" fmla="*/ 211366 h 290375"/>
                <a:gd name="T96" fmla="*/ 286906 w 288565"/>
                <a:gd name="T97" fmla="*/ 3804 h 2903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8565" h="290375">
                  <a:moveTo>
                    <a:pt x="147065" y="261900"/>
                  </a:moveTo>
                  <a:cubicBezTo>
                    <a:pt x="139864" y="261900"/>
                    <a:pt x="134103" y="267667"/>
                    <a:pt x="134103" y="274876"/>
                  </a:cubicBezTo>
                  <a:lnTo>
                    <a:pt x="134103" y="281724"/>
                  </a:lnTo>
                  <a:lnTo>
                    <a:pt x="269122" y="281724"/>
                  </a:lnTo>
                  <a:lnTo>
                    <a:pt x="269122" y="274876"/>
                  </a:lnTo>
                  <a:cubicBezTo>
                    <a:pt x="269122" y="267667"/>
                    <a:pt x="263361" y="261900"/>
                    <a:pt x="255800" y="261900"/>
                  </a:cubicBezTo>
                  <a:lnTo>
                    <a:pt x="251840" y="261900"/>
                  </a:lnTo>
                  <a:lnTo>
                    <a:pt x="151385" y="261900"/>
                  </a:lnTo>
                  <a:lnTo>
                    <a:pt x="147065" y="261900"/>
                  </a:lnTo>
                  <a:close/>
                  <a:moveTo>
                    <a:pt x="184150" y="177198"/>
                  </a:moveTo>
                  <a:cubicBezTo>
                    <a:pt x="183430" y="218648"/>
                    <a:pt x="170468" y="242077"/>
                    <a:pt x="161467" y="253250"/>
                  </a:cubicBezTo>
                  <a:lnTo>
                    <a:pt x="241398" y="253250"/>
                  </a:lnTo>
                  <a:cubicBezTo>
                    <a:pt x="232757" y="242077"/>
                    <a:pt x="219795" y="218648"/>
                    <a:pt x="219075" y="177198"/>
                  </a:cubicBezTo>
                  <a:lnTo>
                    <a:pt x="184150" y="177198"/>
                  </a:lnTo>
                  <a:close/>
                  <a:moveTo>
                    <a:pt x="184510" y="148364"/>
                  </a:moveTo>
                  <a:lnTo>
                    <a:pt x="184510" y="168548"/>
                  </a:lnTo>
                  <a:lnTo>
                    <a:pt x="218715" y="168548"/>
                  </a:lnTo>
                  <a:lnTo>
                    <a:pt x="218715" y="148364"/>
                  </a:lnTo>
                  <a:lnTo>
                    <a:pt x="184510" y="148364"/>
                  </a:lnTo>
                  <a:close/>
                  <a:moveTo>
                    <a:pt x="115706" y="128810"/>
                  </a:moveTo>
                  <a:cubicBezTo>
                    <a:pt x="118251" y="128810"/>
                    <a:pt x="120068" y="130610"/>
                    <a:pt x="120068" y="133130"/>
                  </a:cubicBezTo>
                  <a:lnTo>
                    <a:pt x="120068" y="138890"/>
                  </a:lnTo>
                  <a:cubicBezTo>
                    <a:pt x="128067" y="139970"/>
                    <a:pt x="134610" y="145010"/>
                    <a:pt x="137519" y="152209"/>
                  </a:cubicBezTo>
                  <a:cubicBezTo>
                    <a:pt x="138609" y="154369"/>
                    <a:pt x="137519" y="156889"/>
                    <a:pt x="135338" y="157969"/>
                  </a:cubicBezTo>
                  <a:cubicBezTo>
                    <a:pt x="132793" y="158689"/>
                    <a:pt x="130248" y="157609"/>
                    <a:pt x="129521" y="155449"/>
                  </a:cubicBezTo>
                  <a:cubicBezTo>
                    <a:pt x="127339" y="150409"/>
                    <a:pt x="121886" y="147170"/>
                    <a:pt x="115706" y="147170"/>
                  </a:cubicBezTo>
                  <a:cubicBezTo>
                    <a:pt x="107344" y="147170"/>
                    <a:pt x="100800" y="152569"/>
                    <a:pt x="100800" y="159769"/>
                  </a:cubicBezTo>
                  <a:cubicBezTo>
                    <a:pt x="100800" y="165529"/>
                    <a:pt x="103345" y="172729"/>
                    <a:pt x="115706" y="172729"/>
                  </a:cubicBezTo>
                  <a:cubicBezTo>
                    <a:pt x="133156" y="172729"/>
                    <a:pt x="139337" y="183888"/>
                    <a:pt x="139337" y="194328"/>
                  </a:cubicBezTo>
                  <a:cubicBezTo>
                    <a:pt x="139337" y="204768"/>
                    <a:pt x="130975" y="213408"/>
                    <a:pt x="120068" y="215207"/>
                  </a:cubicBezTo>
                  <a:lnTo>
                    <a:pt x="120068" y="220967"/>
                  </a:lnTo>
                  <a:cubicBezTo>
                    <a:pt x="120068" y="223487"/>
                    <a:pt x="118251" y="225287"/>
                    <a:pt x="115706" y="225287"/>
                  </a:cubicBezTo>
                  <a:cubicBezTo>
                    <a:pt x="113161" y="225287"/>
                    <a:pt x="111343" y="223487"/>
                    <a:pt x="111343" y="220967"/>
                  </a:cubicBezTo>
                  <a:lnTo>
                    <a:pt x="111343" y="215207"/>
                  </a:lnTo>
                  <a:cubicBezTo>
                    <a:pt x="103345" y="214127"/>
                    <a:pt x="96801" y="209088"/>
                    <a:pt x="93893" y="201888"/>
                  </a:cubicBezTo>
                  <a:cubicBezTo>
                    <a:pt x="92802" y="199728"/>
                    <a:pt x="93893" y="197568"/>
                    <a:pt x="96074" y="196128"/>
                  </a:cubicBezTo>
                  <a:cubicBezTo>
                    <a:pt x="98255" y="195408"/>
                    <a:pt x="100800" y="196488"/>
                    <a:pt x="101891" y="198648"/>
                  </a:cubicBezTo>
                  <a:cubicBezTo>
                    <a:pt x="104072" y="203688"/>
                    <a:pt x="109525" y="206928"/>
                    <a:pt x="115706" y="206928"/>
                  </a:cubicBezTo>
                  <a:cubicBezTo>
                    <a:pt x="123704" y="206928"/>
                    <a:pt x="130248" y="201528"/>
                    <a:pt x="130248" y="194328"/>
                  </a:cubicBezTo>
                  <a:cubicBezTo>
                    <a:pt x="130248" y="188568"/>
                    <a:pt x="127703" y="181368"/>
                    <a:pt x="115706" y="181368"/>
                  </a:cubicBezTo>
                  <a:cubicBezTo>
                    <a:pt x="98255" y="181368"/>
                    <a:pt x="92075" y="170209"/>
                    <a:pt x="92075" y="159769"/>
                  </a:cubicBezTo>
                  <a:cubicBezTo>
                    <a:pt x="92075" y="149329"/>
                    <a:pt x="100437" y="140690"/>
                    <a:pt x="111343" y="138890"/>
                  </a:cubicBezTo>
                  <a:lnTo>
                    <a:pt x="111343" y="133130"/>
                  </a:lnTo>
                  <a:cubicBezTo>
                    <a:pt x="111343" y="130610"/>
                    <a:pt x="113161" y="128810"/>
                    <a:pt x="115706" y="128810"/>
                  </a:cubicBezTo>
                  <a:close/>
                  <a:moveTo>
                    <a:pt x="175509" y="105112"/>
                  </a:moveTo>
                  <a:lnTo>
                    <a:pt x="186670" y="139713"/>
                  </a:lnTo>
                  <a:lnTo>
                    <a:pt x="216195" y="139713"/>
                  </a:lnTo>
                  <a:lnTo>
                    <a:pt x="227716" y="105112"/>
                  </a:lnTo>
                  <a:lnTo>
                    <a:pt x="175509" y="105112"/>
                  </a:lnTo>
                  <a:close/>
                  <a:moveTo>
                    <a:pt x="201433" y="74835"/>
                  </a:moveTo>
                  <a:cubicBezTo>
                    <a:pt x="203953" y="74835"/>
                    <a:pt x="206113" y="76637"/>
                    <a:pt x="206113" y="79160"/>
                  </a:cubicBezTo>
                  <a:lnTo>
                    <a:pt x="206113" y="96461"/>
                  </a:lnTo>
                  <a:lnTo>
                    <a:pt x="233837" y="96461"/>
                  </a:lnTo>
                  <a:cubicBezTo>
                    <a:pt x="235277" y="96461"/>
                    <a:pt x="236718" y="97182"/>
                    <a:pt x="237438" y="98263"/>
                  </a:cubicBezTo>
                  <a:cubicBezTo>
                    <a:pt x="238518" y="99345"/>
                    <a:pt x="238518" y="100786"/>
                    <a:pt x="238158" y="102228"/>
                  </a:cubicBezTo>
                  <a:lnTo>
                    <a:pt x="225556" y="139713"/>
                  </a:lnTo>
                  <a:lnTo>
                    <a:pt x="233837" y="139713"/>
                  </a:lnTo>
                  <a:cubicBezTo>
                    <a:pt x="236358" y="139713"/>
                    <a:pt x="238518" y="141515"/>
                    <a:pt x="238518" y="144038"/>
                  </a:cubicBezTo>
                  <a:cubicBezTo>
                    <a:pt x="238518" y="146201"/>
                    <a:pt x="236358" y="148364"/>
                    <a:pt x="233837" y="148364"/>
                  </a:cubicBezTo>
                  <a:lnTo>
                    <a:pt x="227716" y="148364"/>
                  </a:lnTo>
                  <a:lnTo>
                    <a:pt x="227716" y="168548"/>
                  </a:lnTo>
                  <a:lnTo>
                    <a:pt x="233837" y="168548"/>
                  </a:lnTo>
                  <a:cubicBezTo>
                    <a:pt x="236358" y="168548"/>
                    <a:pt x="238518" y="170350"/>
                    <a:pt x="238518" y="172873"/>
                  </a:cubicBezTo>
                  <a:cubicBezTo>
                    <a:pt x="238518" y="175036"/>
                    <a:pt x="236358" y="177198"/>
                    <a:pt x="233837" y="177198"/>
                  </a:cubicBezTo>
                  <a:lnTo>
                    <a:pt x="227716" y="177198"/>
                  </a:lnTo>
                  <a:cubicBezTo>
                    <a:pt x="228797" y="228020"/>
                    <a:pt x="248959" y="248925"/>
                    <a:pt x="253640" y="253250"/>
                  </a:cubicBezTo>
                  <a:lnTo>
                    <a:pt x="255800" y="253250"/>
                  </a:lnTo>
                  <a:cubicBezTo>
                    <a:pt x="268042" y="253250"/>
                    <a:pt x="277764" y="262621"/>
                    <a:pt x="277764" y="274876"/>
                  </a:cubicBezTo>
                  <a:lnTo>
                    <a:pt x="277764" y="281724"/>
                  </a:lnTo>
                  <a:lnTo>
                    <a:pt x="284244" y="281724"/>
                  </a:lnTo>
                  <a:cubicBezTo>
                    <a:pt x="286765" y="281724"/>
                    <a:pt x="288565" y="283887"/>
                    <a:pt x="288565" y="286049"/>
                  </a:cubicBezTo>
                  <a:cubicBezTo>
                    <a:pt x="288565" y="288573"/>
                    <a:pt x="286765" y="290375"/>
                    <a:pt x="284244" y="290375"/>
                  </a:cubicBezTo>
                  <a:lnTo>
                    <a:pt x="118621" y="290375"/>
                  </a:lnTo>
                  <a:cubicBezTo>
                    <a:pt x="116460" y="290375"/>
                    <a:pt x="114300" y="288573"/>
                    <a:pt x="114300" y="286049"/>
                  </a:cubicBezTo>
                  <a:cubicBezTo>
                    <a:pt x="114300" y="283887"/>
                    <a:pt x="116460" y="281724"/>
                    <a:pt x="118621" y="281724"/>
                  </a:cubicBezTo>
                  <a:lnTo>
                    <a:pt x="125102" y="281724"/>
                  </a:lnTo>
                  <a:lnTo>
                    <a:pt x="125102" y="274876"/>
                  </a:lnTo>
                  <a:cubicBezTo>
                    <a:pt x="125102" y="262621"/>
                    <a:pt x="134823" y="253250"/>
                    <a:pt x="147065" y="253250"/>
                  </a:cubicBezTo>
                  <a:lnTo>
                    <a:pt x="149585" y="253250"/>
                  </a:lnTo>
                  <a:cubicBezTo>
                    <a:pt x="154266" y="248925"/>
                    <a:pt x="174429" y="227659"/>
                    <a:pt x="175509" y="177198"/>
                  </a:cubicBezTo>
                  <a:lnTo>
                    <a:pt x="169028" y="177198"/>
                  </a:lnTo>
                  <a:cubicBezTo>
                    <a:pt x="166868" y="177198"/>
                    <a:pt x="164707" y="175036"/>
                    <a:pt x="164707" y="172873"/>
                  </a:cubicBezTo>
                  <a:cubicBezTo>
                    <a:pt x="164707" y="170350"/>
                    <a:pt x="166868" y="168548"/>
                    <a:pt x="169028" y="168548"/>
                  </a:cubicBezTo>
                  <a:lnTo>
                    <a:pt x="175509" y="168548"/>
                  </a:lnTo>
                  <a:lnTo>
                    <a:pt x="175509" y="148364"/>
                  </a:lnTo>
                  <a:lnTo>
                    <a:pt x="169028" y="148364"/>
                  </a:lnTo>
                  <a:cubicBezTo>
                    <a:pt x="166868" y="148364"/>
                    <a:pt x="164707" y="146201"/>
                    <a:pt x="164707" y="144038"/>
                  </a:cubicBezTo>
                  <a:cubicBezTo>
                    <a:pt x="164707" y="141515"/>
                    <a:pt x="166868" y="139713"/>
                    <a:pt x="169028" y="139713"/>
                  </a:cubicBezTo>
                  <a:lnTo>
                    <a:pt x="177669" y="139713"/>
                  </a:lnTo>
                  <a:lnTo>
                    <a:pt x="165067" y="102228"/>
                  </a:lnTo>
                  <a:cubicBezTo>
                    <a:pt x="164707" y="100786"/>
                    <a:pt x="164707" y="99345"/>
                    <a:pt x="165427" y="98263"/>
                  </a:cubicBezTo>
                  <a:cubicBezTo>
                    <a:pt x="166508" y="97182"/>
                    <a:pt x="167948" y="96461"/>
                    <a:pt x="169028" y="96461"/>
                  </a:cubicBezTo>
                  <a:lnTo>
                    <a:pt x="197112" y="96461"/>
                  </a:lnTo>
                  <a:lnTo>
                    <a:pt x="197112" y="79160"/>
                  </a:lnTo>
                  <a:cubicBezTo>
                    <a:pt x="197112" y="76637"/>
                    <a:pt x="198912" y="74835"/>
                    <a:pt x="201433" y="74835"/>
                  </a:cubicBezTo>
                  <a:close/>
                  <a:moveTo>
                    <a:pt x="83132" y="9408"/>
                  </a:moveTo>
                  <a:cubicBezTo>
                    <a:pt x="80613" y="8331"/>
                    <a:pt x="77374" y="9049"/>
                    <a:pt x="75215" y="10844"/>
                  </a:cubicBezTo>
                  <a:cubicBezTo>
                    <a:pt x="73415" y="12999"/>
                    <a:pt x="72695" y="15872"/>
                    <a:pt x="73415" y="18744"/>
                  </a:cubicBezTo>
                  <a:lnTo>
                    <a:pt x="89250" y="63273"/>
                  </a:lnTo>
                  <a:cubicBezTo>
                    <a:pt x="92129" y="66864"/>
                    <a:pt x="96448" y="69378"/>
                    <a:pt x="101846" y="71173"/>
                  </a:cubicBezTo>
                  <a:lnTo>
                    <a:pt x="97887" y="40650"/>
                  </a:lnTo>
                  <a:cubicBezTo>
                    <a:pt x="97887" y="38136"/>
                    <a:pt x="99327" y="35981"/>
                    <a:pt x="101846" y="35622"/>
                  </a:cubicBezTo>
                  <a:cubicBezTo>
                    <a:pt x="104365" y="35622"/>
                    <a:pt x="106524" y="37059"/>
                    <a:pt x="106524" y="39572"/>
                  </a:cubicBezTo>
                  <a:lnTo>
                    <a:pt x="110843" y="73328"/>
                  </a:lnTo>
                  <a:cubicBezTo>
                    <a:pt x="112642" y="73328"/>
                    <a:pt x="114442" y="73687"/>
                    <a:pt x="116241" y="73687"/>
                  </a:cubicBezTo>
                  <a:cubicBezTo>
                    <a:pt x="118041" y="73687"/>
                    <a:pt x="119840" y="73328"/>
                    <a:pt x="121639" y="73328"/>
                  </a:cubicBezTo>
                  <a:lnTo>
                    <a:pt x="125598" y="39572"/>
                  </a:lnTo>
                  <a:cubicBezTo>
                    <a:pt x="125958" y="37059"/>
                    <a:pt x="128117" y="35622"/>
                    <a:pt x="130636" y="35622"/>
                  </a:cubicBezTo>
                  <a:cubicBezTo>
                    <a:pt x="132796" y="35981"/>
                    <a:pt x="134955" y="38136"/>
                    <a:pt x="134235" y="40650"/>
                  </a:cubicBezTo>
                  <a:lnTo>
                    <a:pt x="130636" y="71173"/>
                  </a:lnTo>
                  <a:cubicBezTo>
                    <a:pt x="135675" y="69378"/>
                    <a:pt x="140353" y="66864"/>
                    <a:pt x="143232" y="63273"/>
                  </a:cubicBezTo>
                  <a:lnTo>
                    <a:pt x="158707" y="18744"/>
                  </a:lnTo>
                  <a:cubicBezTo>
                    <a:pt x="159787" y="15872"/>
                    <a:pt x="159067" y="12999"/>
                    <a:pt x="156907" y="10844"/>
                  </a:cubicBezTo>
                  <a:cubicBezTo>
                    <a:pt x="154748" y="9049"/>
                    <a:pt x="152229" y="8331"/>
                    <a:pt x="148990" y="9408"/>
                  </a:cubicBezTo>
                  <a:lnTo>
                    <a:pt x="128117" y="17308"/>
                  </a:lnTo>
                  <a:cubicBezTo>
                    <a:pt x="120560" y="20181"/>
                    <a:pt x="111922" y="20181"/>
                    <a:pt x="104005" y="17308"/>
                  </a:cubicBezTo>
                  <a:lnTo>
                    <a:pt x="83132" y="9408"/>
                  </a:lnTo>
                  <a:close/>
                  <a:moveTo>
                    <a:pt x="86371" y="1149"/>
                  </a:moveTo>
                  <a:lnTo>
                    <a:pt x="107244" y="9049"/>
                  </a:lnTo>
                  <a:cubicBezTo>
                    <a:pt x="113002" y="11203"/>
                    <a:pt x="119480" y="11203"/>
                    <a:pt x="124878" y="9049"/>
                  </a:cubicBezTo>
                  <a:lnTo>
                    <a:pt x="146111" y="1149"/>
                  </a:lnTo>
                  <a:cubicBezTo>
                    <a:pt x="152229" y="-1365"/>
                    <a:pt x="158707" y="430"/>
                    <a:pt x="163025" y="4740"/>
                  </a:cubicBezTo>
                  <a:cubicBezTo>
                    <a:pt x="167704" y="9049"/>
                    <a:pt x="169143" y="15513"/>
                    <a:pt x="166984" y="21258"/>
                  </a:cubicBezTo>
                  <a:lnTo>
                    <a:pt x="152229" y="63991"/>
                  </a:lnTo>
                  <a:cubicBezTo>
                    <a:pt x="155468" y="66864"/>
                    <a:pt x="161226" y="71891"/>
                    <a:pt x="168064" y="79433"/>
                  </a:cubicBezTo>
                  <a:cubicBezTo>
                    <a:pt x="169503" y="81587"/>
                    <a:pt x="169503" y="84101"/>
                    <a:pt x="167704" y="85537"/>
                  </a:cubicBezTo>
                  <a:cubicBezTo>
                    <a:pt x="165545" y="87333"/>
                    <a:pt x="163025" y="87333"/>
                    <a:pt x="161586" y="85178"/>
                  </a:cubicBezTo>
                  <a:cubicBezTo>
                    <a:pt x="155468" y="78714"/>
                    <a:pt x="150790" y="74046"/>
                    <a:pt x="147551" y="71532"/>
                  </a:cubicBezTo>
                  <a:cubicBezTo>
                    <a:pt x="139993" y="78355"/>
                    <a:pt x="128837" y="82305"/>
                    <a:pt x="116241" y="82305"/>
                  </a:cubicBezTo>
                  <a:cubicBezTo>
                    <a:pt x="103645" y="82305"/>
                    <a:pt x="92129" y="78355"/>
                    <a:pt x="84931" y="71532"/>
                  </a:cubicBezTo>
                  <a:cubicBezTo>
                    <a:pt x="72336" y="82665"/>
                    <a:pt x="23752" y="130784"/>
                    <a:pt x="24472" y="217686"/>
                  </a:cubicBezTo>
                  <a:cubicBezTo>
                    <a:pt x="24472" y="230255"/>
                    <a:pt x="20873" y="243182"/>
                    <a:pt x="14035" y="254314"/>
                  </a:cubicBezTo>
                  <a:cubicBezTo>
                    <a:pt x="11876" y="258624"/>
                    <a:pt x="9357" y="266165"/>
                    <a:pt x="8997" y="276220"/>
                  </a:cubicBezTo>
                  <a:cubicBezTo>
                    <a:pt x="16914" y="280529"/>
                    <a:pt x="65138" y="280170"/>
                    <a:pt x="88890" y="279811"/>
                  </a:cubicBezTo>
                  <a:lnTo>
                    <a:pt x="99686" y="279811"/>
                  </a:lnTo>
                  <a:cubicBezTo>
                    <a:pt x="102206" y="279811"/>
                    <a:pt x="104005" y="281965"/>
                    <a:pt x="104005" y="284120"/>
                  </a:cubicBezTo>
                  <a:cubicBezTo>
                    <a:pt x="104005" y="286633"/>
                    <a:pt x="102206" y="288429"/>
                    <a:pt x="99686" y="288429"/>
                  </a:cubicBezTo>
                  <a:lnTo>
                    <a:pt x="88890" y="288788"/>
                  </a:lnTo>
                  <a:cubicBezTo>
                    <a:pt x="81333" y="288788"/>
                    <a:pt x="74495" y="288788"/>
                    <a:pt x="68017" y="288788"/>
                  </a:cubicBezTo>
                  <a:cubicBezTo>
                    <a:pt x="28070" y="288788"/>
                    <a:pt x="7917" y="287352"/>
                    <a:pt x="2159" y="281965"/>
                  </a:cubicBezTo>
                  <a:cubicBezTo>
                    <a:pt x="720" y="280170"/>
                    <a:pt x="0" y="278374"/>
                    <a:pt x="0" y="277297"/>
                  </a:cubicBezTo>
                  <a:cubicBezTo>
                    <a:pt x="0" y="267242"/>
                    <a:pt x="2519" y="256828"/>
                    <a:pt x="6838" y="250005"/>
                  </a:cubicBezTo>
                  <a:cubicBezTo>
                    <a:pt x="12596" y="239950"/>
                    <a:pt x="15835" y="228818"/>
                    <a:pt x="15475" y="217686"/>
                  </a:cubicBezTo>
                  <a:cubicBezTo>
                    <a:pt x="14755" y="123961"/>
                    <a:pt x="67657" y="74405"/>
                    <a:pt x="79893" y="63991"/>
                  </a:cubicBezTo>
                  <a:lnTo>
                    <a:pt x="65138" y="21258"/>
                  </a:lnTo>
                  <a:cubicBezTo>
                    <a:pt x="62979" y="15513"/>
                    <a:pt x="64778" y="9049"/>
                    <a:pt x="69457" y="4740"/>
                  </a:cubicBezTo>
                  <a:cubicBezTo>
                    <a:pt x="73775" y="430"/>
                    <a:pt x="80613" y="-1365"/>
                    <a:pt x="86371" y="1149"/>
                  </a:cubicBezTo>
                  <a:close/>
                </a:path>
              </a:pathLst>
            </a:custGeom>
            <a:solidFill>
              <a:schemeClr val="bg1"/>
            </a:solidFill>
            <a:ln>
              <a:noFill/>
            </a:ln>
            <a:effectLst/>
          </p:spPr>
          <p:txBody>
            <a:bodyPr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a-DK" sz="11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8" name="TextBox 27">
              <a:extLst>
                <a:ext uri="{FF2B5EF4-FFF2-40B4-BE49-F238E27FC236}">
                  <a16:creationId xmlns:a16="http://schemas.microsoft.com/office/drawing/2014/main" id="{7B2497A4-48D0-4AB0-B004-4D7748AD3562}"/>
                </a:ext>
              </a:extLst>
            </p:cNvPr>
            <p:cNvSpPr txBox="1"/>
            <p:nvPr/>
          </p:nvSpPr>
          <p:spPr>
            <a:xfrm>
              <a:off x="14191198" y="12011504"/>
              <a:ext cx="2803620" cy="608107"/>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FFFFFF">
                      <a:lumMod val="95000"/>
                    </a:srgbClr>
                  </a:solidFill>
                  <a:effectLst/>
                  <a:uLnTx/>
                  <a:uFillTx/>
                  <a:latin typeface="Arial" panose="020B0604020202020204"/>
                  <a:ea typeface="Lato Light" panose="020F0502020204030203" pitchFamily="34" charset="0"/>
                  <a:cs typeface="Poppins" pitchFamily="2" charset="77"/>
                </a:rPr>
                <a:t>DKK 7.630.000</a:t>
              </a:r>
            </a:p>
          </p:txBody>
        </p:sp>
        <p:sp>
          <p:nvSpPr>
            <p:cNvPr id="33" name="TextBox 32">
              <a:extLst>
                <a:ext uri="{FF2B5EF4-FFF2-40B4-BE49-F238E27FC236}">
                  <a16:creationId xmlns:a16="http://schemas.microsoft.com/office/drawing/2014/main" id="{12F18A47-0676-4A0B-B07E-408222D0F1CB}"/>
                </a:ext>
              </a:extLst>
            </p:cNvPr>
            <p:cNvSpPr txBox="1"/>
            <p:nvPr/>
          </p:nvSpPr>
          <p:spPr>
            <a:xfrm>
              <a:off x="17653054" y="11623073"/>
              <a:ext cx="4950993" cy="912159"/>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srgbClr val="FFFFFF">
                      <a:lumMod val="95000"/>
                    </a:srgbClr>
                  </a:solidFill>
                  <a:effectLst/>
                  <a:uLnTx/>
                  <a:uFillTx/>
                  <a:latin typeface="Arial" panose="020B0604020202020204"/>
                  <a:ea typeface="Lato Light" panose="020F0502020204030203" pitchFamily="34" charset="0"/>
                  <a:cs typeface="Poppins" pitchFamily="2" charset="77"/>
                </a:rPr>
                <a:t>14 FORSKELLIGE KUNDER</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a:ln>
                    <a:noFill/>
                  </a:ln>
                  <a:solidFill>
                    <a:srgbClr val="FFFFFF">
                      <a:lumMod val="95000"/>
                    </a:srgbClr>
                  </a:solidFill>
                  <a:effectLst/>
                  <a:uLnTx/>
                  <a:uFillTx/>
                  <a:latin typeface="Arial" panose="020B0604020202020204"/>
                  <a:ea typeface="Lato Light" panose="020F0502020204030203" pitchFamily="34" charset="0"/>
                  <a:cs typeface="Poppins" pitchFamily="2" charset="77"/>
                </a:rPr>
                <a:t>I &gt;5 FORSKELLIGE BRANCHER</a:t>
              </a:r>
            </a:p>
          </p:txBody>
        </p:sp>
      </p:grpSp>
      <p:sp>
        <p:nvSpPr>
          <p:cNvPr id="30" name="TextBox 29">
            <a:extLst>
              <a:ext uri="{FF2B5EF4-FFF2-40B4-BE49-F238E27FC236}">
                <a16:creationId xmlns:a16="http://schemas.microsoft.com/office/drawing/2014/main" id="{12CFFAAA-9943-4EE0-B76B-3FEE840B1EA7}"/>
              </a:ext>
            </a:extLst>
          </p:cNvPr>
          <p:cNvSpPr txBox="1"/>
          <p:nvPr/>
        </p:nvSpPr>
        <p:spPr>
          <a:xfrm>
            <a:off x="761040" y="2001247"/>
            <a:ext cx="728726" cy="261610"/>
          </a:xfrm>
          <a:prstGeom prst="rect">
            <a:avLst/>
          </a:prstGeom>
          <a:noFill/>
        </p:spPr>
        <p:txBody>
          <a:bodyPr wrap="none" l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100" b="0" i="0" u="none" strike="noStrike" kern="1200" cap="none" spc="0" normalizeH="0" baseline="0" noProof="0">
                <a:ln>
                  <a:noFill/>
                </a:ln>
                <a:solidFill>
                  <a:srgbClr val="FFFFFF"/>
                </a:solidFill>
                <a:effectLst/>
                <a:uLnTx/>
                <a:uFillTx/>
                <a:latin typeface="Arial" panose="020B0604020202020204"/>
                <a:ea typeface="+mn-ea"/>
                <a:cs typeface="+mn-cs"/>
              </a:rPr>
              <a:t>DKK i 000</a:t>
            </a:r>
          </a:p>
        </p:txBody>
      </p:sp>
      <p:pic>
        <p:nvPicPr>
          <p:cNvPr id="32" name="Graphic 31">
            <a:extLst>
              <a:ext uri="{FF2B5EF4-FFF2-40B4-BE49-F238E27FC236}">
                <a16:creationId xmlns:a16="http://schemas.microsoft.com/office/drawing/2014/main" id="{342D0314-2D2D-48D0-8737-644ABB4A28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81875" y="4862111"/>
            <a:ext cx="936000" cy="936000"/>
          </a:xfrm>
          <a:prstGeom prst="rect">
            <a:avLst/>
          </a:prstGeom>
        </p:spPr>
      </p:pic>
    </p:spTree>
    <p:extLst>
      <p:ext uri="{BB962C8B-B14F-4D97-AF65-F5344CB8AC3E}">
        <p14:creationId xmlns:p14="http://schemas.microsoft.com/office/powerpoint/2010/main" val="1598165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1E8DA-E153-4736-A8EA-8F2E81B26F86}"/>
              </a:ext>
            </a:extLst>
          </p:cNvPr>
          <p:cNvSpPr>
            <a:spLocks noGrp="1"/>
          </p:cNvSpPr>
          <p:nvPr>
            <p:ph type="title"/>
          </p:nvPr>
        </p:nvSpPr>
        <p:spPr/>
        <p:txBody>
          <a:bodyPr>
            <a:normAutofit/>
          </a:bodyPr>
          <a:lstStyle/>
          <a:p>
            <a:r>
              <a:rPr lang="da-DK" sz="2800" dirty="0"/>
              <a:t>Vores interessante og dejlige kunder</a:t>
            </a:r>
          </a:p>
        </p:txBody>
      </p:sp>
      <p:sp>
        <p:nvSpPr>
          <p:cNvPr id="3" name="Slide Number Placeholder 2">
            <a:extLst>
              <a:ext uri="{FF2B5EF4-FFF2-40B4-BE49-F238E27FC236}">
                <a16:creationId xmlns:a16="http://schemas.microsoft.com/office/drawing/2014/main" id="{57E6AABC-2208-4C93-A21E-A5F17DD57B16}"/>
              </a:ext>
            </a:extLst>
          </p:cNvPr>
          <p:cNvSpPr>
            <a:spLocks noGrp="1"/>
          </p:cNvSpPr>
          <p:nvPr>
            <p:ph type="sldNum" sz="quarter" idx="4"/>
          </p:nvPr>
        </p:nvSpPr>
        <p:spPr>
          <a:xfrm>
            <a:off x="10770377" y="6483645"/>
            <a:ext cx="452063" cy="114005"/>
          </a:xfr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ED8A48D8-8291-F24A-9DB0-B0C94D545751}" type="slidenum">
              <a:rPr kumimoji="0" lang="da-DK"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da-DK"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38" name="Picture 37">
            <a:extLst>
              <a:ext uri="{FF2B5EF4-FFF2-40B4-BE49-F238E27FC236}">
                <a16:creationId xmlns:a16="http://schemas.microsoft.com/office/drawing/2014/main" id="{47B7C97C-BDB1-D143-818C-217B2F86B7F6}"/>
              </a:ext>
            </a:extLst>
          </p:cNvPr>
          <p:cNvPicPr>
            <a:picLocks noChangeAspect="1"/>
          </p:cNvPicPr>
          <p:nvPr/>
        </p:nvPicPr>
        <p:blipFill rotWithShape="1">
          <a:blip r:embed="rId2"/>
          <a:srcRect t="33538" b="32155"/>
          <a:stretch/>
        </p:blipFill>
        <p:spPr>
          <a:xfrm>
            <a:off x="3295665" y="5239361"/>
            <a:ext cx="1413331" cy="484879"/>
          </a:xfrm>
          <a:prstGeom prst="rect">
            <a:avLst/>
          </a:prstGeom>
        </p:spPr>
      </p:pic>
      <p:pic>
        <p:nvPicPr>
          <p:cNvPr id="1026" name="Picture 2" descr="Forside - Topdanmark Ejendom">
            <a:extLst>
              <a:ext uri="{FF2B5EF4-FFF2-40B4-BE49-F238E27FC236}">
                <a16:creationId xmlns:a16="http://schemas.microsoft.com/office/drawing/2014/main" id="{61FE2C77-407B-4ABE-BF9C-E421380E50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9203" y="1938527"/>
            <a:ext cx="3168227" cy="12889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essefotos og logo til download - Arbejdernes Landsbank">
            <a:extLst>
              <a:ext uri="{FF2B5EF4-FFF2-40B4-BE49-F238E27FC236}">
                <a16:creationId xmlns:a16="http://schemas.microsoft.com/office/drawing/2014/main" id="{10596E11-56BB-4819-838F-6C2DD28F2D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7801" y="1690038"/>
            <a:ext cx="2834640" cy="7942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FDS">
            <a:extLst>
              <a:ext uri="{FF2B5EF4-FFF2-40B4-BE49-F238E27FC236}">
                <a16:creationId xmlns:a16="http://schemas.microsoft.com/office/drawing/2014/main" id="{D9E0DE74-6AF8-453D-BCB5-4598FA1858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5696" y="2927834"/>
            <a:ext cx="2371725" cy="6667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Velkommen til PenSam.dk - PenSam.dk">
            <a:extLst>
              <a:ext uri="{FF2B5EF4-FFF2-40B4-BE49-F238E27FC236}">
                <a16:creationId xmlns:a16="http://schemas.microsoft.com/office/drawing/2014/main" id="{975C30D8-1D06-45E4-81F7-35A8C6F5B1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92676" y="4573272"/>
            <a:ext cx="2981213" cy="59469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ressekontakt Industriens Pension">
            <a:extLst>
              <a:ext uri="{FF2B5EF4-FFF2-40B4-BE49-F238E27FC236}">
                <a16:creationId xmlns:a16="http://schemas.microsoft.com/office/drawing/2014/main" id="{24CF4D03-39E6-497C-9DDB-2FA8186E36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8419" y="5983648"/>
            <a:ext cx="4041627" cy="47586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Nuuday - Home | Facebook">
            <a:extLst>
              <a:ext uri="{FF2B5EF4-FFF2-40B4-BE49-F238E27FC236}">
                <a16:creationId xmlns:a16="http://schemas.microsoft.com/office/drawing/2014/main" id="{CD33F92B-9560-4A62-A309-F963E89D5BC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4494" y="3567111"/>
            <a:ext cx="1473899" cy="147389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NesTech">
            <a:extLst>
              <a:ext uri="{FF2B5EF4-FFF2-40B4-BE49-F238E27FC236}">
                <a16:creationId xmlns:a16="http://schemas.microsoft.com/office/drawing/2014/main" id="{C4AD1B01-D3E9-471B-A2F4-4F14FC7648B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25696" y="4637216"/>
            <a:ext cx="1672272" cy="118374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Logo og fotos">
            <a:extLst>
              <a:ext uri="{FF2B5EF4-FFF2-40B4-BE49-F238E27FC236}">
                <a16:creationId xmlns:a16="http://schemas.microsoft.com/office/drawing/2014/main" id="{73E5C0BC-321C-462F-89BD-D895E1449F9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05121" y="3325306"/>
            <a:ext cx="1595629" cy="46435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ATP skaber igen rekordafkast. Overskud på 25,7 mia. kr. efter første halvår  | ATP">
            <a:extLst>
              <a:ext uri="{FF2B5EF4-FFF2-40B4-BE49-F238E27FC236}">
                <a16:creationId xmlns:a16="http://schemas.microsoft.com/office/drawing/2014/main" id="{6A279D6D-C49D-47C4-A572-346859FCC73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54747" y="3418752"/>
            <a:ext cx="1041950" cy="544791"/>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Scalepoint | We help insurers help their customers!">
            <a:extLst>
              <a:ext uri="{FF2B5EF4-FFF2-40B4-BE49-F238E27FC236}">
                <a16:creationId xmlns:a16="http://schemas.microsoft.com/office/drawing/2014/main" id="{07B4E257-D9BE-4453-B5E2-394C7FF4698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05913" y="1844035"/>
            <a:ext cx="2292055" cy="426735"/>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ZTLment | LinkedIn">
            <a:extLst>
              <a:ext uri="{FF2B5EF4-FFF2-40B4-BE49-F238E27FC236}">
                <a16:creationId xmlns:a16="http://schemas.microsoft.com/office/drawing/2014/main" id="{AC00E63E-7DF9-483A-BC7E-A87BBBF2F48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25885" y="5309192"/>
            <a:ext cx="1288458" cy="1288458"/>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LogiSnap: Vi er klar med et banebrydende logistiksystem til dig">
            <a:extLst>
              <a:ext uri="{FF2B5EF4-FFF2-40B4-BE49-F238E27FC236}">
                <a16:creationId xmlns:a16="http://schemas.microsoft.com/office/drawing/2014/main" id="{ADD96C35-45F2-460A-9E63-3372D14BA9BA}"/>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26213" y="4102272"/>
            <a:ext cx="1937299" cy="3556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9833A046-ACE5-4591-9CB2-3D73A722962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61073" y="4026731"/>
            <a:ext cx="2302115" cy="299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323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46E6F23-8B68-426F-BD80-DD86BF8DD52B}"/>
              </a:ext>
            </a:extLst>
          </p:cNvPr>
          <p:cNvSpPr>
            <a:spLocks noGrp="1"/>
          </p:cNvSpPr>
          <p:nvPr>
            <p:ph type="sldNum" sz="quarter" idx="1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D8A48D8-8291-F24A-9DB0-B0C94D545751}" type="slidenum">
              <a:rPr kumimoji="0" lang="da-DK"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da-DK"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sp>
        <p:nvSpPr>
          <p:cNvPr id="6" name="Title 5">
            <a:extLst>
              <a:ext uri="{FF2B5EF4-FFF2-40B4-BE49-F238E27FC236}">
                <a16:creationId xmlns:a16="http://schemas.microsoft.com/office/drawing/2014/main" id="{1C9B9AA9-BFBE-4A68-A97D-24EAFF872B57}"/>
              </a:ext>
            </a:extLst>
          </p:cNvPr>
          <p:cNvSpPr>
            <a:spLocks noGrp="1"/>
          </p:cNvSpPr>
          <p:nvPr>
            <p:ph type="title"/>
          </p:nvPr>
        </p:nvSpPr>
        <p:spPr/>
        <p:txBody>
          <a:bodyPr>
            <a:normAutofit/>
          </a:bodyPr>
          <a:lstStyle/>
          <a:p>
            <a:r>
              <a:rPr lang="da-DK" sz="2800" dirty="0"/>
              <a:t>Stærkt fagligt fokus samt samarbejde med eksperter</a:t>
            </a:r>
          </a:p>
        </p:txBody>
      </p:sp>
      <p:graphicFrame>
        <p:nvGraphicFramePr>
          <p:cNvPr id="8" name="Content Placeholder 3">
            <a:extLst>
              <a:ext uri="{FF2B5EF4-FFF2-40B4-BE49-F238E27FC236}">
                <a16:creationId xmlns:a16="http://schemas.microsoft.com/office/drawing/2014/main" id="{68ED0D57-C38B-4EE9-B816-6C790E1F3316}"/>
              </a:ext>
            </a:extLst>
          </p:cNvPr>
          <p:cNvGraphicFramePr>
            <a:graphicFrameLocks/>
          </p:cNvGraphicFramePr>
          <p:nvPr/>
        </p:nvGraphicFramePr>
        <p:xfrm>
          <a:off x="1858891" y="1900389"/>
          <a:ext cx="7651220" cy="9186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E256CF06-BDF2-437D-9C08-2E04250A7344}"/>
              </a:ext>
            </a:extLst>
          </p:cNvPr>
          <p:cNvSpPr txBox="1"/>
          <p:nvPr/>
        </p:nvSpPr>
        <p:spPr>
          <a:xfrm>
            <a:off x="4826188" y="4591106"/>
            <a:ext cx="1238654" cy="221018"/>
          </a:xfrm>
          <a:prstGeom prst="rect">
            <a:avLst/>
          </a:prstGeom>
          <a:solidFill>
            <a:schemeClr val="accent2"/>
          </a:solidFill>
          <a:ln w="12700">
            <a:noFill/>
          </a:ln>
        </p:spPr>
        <p:txBody>
          <a:bodyPr wrap="none" lIns="72000" tIns="18000" rIns="72000" bIns="18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200" b="1" i="1" u="none" strike="noStrike" kern="1200" cap="none" spc="0" normalizeH="0" baseline="0" noProof="0" dirty="0" err="1">
                <a:ln>
                  <a:noFill/>
                </a:ln>
                <a:solidFill>
                  <a:srgbClr val="DCB9CA">
                    <a:lumMod val="20000"/>
                    <a:lumOff val="80000"/>
                  </a:srgbClr>
                </a:solidFill>
                <a:effectLst/>
                <a:uLnTx/>
                <a:uFillTx/>
                <a:latin typeface="Arial" panose="020B0604020202020204"/>
                <a:ea typeface="+mn-ea"/>
                <a:cs typeface="+mn-cs"/>
              </a:rPr>
              <a:t>Share</a:t>
            </a:r>
            <a:r>
              <a:rPr kumimoji="0" lang="da-DK" sz="1200" b="1" i="1" u="none" strike="noStrike" kern="1200" cap="none" spc="0" normalizeH="0" baseline="0" noProof="0" dirty="0">
                <a:ln>
                  <a:noFill/>
                </a:ln>
                <a:solidFill>
                  <a:srgbClr val="DCB9CA">
                    <a:lumMod val="20000"/>
                    <a:lumOff val="80000"/>
                  </a:srgbClr>
                </a:solidFill>
                <a:effectLst/>
                <a:uLnTx/>
                <a:uFillTx/>
                <a:latin typeface="Arial" panose="020B0604020202020204"/>
                <a:ea typeface="+mn-ea"/>
                <a:cs typeface="+mn-cs"/>
              </a:rPr>
              <a:t> </a:t>
            </a:r>
            <a:r>
              <a:rPr kumimoji="0" lang="da-DK" sz="1200" b="1" i="1" u="none" strike="noStrike" kern="1200" cap="none" spc="0" normalizeH="0" baseline="0" noProof="0" dirty="0" err="1">
                <a:ln>
                  <a:noFill/>
                </a:ln>
                <a:solidFill>
                  <a:srgbClr val="DCB9CA">
                    <a:lumMod val="20000"/>
                    <a:lumOff val="80000"/>
                  </a:srgbClr>
                </a:solidFill>
                <a:effectLst/>
                <a:uLnTx/>
                <a:uFillTx/>
                <a:latin typeface="Arial" panose="020B0604020202020204"/>
                <a:ea typeface="+mn-ea"/>
                <a:cs typeface="+mn-cs"/>
              </a:rPr>
              <a:t>frontiers</a:t>
            </a:r>
            <a:endParaRPr kumimoji="0" lang="da-DK" sz="1200" b="1" i="1" u="none" strike="noStrike" kern="1200" cap="none" spc="0" normalizeH="0" baseline="0" noProof="0" dirty="0">
              <a:ln>
                <a:noFill/>
              </a:ln>
              <a:solidFill>
                <a:srgbClr val="DCB9CA">
                  <a:lumMod val="20000"/>
                  <a:lumOff val="80000"/>
                </a:srgbClr>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816F2FD4-BDA0-4785-A612-3B17903AD3E8}"/>
              </a:ext>
            </a:extLst>
          </p:cNvPr>
          <p:cNvSpPr txBox="1"/>
          <p:nvPr/>
        </p:nvSpPr>
        <p:spPr>
          <a:xfrm>
            <a:off x="3733407" y="5064764"/>
            <a:ext cx="1092781" cy="221018"/>
          </a:xfrm>
          <a:prstGeom prst="rect">
            <a:avLst/>
          </a:prstGeom>
          <a:solidFill>
            <a:schemeClr val="accent2"/>
          </a:solidFill>
          <a:ln w="12700">
            <a:noFill/>
          </a:ln>
        </p:spPr>
        <p:txBody>
          <a:bodyPr wrap="none" lIns="72000" tIns="18000" rIns="72000" bIns="18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200" b="1" i="1" u="none" strike="noStrike" kern="1200" cap="none" spc="0" normalizeH="0" baseline="0" noProof="0" dirty="0" err="1">
                <a:ln>
                  <a:noFill/>
                </a:ln>
                <a:solidFill>
                  <a:srgbClr val="DCB9CA">
                    <a:lumMod val="20000"/>
                    <a:lumOff val="80000"/>
                  </a:srgbClr>
                </a:solidFill>
                <a:effectLst/>
                <a:uLnTx/>
                <a:uFillTx/>
                <a:latin typeface="Arial" panose="020B0604020202020204"/>
                <a:ea typeface="+mn-ea"/>
                <a:cs typeface="+mn-cs"/>
              </a:rPr>
              <a:t>Share</a:t>
            </a:r>
            <a:r>
              <a:rPr kumimoji="0" lang="da-DK" sz="1200" b="1" i="1" u="none" strike="noStrike" kern="1200" cap="none" spc="0" normalizeH="0" baseline="0" noProof="0" dirty="0">
                <a:ln>
                  <a:noFill/>
                </a:ln>
                <a:solidFill>
                  <a:srgbClr val="DCB9CA">
                    <a:lumMod val="20000"/>
                    <a:lumOff val="80000"/>
                  </a:srgbClr>
                </a:solidFill>
                <a:effectLst/>
                <a:uLnTx/>
                <a:uFillTx/>
                <a:latin typeface="Arial" panose="020B0604020202020204"/>
                <a:ea typeface="+mn-ea"/>
                <a:cs typeface="+mn-cs"/>
              </a:rPr>
              <a:t> </a:t>
            </a:r>
            <a:r>
              <a:rPr kumimoji="0" lang="da-DK" sz="1200" b="1" i="1" u="none" strike="noStrike" kern="1200" cap="none" spc="0" normalizeH="0" baseline="0" noProof="0" dirty="0" err="1">
                <a:ln>
                  <a:noFill/>
                </a:ln>
                <a:solidFill>
                  <a:srgbClr val="DCB9CA">
                    <a:lumMod val="20000"/>
                    <a:lumOff val="80000"/>
                  </a:srgbClr>
                </a:solidFill>
                <a:effectLst/>
                <a:uLnTx/>
                <a:uFillTx/>
                <a:latin typeface="Arial" panose="020B0604020202020204"/>
                <a:ea typeface="+mn-ea"/>
                <a:cs typeface="+mn-cs"/>
              </a:rPr>
              <a:t>values</a:t>
            </a:r>
            <a:endParaRPr kumimoji="0" lang="da-DK" sz="1200" b="1" i="1" u="none" strike="noStrike" kern="1200" cap="none" spc="0" normalizeH="0" baseline="0" noProof="0" dirty="0">
              <a:ln>
                <a:noFill/>
              </a:ln>
              <a:solidFill>
                <a:srgbClr val="DCB9CA">
                  <a:lumMod val="20000"/>
                  <a:lumOff val="80000"/>
                </a:srgbClr>
              </a:solidFill>
              <a:effectLst/>
              <a:uLnTx/>
              <a:uFillTx/>
              <a:latin typeface="Arial" panose="020B0604020202020204"/>
              <a:ea typeface="+mn-ea"/>
              <a:cs typeface="+mn-cs"/>
            </a:endParaRPr>
          </a:p>
        </p:txBody>
      </p:sp>
      <p:sp>
        <p:nvSpPr>
          <p:cNvPr id="11" name="TextBox 10">
            <a:extLst>
              <a:ext uri="{FF2B5EF4-FFF2-40B4-BE49-F238E27FC236}">
                <a16:creationId xmlns:a16="http://schemas.microsoft.com/office/drawing/2014/main" id="{3C00A39A-0B6C-42F2-9333-5459F4DEA135}"/>
              </a:ext>
            </a:extLst>
          </p:cNvPr>
          <p:cNvSpPr txBox="1"/>
          <p:nvPr/>
        </p:nvSpPr>
        <p:spPr>
          <a:xfrm>
            <a:off x="2336218" y="4322455"/>
            <a:ext cx="1828559" cy="221018"/>
          </a:xfrm>
          <a:prstGeom prst="rect">
            <a:avLst/>
          </a:prstGeom>
          <a:solidFill>
            <a:schemeClr val="accent2"/>
          </a:solidFill>
          <a:ln w="12700">
            <a:noFill/>
          </a:ln>
        </p:spPr>
        <p:txBody>
          <a:bodyPr wrap="none" lIns="72000" tIns="18000" rIns="72000" bIns="18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200" b="1" i="1" u="none" strike="noStrike" kern="1200" cap="none" spc="0" normalizeH="0" baseline="0" noProof="0" dirty="0" err="1">
                <a:ln>
                  <a:noFill/>
                </a:ln>
                <a:solidFill>
                  <a:srgbClr val="DCB9CA">
                    <a:lumMod val="20000"/>
                    <a:lumOff val="80000"/>
                  </a:srgbClr>
                </a:solidFill>
                <a:effectLst/>
                <a:uLnTx/>
                <a:uFillTx/>
                <a:latin typeface="Arial" panose="020B0604020202020204"/>
                <a:ea typeface="+mn-ea"/>
                <a:cs typeface="+mn-cs"/>
              </a:rPr>
              <a:t>Combine</a:t>
            </a:r>
            <a:r>
              <a:rPr kumimoji="0" lang="da-DK" sz="1200" b="1" i="1" u="none" strike="noStrike" kern="1200" cap="none" spc="0" normalizeH="0" baseline="0" noProof="0" dirty="0">
                <a:ln>
                  <a:noFill/>
                </a:ln>
                <a:solidFill>
                  <a:srgbClr val="DCB9CA">
                    <a:lumMod val="20000"/>
                    <a:lumOff val="80000"/>
                  </a:srgbClr>
                </a:solidFill>
                <a:effectLst/>
                <a:uLnTx/>
                <a:uFillTx/>
                <a:latin typeface="Arial" panose="020B0604020202020204"/>
                <a:ea typeface="+mn-ea"/>
                <a:cs typeface="+mn-cs"/>
              </a:rPr>
              <a:t> </a:t>
            </a:r>
            <a:r>
              <a:rPr kumimoji="0" lang="da-DK" sz="1200" b="1" i="1" u="none" strike="noStrike" kern="1200" cap="none" spc="0" normalizeH="0" baseline="0" noProof="0" dirty="0" err="1">
                <a:ln>
                  <a:noFill/>
                </a:ln>
                <a:solidFill>
                  <a:srgbClr val="DCB9CA">
                    <a:lumMod val="20000"/>
                    <a:lumOff val="80000"/>
                  </a:srgbClr>
                </a:solidFill>
                <a:effectLst/>
                <a:uLnTx/>
                <a:uFillTx/>
                <a:latin typeface="Arial" panose="020B0604020202020204"/>
                <a:ea typeface="+mn-ea"/>
                <a:cs typeface="+mn-cs"/>
              </a:rPr>
              <a:t>competences</a:t>
            </a:r>
            <a:endParaRPr kumimoji="0" lang="da-DK" sz="1200" b="1" i="1" u="none" strike="noStrike" kern="1200" cap="none" spc="0" normalizeH="0" baseline="0" noProof="0" dirty="0">
              <a:ln>
                <a:noFill/>
              </a:ln>
              <a:solidFill>
                <a:srgbClr val="DCB9CA">
                  <a:lumMod val="20000"/>
                  <a:lumOff val="80000"/>
                </a:srgbClr>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C15CBB18-BA4B-4BC1-A8AD-9A83B70F8FED}"/>
              </a:ext>
            </a:extLst>
          </p:cNvPr>
          <p:cNvSpPr txBox="1"/>
          <p:nvPr/>
        </p:nvSpPr>
        <p:spPr>
          <a:xfrm>
            <a:off x="2485204" y="6067556"/>
            <a:ext cx="6649464" cy="373500"/>
          </a:xfrm>
          <a:prstGeom prst="rect">
            <a:avLst/>
          </a:prstGeom>
          <a:solidFill>
            <a:schemeClr val="bg2"/>
          </a:solidFill>
          <a:ln w="12700">
            <a:noFill/>
          </a:ln>
        </p:spPr>
        <p:txBody>
          <a:bodyPr wrap="square" lIns="72000" tIns="18000" rIns="72000" bIns="1800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a-DK" sz="1400" b="1" i="1" u="none" strike="noStrike" kern="1200" cap="none" spc="0" normalizeH="0" baseline="0" noProof="0" dirty="0">
                <a:ln>
                  <a:noFill/>
                </a:ln>
                <a:solidFill>
                  <a:srgbClr val="412B48"/>
                </a:solidFill>
                <a:effectLst/>
                <a:uLnTx/>
                <a:uFillTx/>
                <a:latin typeface="Arial" panose="020B0604020202020204"/>
                <a:ea typeface="+mn-ea"/>
                <a:cs typeface="+mn-cs"/>
              </a:rPr>
              <a:t>Kundeoplevelse og værdiskabelse er vores ledestjerner</a:t>
            </a:r>
          </a:p>
        </p:txBody>
      </p:sp>
      <p:sp>
        <p:nvSpPr>
          <p:cNvPr id="13" name="TextBox 12">
            <a:extLst>
              <a:ext uri="{FF2B5EF4-FFF2-40B4-BE49-F238E27FC236}">
                <a16:creationId xmlns:a16="http://schemas.microsoft.com/office/drawing/2014/main" id="{4FB973FB-0801-45D5-9FAF-A562C7606B7E}"/>
              </a:ext>
            </a:extLst>
          </p:cNvPr>
          <p:cNvSpPr txBox="1"/>
          <p:nvPr/>
        </p:nvSpPr>
        <p:spPr>
          <a:xfrm>
            <a:off x="6337918" y="4184539"/>
            <a:ext cx="852331" cy="221018"/>
          </a:xfrm>
          <a:prstGeom prst="rect">
            <a:avLst/>
          </a:prstGeom>
          <a:solidFill>
            <a:schemeClr val="accent2"/>
          </a:solidFill>
          <a:ln w="12700">
            <a:noFill/>
          </a:ln>
        </p:spPr>
        <p:txBody>
          <a:bodyPr wrap="none" lIns="72000" tIns="18000" rIns="72000" bIns="18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200" b="1" i="1" u="none" strike="noStrike" kern="1200" cap="none" spc="0" normalizeH="0" baseline="0" noProof="0" dirty="0">
                <a:ln>
                  <a:noFill/>
                </a:ln>
                <a:solidFill>
                  <a:srgbClr val="DCB9CA">
                    <a:lumMod val="20000"/>
                    <a:lumOff val="80000"/>
                  </a:srgbClr>
                </a:solidFill>
                <a:effectLst/>
                <a:uLnTx/>
                <a:uFillTx/>
                <a:latin typeface="Arial" panose="020B0604020202020204"/>
                <a:ea typeface="+mn-ea"/>
                <a:cs typeface="+mn-cs"/>
              </a:rPr>
              <a:t>Co-</a:t>
            </a:r>
            <a:r>
              <a:rPr kumimoji="0" lang="da-DK" sz="1200" b="1" i="1" u="none" strike="noStrike" kern="1200" cap="none" spc="0" normalizeH="0" baseline="0" noProof="0" dirty="0" err="1">
                <a:ln>
                  <a:noFill/>
                </a:ln>
                <a:solidFill>
                  <a:srgbClr val="DCB9CA">
                    <a:lumMod val="20000"/>
                    <a:lumOff val="80000"/>
                  </a:srgbClr>
                </a:solidFill>
                <a:effectLst/>
                <a:uLnTx/>
                <a:uFillTx/>
                <a:latin typeface="Arial" panose="020B0604020202020204"/>
                <a:ea typeface="+mn-ea"/>
                <a:cs typeface="+mn-cs"/>
              </a:rPr>
              <a:t>create</a:t>
            </a:r>
            <a:endParaRPr kumimoji="0" lang="da-DK" sz="1200" b="1" i="1" u="none" strike="noStrike" kern="1200" cap="none" spc="0" normalizeH="0" baseline="0" noProof="0" dirty="0">
              <a:ln>
                <a:noFill/>
              </a:ln>
              <a:solidFill>
                <a:srgbClr val="DCB9CA">
                  <a:lumMod val="20000"/>
                  <a:lumOff val="80000"/>
                </a:srgbClr>
              </a:solidFill>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5E2D5425-02CB-4990-8306-F1D9984B85F1}"/>
              </a:ext>
            </a:extLst>
          </p:cNvPr>
          <p:cNvSpPr txBox="1"/>
          <p:nvPr/>
        </p:nvSpPr>
        <p:spPr>
          <a:xfrm>
            <a:off x="7614211" y="4354168"/>
            <a:ext cx="1592918" cy="221018"/>
          </a:xfrm>
          <a:prstGeom prst="rect">
            <a:avLst/>
          </a:prstGeom>
          <a:solidFill>
            <a:schemeClr val="accent2"/>
          </a:solidFill>
          <a:ln w="12700">
            <a:noFill/>
          </a:ln>
        </p:spPr>
        <p:txBody>
          <a:bodyPr wrap="none" lIns="72000" tIns="18000" rIns="72000" bIns="18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200" b="1" i="1" u="none" strike="noStrike" kern="1200" cap="none" spc="0" normalizeH="0" baseline="0" noProof="0" dirty="0">
                <a:ln>
                  <a:noFill/>
                </a:ln>
                <a:solidFill>
                  <a:srgbClr val="DCB9CA">
                    <a:lumMod val="20000"/>
                    <a:lumOff val="80000"/>
                  </a:srgbClr>
                </a:solidFill>
                <a:effectLst/>
                <a:uLnTx/>
                <a:uFillTx/>
                <a:latin typeface="Arial" panose="020B0604020202020204"/>
                <a:ea typeface="+mn-ea"/>
                <a:cs typeface="+mn-cs"/>
              </a:rPr>
              <a:t>Boost </a:t>
            </a:r>
            <a:r>
              <a:rPr kumimoji="0" lang="da-DK" sz="1200" b="1" i="1" u="none" strike="noStrike" kern="1200" cap="none" spc="0" normalizeH="0" baseline="0" noProof="0" dirty="0" err="1">
                <a:ln>
                  <a:noFill/>
                </a:ln>
                <a:solidFill>
                  <a:srgbClr val="DCB9CA">
                    <a:lumMod val="20000"/>
                    <a:lumOff val="80000"/>
                  </a:srgbClr>
                </a:solidFill>
                <a:effectLst/>
                <a:uLnTx/>
                <a:uFillTx/>
                <a:latin typeface="Arial" panose="020B0604020202020204"/>
                <a:ea typeface="+mn-ea"/>
                <a:cs typeface="+mn-cs"/>
              </a:rPr>
              <a:t>collaboration</a:t>
            </a:r>
            <a:endParaRPr kumimoji="0" lang="da-DK" sz="1200" b="1" i="1" u="none" strike="noStrike" kern="1200" cap="none" spc="0" normalizeH="0" baseline="0" noProof="0" dirty="0">
              <a:ln>
                <a:noFill/>
              </a:ln>
              <a:solidFill>
                <a:srgbClr val="DCB9CA">
                  <a:lumMod val="20000"/>
                  <a:lumOff val="80000"/>
                </a:srgbClr>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40BCFE9F-8903-406F-B1D5-27883555F0B4}"/>
              </a:ext>
            </a:extLst>
          </p:cNvPr>
          <p:cNvSpPr txBox="1"/>
          <p:nvPr/>
        </p:nvSpPr>
        <p:spPr>
          <a:xfrm>
            <a:off x="6650125" y="4852677"/>
            <a:ext cx="1519180" cy="221018"/>
          </a:xfrm>
          <a:prstGeom prst="rect">
            <a:avLst/>
          </a:prstGeom>
          <a:solidFill>
            <a:schemeClr val="accent2"/>
          </a:solidFill>
          <a:ln w="12700">
            <a:noFill/>
          </a:ln>
        </p:spPr>
        <p:txBody>
          <a:bodyPr wrap="none" lIns="72000" tIns="18000" rIns="72000" bIns="18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200" b="1" i="1" u="none" strike="noStrike" kern="1200" cap="none" spc="0" normalizeH="0" baseline="0" noProof="0" dirty="0" err="1">
                <a:ln>
                  <a:noFill/>
                </a:ln>
                <a:solidFill>
                  <a:srgbClr val="DCB9CA">
                    <a:lumMod val="20000"/>
                    <a:lumOff val="80000"/>
                  </a:srgbClr>
                </a:solidFill>
                <a:effectLst/>
                <a:uLnTx/>
                <a:uFillTx/>
                <a:latin typeface="Arial" panose="020B0604020202020204"/>
                <a:ea typeface="+mn-ea"/>
                <a:cs typeface="+mn-cs"/>
              </a:rPr>
              <a:t>Celebrate</a:t>
            </a:r>
            <a:r>
              <a:rPr kumimoji="0" lang="da-DK" sz="1200" b="1" i="1" u="none" strike="noStrike" kern="1200" cap="none" spc="0" normalizeH="0" baseline="0" noProof="0" dirty="0">
                <a:ln>
                  <a:noFill/>
                </a:ln>
                <a:solidFill>
                  <a:srgbClr val="DCB9CA">
                    <a:lumMod val="20000"/>
                    <a:lumOff val="80000"/>
                  </a:srgbClr>
                </a:solidFill>
                <a:effectLst/>
                <a:uLnTx/>
                <a:uFillTx/>
                <a:latin typeface="Arial" panose="020B0604020202020204"/>
                <a:ea typeface="+mn-ea"/>
                <a:cs typeface="+mn-cs"/>
              </a:rPr>
              <a:t> </a:t>
            </a:r>
            <a:r>
              <a:rPr kumimoji="0" lang="da-DK" sz="1200" b="1" i="1" u="none" strike="noStrike" kern="1200" cap="none" spc="0" normalizeH="0" baseline="0" noProof="0" dirty="0" err="1">
                <a:ln>
                  <a:noFill/>
                </a:ln>
                <a:solidFill>
                  <a:srgbClr val="DCB9CA">
                    <a:lumMod val="20000"/>
                    <a:lumOff val="80000"/>
                  </a:srgbClr>
                </a:solidFill>
                <a:effectLst/>
                <a:uLnTx/>
                <a:uFillTx/>
                <a:latin typeface="Arial" panose="020B0604020202020204"/>
                <a:ea typeface="+mn-ea"/>
                <a:cs typeface="+mn-cs"/>
              </a:rPr>
              <a:t>victories</a:t>
            </a:r>
            <a:endParaRPr kumimoji="0" lang="da-DK" sz="1200" b="1" i="1" u="none" strike="noStrike" kern="1200" cap="none" spc="0" normalizeH="0" baseline="0" noProof="0" dirty="0">
              <a:ln>
                <a:noFill/>
              </a:ln>
              <a:solidFill>
                <a:srgbClr val="DCB9CA">
                  <a:lumMod val="20000"/>
                  <a:lumOff val="80000"/>
                </a:srgbClr>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6399F523-B67C-4C14-8B84-3F5CE4C002F1}"/>
              </a:ext>
            </a:extLst>
          </p:cNvPr>
          <p:cNvSpPr txBox="1"/>
          <p:nvPr/>
        </p:nvSpPr>
        <p:spPr>
          <a:xfrm>
            <a:off x="5721797" y="5441806"/>
            <a:ext cx="1232242" cy="221018"/>
          </a:xfrm>
          <a:prstGeom prst="rect">
            <a:avLst/>
          </a:prstGeom>
          <a:solidFill>
            <a:schemeClr val="accent2"/>
          </a:solidFill>
          <a:ln w="12700">
            <a:noFill/>
          </a:ln>
        </p:spPr>
        <p:txBody>
          <a:bodyPr wrap="none" lIns="72000" tIns="18000" rIns="72000" bIns="18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200" b="1" i="1" u="none" strike="noStrike" kern="1200" cap="none" spc="0" normalizeH="0" baseline="0" noProof="0" dirty="0">
                <a:ln>
                  <a:noFill/>
                </a:ln>
                <a:solidFill>
                  <a:srgbClr val="DCB9CA">
                    <a:lumMod val="20000"/>
                    <a:lumOff val="80000"/>
                  </a:srgbClr>
                </a:solidFill>
                <a:effectLst/>
                <a:uLnTx/>
                <a:uFillTx/>
                <a:latin typeface="Arial" panose="020B0604020202020204"/>
                <a:ea typeface="+mn-ea"/>
                <a:cs typeface="+mn-cs"/>
              </a:rPr>
              <a:t>Save the </a:t>
            </a:r>
            <a:r>
              <a:rPr kumimoji="0" lang="da-DK" sz="1200" b="1" i="1" u="none" strike="noStrike" kern="1200" cap="none" spc="0" normalizeH="0" baseline="0" noProof="0" dirty="0" err="1">
                <a:ln>
                  <a:noFill/>
                </a:ln>
                <a:solidFill>
                  <a:srgbClr val="DCB9CA">
                    <a:lumMod val="20000"/>
                    <a:lumOff val="80000"/>
                  </a:srgbClr>
                </a:solidFill>
                <a:effectLst/>
                <a:uLnTx/>
                <a:uFillTx/>
                <a:latin typeface="Arial" panose="020B0604020202020204"/>
                <a:ea typeface="+mn-ea"/>
                <a:cs typeface="+mn-cs"/>
              </a:rPr>
              <a:t>world</a:t>
            </a:r>
            <a:endParaRPr kumimoji="0" lang="da-DK" sz="1200" b="1" i="1" u="none" strike="noStrike" kern="1200" cap="none" spc="0" normalizeH="0" baseline="0" noProof="0" dirty="0">
              <a:ln>
                <a:noFill/>
              </a:ln>
              <a:solidFill>
                <a:srgbClr val="DCB9CA">
                  <a:lumMod val="20000"/>
                  <a:lumOff val="80000"/>
                </a:srgbClr>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FF5BF020-652D-47E5-B055-FFD385A4A566}"/>
              </a:ext>
            </a:extLst>
          </p:cNvPr>
          <p:cNvSpPr txBox="1"/>
          <p:nvPr/>
        </p:nvSpPr>
        <p:spPr>
          <a:xfrm>
            <a:off x="2933307" y="5469916"/>
            <a:ext cx="794623" cy="221018"/>
          </a:xfrm>
          <a:prstGeom prst="rect">
            <a:avLst/>
          </a:prstGeom>
          <a:solidFill>
            <a:schemeClr val="accent2"/>
          </a:solidFill>
          <a:ln w="12700">
            <a:noFill/>
          </a:ln>
        </p:spPr>
        <p:txBody>
          <a:bodyPr wrap="none" lIns="72000" tIns="18000" rIns="72000" bIns="18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200" b="1" i="1" u="none" strike="noStrike" kern="1200" cap="none" spc="0" normalizeH="0" baseline="0" noProof="0" dirty="0">
                <a:ln>
                  <a:noFill/>
                </a:ln>
                <a:solidFill>
                  <a:srgbClr val="DCB9CA">
                    <a:lumMod val="20000"/>
                    <a:lumOff val="80000"/>
                  </a:srgbClr>
                </a:solidFill>
                <a:effectLst/>
                <a:uLnTx/>
                <a:uFillTx/>
                <a:latin typeface="Arial" panose="020B0604020202020204"/>
                <a:ea typeface="+mn-ea"/>
                <a:cs typeface="+mn-cs"/>
              </a:rPr>
              <a:t>Have </a:t>
            </a:r>
            <a:r>
              <a:rPr kumimoji="0" lang="da-DK" sz="1200" b="1" i="1" u="none" strike="noStrike" kern="1200" cap="none" spc="0" normalizeH="0" baseline="0" noProof="0" dirty="0" err="1">
                <a:ln>
                  <a:noFill/>
                </a:ln>
                <a:solidFill>
                  <a:srgbClr val="DCB9CA">
                    <a:lumMod val="20000"/>
                    <a:lumOff val="80000"/>
                  </a:srgbClr>
                </a:solidFill>
                <a:effectLst/>
                <a:uLnTx/>
                <a:uFillTx/>
                <a:latin typeface="Arial" panose="020B0604020202020204"/>
                <a:ea typeface="+mn-ea"/>
                <a:cs typeface="+mn-cs"/>
              </a:rPr>
              <a:t>fun</a:t>
            </a:r>
            <a:endParaRPr kumimoji="0" lang="da-DK" sz="1200" b="1" i="1" u="none" strike="noStrike" kern="1200" cap="none" spc="0" normalizeH="0" baseline="0" noProof="0" dirty="0">
              <a:ln>
                <a:noFill/>
              </a:ln>
              <a:solidFill>
                <a:srgbClr val="DCB9CA">
                  <a:lumMod val="20000"/>
                  <a:lumOff val="80000"/>
                </a:srgbClr>
              </a:solidFill>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130E2D22-F7BF-40F0-BBCE-8B44DD72D641}"/>
              </a:ext>
            </a:extLst>
          </p:cNvPr>
          <p:cNvSpPr txBox="1"/>
          <p:nvPr/>
        </p:nvSpPr>
        <p:spPr>
          <a:xfrm>
            <a:off x="8000607" y="5248898"/>
            <a:ext cx="982174" cy="221018"/>
          </a:xfrm>
          <a:prstGeom prst="rect">
            <a:avLst/>
          </a:prstGeom>
          <a:solidFill>
            <a:schemeClr val="accent2"/>
          </a:solidFill>
          <a:ln w="12700">
            <a:noFill/>
          </a:ln>
        </p:spPr>
        <p:txBody>
          <a:bodyPr wrap="none" lIns="72000" tIns="18000" rIns="72000" bIns="18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200" b="1" i="1" u="none" strike="noStrike" kern="1200" cap="none" spc="0" normalizeH="0" baseline="0" noProof="0" dirty="0">
                <a:ln>
                  <a:noFill/>
                </a:ln>
                <a:solidFill>
                  <a:srgbClr val="DCB9CA">
                    <a:lumMod val="20000"/>
                    <a:lumOff val="80000"/>
                  </a:srgbClr>
                </a:solidFill>
                <a:effectLst/>
                <a:uLnTx/>
                <a:uFillTx/>
                <a:latin typeface="Arial" panose="020B0604020202020204"/>
                <a:ea typeface="+mn-ea"/>
                <a:cs typeface="+mn-cs"/>
              </a:rPr>
              <a:t>Experiment</a:t>
            </a:r>
          </a:p>
        </p:txBody>
      </p:sp>
      <p:sp>
        <p:nvSpPr>
          <p:cNvPr id="19" name="TextBox 18">
            <a:extLst>
              <a:ext uri="{FF2B5EF4-FFF2-40B4-BE49-F238E27FC236}">
                <a16:creationId xmlns:a16="http://schemas.microsoft.com/office/drawing/2014/main" id="{D31C96B4-F778-4DCC-A904-B6752E809546}"/>
              </a:ext>
            </a:extLst>
          </p:cNvPr>
          <p:cNvSpPr txBox="1"/>
          <p:nvPr/>
        </p:nvSpPr>
        <p:spPr>
          <a:xfrm>
            <a:off x="4342052" y="4097390"/>
            <a:ext cx="1467884" cy="221018"/>
          </a:xfrm>
          <a:prstGeom prst="rect">
            <a:avLst/>
          </a:prstGeom>
          <a:solidFill>
            <a:schemeClr val="accent2"/>
          </a:solidFill>
          <a:ln w="12700">
            <a:noFill/>
          </a:ln>
        </p:spPr>
        <p:txBody>
          <a:bodyPr wrap="none" lIns="72000" tIns="18000" rIns="72000" bIns="18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200" b="1" i="1" u="none" strike="noStrike" kern="1200" cap="none" spc="0" normalizeH="0" baseline="0" noProof="0" dirty="0" err="1">
                <a:ln>
                  <a:noFill/>
                </a:ln>
                <a:solidFill>
                  <a:srgbClr val="DCB9CA">
                    <a:lumMod val="20000"/>
                    <a:lumOff val="80000"/>
                  </a:srgbClr>
                </a:solidFill>
                <a:effectLst/>
                <a:uLnTx/>
                <a:uFillTx/>
                <a:latin typeface="Arial" panose="020B0604020202020204"/>
                <a:ea typeface="+mn-ea"/>
                <a:cs typeface="+mn-cs"/>
              </a:rPr>
              <a:t>Embrace</a:t>
            </a:r>
            <a:r>
              <a:rPr kumimoji="0" lang="da-DK" sz="1200" b="1" i="1" u="none" strike="noStrike" kern="1200" cap="none" spc="0" normalizeH="0" baseline="0" noProof="0" dirty="0">
                <a:ln>
                  <a:noFill/>
                </a:ln>
                <a:solidFill>
                  <a:srgbClr val="DCB9CA">
                    <a:lumMod val="20000"/>
                    <a:lumOff val="80000"/>
                  </a:srgbClr>
                </a:solidFill>
                <a:effectLst/>
                <a:uLnTx/>
                <a:uFillTx/>
                <a:latin typeface="Arial" panose="020B0604020202020204"/>
                <a:ea typeface="+mn-ea"/>
                <a:cs typeface="+mn-cs"/>
              </a:rPr>
              <a:t> </a:t>
            </a:r>
            <a:r>
              <a:rPr kumimoji="0" lang="da-DK" sz="1200" b="1" i="1" u="none" strike="noStrike" kern="1200" cap="none" spc="0" normalizeH="0" baseline="0" noProof="0" dirty="0" err="1">
                <a:ln>
                  <a:noFill/>
                </a:ln>
                <a:solidFill>
                  <a:srgbClr val="DCB9CA">
                    <a:lumMod val="20000"/>
                    <a:lumOff val="80000"/>
                  </a:srgbClr>
                </a:solidFill>
                <a:effectLst/>
                <a:uLnTx/>
                <a:uFillTx/>
                <a:latin typeface="Arial" panose="020B0604020202020204"/>
                <a:ea typeface="+mn-ea"/>
                <a:cs typeface="+mn-cs"/>
              </a:rPr>
              <a:t>diversity</a:t>
            </a:r>
            <a:endParaRPr kumimoji="0" lang="da-DK" sz="1200" b="1" i="1" u="none" strike="noStrike" kern="1200" cap="none" spc="0" normalizeH="0" baseline="0" noProof="0" dirty="0">
              <a:ln>
                <a:noFill/>
              </a:ln>
              <a:solidFill>
                <a:srgbClr val="DCB9CA">
                  <a:lumMod val="20000"/>
                  <a:lumOff val="80000"/>
                </a:srgbClr>
              </a:solidFill>
              <a:effectLst/>
              <a:uLnTx/>
              <a:uFillTx/>
              <a:latin typeface="Arial" panose="020B0604020202020204"/>
              <a:ea typeface="+mn-ea"/>
              <a:cs typeface="+mn-cs"/>
            </a:endParaRPr>
          </a:p>
        </p:txBody>
      </p:sp>
      <p:graphicFrame>
        <p:nvGraphicFramePr>
          <p:cNvPr id="20" name="Content Placeholder 3">
            <a:extLst>
              <a:ext uri="{FF2B5EF4-FFF2-40B4-BE49-F238E27FC236}">
                <a16:creationId xmlns:a16="http://schemas.microsoft.com/office/drawing/2014/main" id="{CBE9A947-472E-4022-B67C-A977794C906E}"/>
              </a:ext>
            </a:extLst>
          </p:cNvPr>
          <p:cNvGraphicFramePr>
            <a:graphicFrameLocks/>
          </p:cNvGraphicFramePr>
          <p:nvPr/>
        </p:nvGraphicFramePr>
        <p:xfrm>
          <a:off x="1858891" y="2887279"/>
          <a:ext cx="7651220" cy="9186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1" name="TextBox 20">
            <a:extLst>
              <a:ext uri="{FF2B5EF4-FFF2-40B4-BE49-F238E27FC236}">
                <a16:creationId xmlns:a16="http://schemas.microsoft.com/office/drawing/2014/main" id="{431794C9-E675-4E0E-A579-8C63B89F7804}"/>
              </a:ext>
            </a:extLst>
          </p:cNvPr>
          <p:cNvSpPr txBox="1"/>
          <p:nvPr/>
        </p:nvSpPr>
        <p:spPr>
          <a:xfrm rot="16200000">
            <a:off x="1240744" y="2249196"/>
            <a:ext cx="837904" cy="221018"/>
          </a:xfrm>
          <a:prstGeom prst="rect">
            <a:avLst/>
          </a:prstGeom>
          <a:noFill/>
          <a:ln w="12700">
            <a:noFill/>
          </a:ln>
        </p:spPr>
        <p:txBody>
          <a:bodyPr wrap="none" lIns="72000" tIns="18000" rIns="72000" bIns="18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200" b="1" i="1" u="none" strike="noStrike" kern="1200" cap="none" spc="0" normalizeH="0" baseline="0" noProof="0" dirty="0" err="1">
                <a:ln>
                  <a:noFill/>
                </a:ln>
                <a:solidFill>
                  <a:srgbClr val="000000"/>
                </a:solidFill>
                <a:effectLst/>
                <a:uLnTx/>
                <a:uFillTx/>
                <a:latin typeface="Arial" panose="020B0604020202020204"/>
                <a:ea typeface="+mn-ea"/>
                <a:cs typeface="+mn-cs"/>
              </a:rPr>
              <a:t>Thursday</a:t>
            </a:r>
            <a:endParaRPr kumimoji="0" lang="da-DK" sz="1200" b="1" i="1"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2" name="TextBox 21">
            <a:extLst>
              <a:ext uri="{FF2B5EF4-FFF2-40B4-BE49-F238E27FC236}">
                <a16:creationId xmlns:a16="http://schemas.microsoft.com/office/drawing/2014/main" id="{034D0468-70A8-4C67-AD10-1907C45E2F17}"/>
              </a:ext>
            </a:extLst>
          </p:cNvPr>
          <p:cNvSpPr txBox="1"/>
          <p:nvPr/>
        </p:nvSpPr>
        <p:spPr>
          <a:xfrm rot="16200000">
            <a:off x="1348147" y="3236086"/>
            <a:ext cx="623101" cy="221018"/>
          </a:xfrm>
          <a:prstGeom prst="rect">
            <a:avLst/>
          </a:prstGeom>
          <a:noFill/>
          <a:ln w="12700">
            <a:noFill/>
          </a:ln>
        </p:spPr>
        <p:txBody>
          <a:bodyPr wrap="none" lIns="72000" tIns="18000" rIns="72000" bIns="1800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1200" b="1" i="1" u="none" strike="noStrike" kern="1200" cap="none" spc="0" normalizeH="0" baseline="0" noProof="0" dirty="0">
                <a:ln>
                  <a:noFill/>
                </a:ln>
                <a:solidFill>
                  <a:srgbClr val="000000"/>
                </a:solidFill>
                <a:effectLst/>
                <a:uLnTx/>
                <a:uFillTx/>
                <a:latin typeface="Arial" panose="020B0604020202020204"/>
                <a:ea typeface="+mn-ea"/>
                <a:cs typeface="+mn-cs"/>
              </a:rPr>
              <a:t>Søstre</a:t>
            </a:r>
          </a:p>
        </p:txBody>
      </p:sp>
    </p:spTree>
    <p:extLst>
      <p:ext uri="{BB962C8B-B14F-4D97-AF65-F5344CB8AC3E}">
        <p14:creationId xmlns:p14="http://schemas.microsoft.com/office/powerpoint/2010/main" val="1113444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F170CE9-E272-4365-8A81-1766B2C39AFE}"/>
              </a:ext>
            </a:extLst>
          </p:cNvPr>
          <p:cNvSpPr>
            <a:spLocks noGrp="1"/>
          </p:cNvSpPr>
          <p:nvPr>
            <p:ph sz="half" idx="1"/>
          </p:nvPr>
        </p:nvSpPr>
        <p:spPr>
          <a:xfrm>
            <a:off x="438131" y="1753144"/>
            <a:ext cx="5581670" cy="4351603"/>
          </a:xfrm>
        </p:spPr>
        <p:txBody>
          <a:bodyPr>
            <a:normAutofit/>
          </a:bodyPr>
          <a:lstStyle/>
          <a:p>
            <a:pPr marL="0" lvl="1" indent="0">
              <a:buNone/>
            </a:pPr>
            <a:r>
              <a:rPr lang="da-DK" sz="1200" b="1" dirty="0"/>
              <a:t>xxx? </a:t>
            </a:r>
          </a:p>
          <a:p>
            <a:pPr marL="0" lvl="1" indent="0">
              <a:buNone/>
            </a:pPr>
            <a:endParaRPr lang="da-DK" sz="1200" dirty="0"/>
          </a:p>
          <a:p>
            <a:pPr marL="0" indent="0">
              <a:buNone/>
            </a:pPr>
            <a:r>
              <a:rPr lang="da-DK" sz="1200" dirty="0"/>
              <a:t>xxx</a:t>
            </a:r>
          </a:p>
        </p:txBody>
      </p:sp>
      <p:sp>
        <p:nvSpPr>
          <p:cNvPr id="5" name="Content Placeholder 4">
            <a:extLst>
              <a:ext uri="{FF2B5EF4-FFF2-40B4-BE49-F238E27FC236}">
                <a16:creationId xmlns:a16="http://schemas.microsoft.com/office/drawing/2014/main" id="{BC3D981A-20BF-41B7-9311-9CCC71A94526}"/>
              </a:ext>
            </a:extLst>
          </p:cNvPr>
          <p:cNvSpPr>
            <a:spLocks noGrp="1"/>
          </p:cNvSpPr>
          <p:nvPr>
            <p:ph sz="half" idx="16"/>
          </p:nvPr>
        </p:nvSpPr>
        <p:spPr>
          <a:xfrm>
            <a:off x="6159843" y="1753144"/>
            <a:ext cx="5574957" cy="4314682"/>
          </a:xfrm>
        </p:spPr>
        <p:txBody>
          <a:bodyPr>
            <a:noAutofit/>
          </a:bodyPr>
          <a:lstStyle/>
          <a:p>
            <a:pPr marL="0" lvl="1" indent="0">
              <a:buNone/>
            </a:pPr>
            <a:r>
              <a:rPr lang="da-DK" sz="1200" b="1" dirty="0"/>
              <a:t>xxx: </a:t>
            </a:r>
          </a:p>
          <a:p>
            <a:pPr marL="0" lvl="1" indent="0">
              <a:buNone/>
            </a:pPr>
            <a:endParaRPr lang="da-DK" sz="1200" dirty="0"/>
          </a:p>
        </p:txBody>
      </p:sp>
      <p:sp>
        <p:nvSpPr>
          <p:cNvPr id="2" name="Slide Number Placeholder 1">
            <a:extLst>
              <a:ext uri="{FF2B5EF4-FFF2-40B4-BE49-F238E27FC236}">
                <a16:creationId xmlns:a16="http://schemas.microsoft.com/office/drawing/2014/main" id="{B1F9B54D-26E7-4653-83CC-751A93E09ED8}"/>
              </a:ext>
            </a:extLst>
          </p:cNvPr>
          <p:cNvSpPr>
            <a:spLocks noGrp="1"/>
          </p:cNvSpPr>
          <p:nvPr>
            <p:ph type="sldNum" sz="quarter" idx="12"/>
          </p:nvPr>
        </p:nvSpPr>
        <p:spPr/>
        <p:txBody>
          <a:bodyPr/>
          <a:lstStyle/>
          <a:p>
            <a:fld id="{ED8A48D8-8291-F24A-9DB0-B0C94D545751}" type="slidenum">
              <a:rPr lang="da-DK" noProof="0" smtClean="0"/>
              <a:t>3</a:t>
            </a:fld>
            <a:endParaRPr lang="da-DK" noProof="0"/>
          </a:p>
        </p:txBody>
      </p:sp>
      <p:sp>
        <p:nvSpPr>
          <p:cNvPr id="3" name="Title 2">
            <a:extLst>
              <a:ext uri="{FF2B5EF4-FFF2-40B4-BE49-F238E27FC236}">
                <a16:creationId xmlns:a16="http://schemas.microsoft.com/office/drawing/2014/main" id="{7B1C348E-2466-4CC3-857F-21414C3EF165}"/>
              </a:ext>
            </a:extLst>
          </p:cNvPr>
          <p:cNvSpPr>
            <a:spLocks noGrp="1"/>
          </p:cNvSpPr>
          <p:nvPr>
            <p:ph type="title"/>
          </p:nvPr>
        </p:nvSpPr>
        <p:spPr>
          <a:xfrm>
            <a:off x="457200" y="365126"/>
            <a:ext cx="10144898" cy="846729"/>
          </a:xfrm>
        </p:spPr>
        <p:txBody>
          <a:bodyPr>
            <a:normAutofit/>
          </a:bodyPr>
          <a:lstStyle/>
          <a:p>
            <a:r>
              <a:rPr lang="da-DK" sz="2400" dirty="0"/>
              <a:t>xxx</a:t>
            </a:r>
          </a:p>
        </p:txBody>
      </p:sp>
      <p:cxnSp>
        <p:nvCxnSpPr>
          <p:cNvPr id="7" name="Lige forbindelse 6">
            <a:extLst>
              <a:ext uri="{FF2B5EF4-FFF2-40B4-BE49-F238E27FC236}">
                <a16:creationId xmlns:a16="http://schemas.microsoft.com/office/drawing/2014/main" id="{910CC1A8-5A32-46B0-9830-20DC789BE517}"/>
              </a:ext>
            </a:extLst>
          </p:cNvPr>
          <p:cNvCxnSpPr>
            <a:cxnSpLocks/>
          </p:cNvCxnSpPr>
          <p:nvPr/>
        </p:nvCxnSpPr>
        <p:spPr>
          <a:xfrm>
            <a:off x="6238043" y="2118233"/>
            <a:ext cx="36585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Lige forbindelse 9">
            <a:extLst>
              <a:ext uri="{FF2B5EF4-FFF2-40B4-BE49-F238E27FC236}">
                <a16:creationId xmlns:a16="http://schemas.microsoft.com/office/drawing/2014/main" id="{4A786FAD-08EC-448B-9AC9-B8BA3318C07E}"/>
              </a:ext>
            </a:extLst>
          </p:cNvPr>
          <p:cNvCxnSpPr>
            <a:cxnSpLocks/>
          </p:cNvCxnSpPr>
          <p:nvPr/>
        </p:nvCxnSpPr>
        <p:spPr>
          <a:xfrm>
            <a:off x="540486" y="2108374"/>
            <a:ext cx="36585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itel 1">
            <a:extLst>
              <a:ext uri="{FF2B5EF4-FFF2-40B4-BE49-F238E27FC236}">
                <a16:creationId xmlns:a16="http://schemas.microsoft.com/office/drawing/2014/main" id="{6190C754-007C-4D51-B2D4-1C4007C7FAC1}"/>
              </a:ext>
            </a:extLst>
          </p:cNvPr>
          <p:cNvSpPr txBox="1">
            <a:spLocks/>
          </p:cNvSpPr>
          <p:nvPr/>
        </p:nvSpPr>
        <p:spPr>
          <a:xfrm>
            <a:off x="609918" y="294200"/>
            <a:ext cx="10978515" cy="590400"/>
          </a:xfrm>
          <a:prstGeom prst="rect">
            <a:avLst/>
          </a:prstGeom>
        </p:spPr>
        <p:txBody>
          <a:bodyPr vert="horz" lIns="91440" tIns="45720" rIns="91440" bIns="45720" rtlCol="0" anchor="t">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a:solidFill>
                  <a:srgbClr val="595959"/>
                </a:solidFill>
              </a:rPr>
              <a:t>Hvad er værdi?</a:t>
            </a:r>
            <a:br>
              <a:rPr lang="da-DK">
                <a:solidFill>
                  <a:srgbClr val="595959"/>
                </a:solidFill>
              </a:rPr>
            </a:br>
            <a:endParaRPr lang="da-DK" dirty="0">
              <a:solidFill>
                <a:srgbClr val="595959"/>
              </a:solidFill>
            </a:endParaRPr>
          </a:p>
        </p:txBody>
      </p:sp>
      <p:sp>
        <p:nvSpPr>
          <p:cNvPr id="15" name="Pladsholder til sidefod 4">
            <a:extLst>
              <a:ext uri="{FF2B5EF4-FFF2-40B4-BE49-F238E27FC236}">
                <a16:creationId xmlns:a16="http://schemas.microsoft.com/office/drawing/2014/main" id="{0689C1AD-9054-47A2-8C96-D2C7A64C1615}"/>
              </a:ext>
            </a:extLst>
          </p:cNvPr>
          <p:cNvSpPr txBox="1">
            <a:spLocks/>
          </p:cNvSpPr>
          <p:nvPr/>
        </p:nvSpPr>
        <p:spPr>
          <a:xfrm>
            <a:off x="4651375" y="6322557"/>
            <a:ext cx="2895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da-DK"/>
              <a:t>(c) 1stroke 2010-2020 - Brug af undersøgelsen er tilladt med en klar kildeangivelse.</a:t>
            </a:r>
            <a:endParaRPr lang="da-DK" dirty="0"/>
          </a:p>
        </p:txBody>
      </p:sp>
      <p:sp>
        <p:nvSpPr>
          <p:cNvPr id="16" name="Pladsholder til diasnummer 3">
            <a:extLst>
              <a:ext uri="{FF2B5EF4-FFF2-40B4-BE49-F238E27FC236}">
                <a16:creationId xmlns:a16="http://schemas.microsoft.com/office/drawing/2014/main" id="{AF012226-5523-4107-8112-8566CAD7BBED}"/>
              </a:ext>
            </a:extLst>
          </p:cNvPr>
          <p:cNvSpPr txBox="1">
            <a:spLocks/>
          </p:cNvSpPr>
          <p:nvPr/>
        </p:nvSpPr>
        <p:spPr>
          <a:xfrm>
            <a:off x="8214047" y="635635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a-DK"/>
              <a:t>Slide </a:t>
            </a:r>
            <a:fld id="{F8DE68CA-CE29-48B2-A76D-5FAA5388020D}" type="slidenum">
              <a:rPr lang="da-DK" smtClean="0"/>
              <a:pPr/>
              <a:t>3</a:t>
            </a:fld>
            <a:endParaRPr lang="da-DK" dirty="0"/>
          </a:p>
        </p:txBody>
      </p:sp>
      <p:pic>
        <p:nvPicPr>
          <p:cNvPr id="17" name="Picture 4" descr="https://1stroke.dk/wp-content/uploads/2013/06/grey_960px1.jpg">
            <a:extLst>
              <a:ext uri="{FF2B5EF4-FFF2-40B4-BE49-F238E27FC236}">
                <a16:creationId xmlns:a16="http://schemas.microsoft.com/office/drawing/2014/main" id="{8A96F001-D08C-4573-85D9-23382F5BA3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0" t="1924" r="25542" b="337"/>
          <a:stretch/>
        </p:blipFill>
        <p:spPr bwMode="auto">
          <a:xfrm>
            <a:off x="3175" y="1"/>
            <a:ext cx="12192000" cy="702939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s://1stroke.dk/wp-content/uploads/2013/06/grey_960px1.jpg">
            <a:extLst>
              <a:ext uri="{FF2B5EF4-FFF2-40B4-BE49-F238E27FC236}">
                <a16:creationId xmlns:a16="http://schemas.microsoft.com/office/drawing/2014/main" id="{B2EB6153-1B6F-4D07-B3CA-69FEF76DBC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0" t="1925" r="8285" b="47912"/>
          <a:stretch/>
        </p:blipFill>
        <p:spPr bwMode="auto">
          <a:xfrm>
            <a:off x="2210744" y="5013176"/>
            <a:ext cx="8222551" cy="191117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x005532\Pictures\v2 20180216.PNG">
            <a:extLst>
              <a:ext uri="{FF2B5EF4-FFF2-40B4-BE49-F238E27FC236}">
                <a16:creationId xmlns:a16="http://schemas.microsoft.com/office/drawing/2014/main" id="{0A9203CB-0A26-45A4-A26E-4674521B66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5" y="0"/>
            <a:ext cx="8635108" cy="439763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Billedresultat for mastering the business case">
            <a:hlinkClick r:id="rId4"/>
            <a:extLst>
              <a:ext uri="{FF2B5EF4-FFF2-40B4-BE49-F238E27FC236}">
                <a16:creationId xmlns:a16="http://schemas.microsoft.com/office/drawing/2014/main" id="{98870558-86BA-4E6B-8923-2B05ADE5B88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476" y="3242376"/>
            <a:ext cx="2547167" cy="3519723"/>
          </a:xfrm>
          <a:prstGeom prst="rect">
            <a:avLst/>
          </a:prstGeom>
          <a:noFill/>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1" name="Picture 6" descr="Billedresultat for business case 361">
            <a:hlinkClick r:id="rId6"/>
            <a:extLst>
              <a:ext uri="{FF2B5EF4-FFF2-40B4-BE49-F238E27FC236}">
                <a16:creationId xmlns:a16="http://schemas.microsoft.com/office/drawing/2014/main" id="{A20C13C4-8086-4E34-9761-F5C9CFEB4CB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24159" y="3584970"/>
            <a:ext cx="2446824" cy="3379206"/>
          </a:xfrm>
          <a:prstGeom prst="rect">
            <a:avLst/>
          </a:prstGeom>
          <a:noFill/>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2" name="Picture 10" descr="Billedresultat for businesscase.dk">
            <a:hlinkClick r:id="rId8"/>
            <a:extLst>
              <a:ext uri="{FF2B5EF4-FFF2-40B4-BE49-F238E27FC236}">
                <a16:creationId xmlns:a16="http://schemas.microsoft.com/office/drawing/2014/main" id="{A4182BE4-4FED-49D3-B4C1-3D15473D378A}"/>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8653" r="9716" b="10187"/>
          <a:stretch/>
        </p:blipFill>
        <p:spPr bwMode="auto">
          <a:xfrm>
            <a:off x="7633368" y="4182120"/>
            <a:ext cx="4475414" cy="2775273"/>
          </a:xfrm>
          <a:prstGeom prst="rect">
            <a:avLst/>
          </a:prstGeom>
          <a:noFill/>
          <a:effectLst>
            <a:outerShdw blurRad="50800" dist="38100" dir="2700000" sx="101000" sy="101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3" name="Picture 8" descr="Billedresultat for business case undersøgelse 2017">
            <a:hlinkClick r:id="rId10"/>
            <a:extLst>
              <a:ext uri="{FF2B5EF4-FFF2-40B4-BE49-F238E27FC236}">
                <a16:creationId xmlns:a16="http://schemas.microsoft.com/office/drawing/2014/main" id="{CE093F05-988F-4A23-AA55-EEFFC592275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11674" y="571346"/>
            <a:ext cx="4715822" cy="3001671"/>
          </a:xfrm>
          <a:prstGeom prst="rect">
            <a:avLst/>
          </a:prstGeom>
          <a:noFill/>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4" name="Billede 23">
            <a:extLst>
              <a:ext uri="{FF2B5EF4-FFF2-40B4-BE49-F238E27FC236}">
                <a16:creationId xmlns:a16="http://schemas.microsoft.com/office/drawing/2014/main" id="{0F80DED2-FDA4-477B-BEB6-A13DB2B81180}"/>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24972" t="-321" r="21067"/>
          <a:stretch/>
        </p:blipFill>
        <p:spPr>
          <a:xfrm>
            <a:off x="3175" y="404664"/>
            <a:ext cx="2847996" cy="2978228"/>
          </a:xfrm>
          <a:prstGeom prst="rect">
            <a:avLst/>
          </a:prstGeom>
        </p:spPr>
      </p:pic>
      <p:pic>
        <p:nvPicPr>
          <p:cNvPr id="8" name="Billede 7" descr="Et billede, der indeholder tekst, clipart&#10;&#10;Automatisk genereret beskrivelse">
            <a:extLst>
              <a:ext uri="{FF2B5EF4-FFF2-40B4-BE49-F238E27FC236}">
                <a16:creationId xmlns:a16="http://schemas.microsoft.com/office/drawing/2014/main" id="{9B387E42-8B16-42BB-BA09-CE05E9D84EDE}"/>
              </a:ext>
            </a:extLst>
          </p:cNvPr>
          <p:cNvPicPr>
            <a:picLocks noChangeAspect="1"/>
          </p:cNvPicPr>
          <p:nvPr/>
        </p:nvPicPr>
        <p:blipFill>
          <a:blip r:embed="rId13"/>
          <a:stretch>
            <a:fillRect/>
          </a:stretch>
        </p:blipFill>
        <p:spPr>
          <a:xfrm>
            <a:off x="4627464" y="5870905"/>
            <a:ext cx="1952898" cy="657317"/>
          </a:xfrm>
          <a:prstGeom prst="rect">
            <a:avLst/>
          </a:prstGeom>
        </p:spPr>
      </p:pic>
    </p:spTree>
    <p:extLst>
      <p:ext uri="{BB962C8B-B14F-4D97-AF65-F5344CB8AC3E}">
        <p14:creationId xmlns:p14="http://schemas.microsoft.com/office/powerpoint/2010/main" val="17948656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62" name="Google Shape;162;g88c33b2473_0_196"/>
          <p:cNvSpPr/>
          <p:nvPr/>
        </p:nvSpPr>
        <p:spPr>
          <a:xfrm>
            <a:off x="455774" y="2916708"/>
            <a:ext cx="5460900" cy="2011779"/>
          </a:xfrm>
          <a:prstGeom prst="rect">
            <a:avLst/>
          </a:prstGeom>
          <a:noFill/>
          <a:ln>
            <a:noFill/>
          </a:ln>
        </p:spPr>
        <p:txBody>
          <a:bodyPr spcFirstLastPara="1" wrap="square" lIns="91375" tIns="45700" rIns="91375" bIns="45700" anchor="t" anchorCtr="0">
            <a:noAutofit/>
          </a:bodyPr>
          <a:lstStyle/>
          <a:p>
            <a:pPr>
              <a:spcBef>
                <a:spcPct val="50000"/>
              </a:spcBef>
              <a:tabLst>
                <a:tab pos="446088" algn="l"/>
              </a:tabLst>
            </a:pPr>
            <a:r>
              <a:rPr lang="da-DK" sz="1000" dirty="0"/>
              <a:t>Martin er en senior forretningsorienteret projekt- og program manager med meget stærke relaterede kompetencer i rollen som proces-konsulent i både den offentlige og den private sektor. Siden 1998 har Martin arbejdet intensivt med implementering af forretningskritiske initiativer primært i den finansielle sektor. Her er altid fokus på den regnskabsmæssige påvirkning af initiativet – både investeringen men også løsningens påvirkningen af forretningen og dennes regnskab.  </a:t>
            </a:r>
          </a:p>
          <a:p>
            <a:pPr>
              <a:spcBef>
                <a:spcPct val="50000"/>
              </a:spcBef>
              <a:tabLst>
                <a:tab pos="446088" algn="l"/>
              </a:tabLst>
            </a:pPr>
            <a:r>
              <a:rPr lang="da-DK" sz="1000" dirty="0"/>
              <a:t>Martin er ekspert inden for udarbejdelse af business cases primært med fokus på realisering af gevinster. Her er forretningsforståelse en vigtig kompetence for at kunne opstille en business case og sikre  realiseringen af denne. Der er specielt fokus på den regnskabsmæssige påvirkning af business casen, da fokus er på ROI. </a:t>
            </a:r>
          </a:p>
          <a:p>
            <a:pPr>
              <a:spcBef>
                <a:spcPct val="50000"/>
              </a:spcBef>
              <a:tabLst>
                <a:tab pos="446088" algn="l"/>
              </a:tabLst>
            </a:pPr>
            <a:r>
              <a:rPr lang="da-DK" sz="1000" dirty="0"/>
              <a:t>Martin har bidraget med en række foredrag, artikler, undersøgelser, </a:t>
            </a:r>
            <a:r>
              <a:rPr lang="da-DK" sz="1000" dirty="0" err="1"/>
              <a:t>webcasts</a:t>
            </a:r>
            <a:r>
              <a:rPr lang="da-DK" sz="1000" dirty="0"/>
              <a:t> samt er medforfatter til bøgerne ”Mastering the Business Case” og ”Business case 361”. Martin er tidligere  ekstern lektor på ITU (tidl. kursusansvarlig for ”Business case”). Martin er blogger på Version2. Initiativtager til konferencen ”Danmarks bedste business case”. </a:t>
            </a:r>
          </a:p>
          <a:p>
            <a:pPr>
              <a:spcBef>
                <a:spcPct val="50000"/>
              </a:spcBef>
              <a:tabLst>
                <a:tab pos="446088" algn="l"/>
              </a:tabLst>
            </a:pPr>
            <a:r>
              <a:rPr lang="da-DK" sz="1000" dirty="0"/>
              <a:t>Certificeringer:</a:t>
            </a:r>
            <a:r>
              <a:rPr lang="da-DK" sz="1000" b="1" dirty="0"/>
              <a:t> </a:t>
            </a:r>
            <a:r>
              <a:rPr lang="da-DK" sz="1000" dirty="0"/>
              <a:t>PRINCE2 (2008), MSP (2007), </a:t>
            </a:r>
            <a:r>
              <a:rPr lang="da-DK" sz="1000" dirty="0" err="1"/>
              <a:t>SAFe</a:t>
            </a:r>
            <a:r>
              <a:rPr lang="da-DK" sz="1000" dirty="0"/>
              <a:t> (2020)</a:t>
            </a:r>
          </a:p>
          <a:p>
            <a:pPr>
              <a:spcBef>
                <a:spcPct val="50000"/>
              </a:spcBef>
              <a:tabLst>
                <a:tab pos="446088" algn="l"/>
              </a:tabLst>
            </a:pPr>
            <a:endParaRPr lang="da-DK" sz="1000" dirty="0"/>
          </a:p>
          <a:p>
            <a:pPr>
              <a:buSzPts val="800"/>
            </a:pPr>
            <a:endParaRPr lang="da-DK" sz="1000" dirty="0"/>
          </a:p>
        </p:txBody>
      </p:sp>
      <p:sp>
        <p:nvSpPr>
          <p:cNvPr id="154" name="Google Shape;154;g88c33b2473_0_196"/>
          <p:cNvSpPr/>
          <p:nvPr/>
        </p:nvSpPr>
        <p:spPr>
          <a:xfrm>
            <a:off x="6288513" y="2917100"/>
            <a:ext cx="5460900" cy="3755100"/>
          </a:xfrm>
          <a:prstGeom prst="rect">
            <a:avLst/>
          </a:prstGeom>
          <a:noFill/>
          <a:ln>
            <a:noFill/>
          </a:ln>
        </p:spPr>
        <p:txBody>
          <a:bodyPr spcFirstLastPara="1" wrap="square" lIns="91375" tIns="45700" rIns="91375" bIns="45700" anchor="t" anchorCtr="0">
            <a:noAutofit/>
          </a:bodyPr>
          <a:lstStyle/>
          <a:p>
            <a:pPr marL="133350" lvl="1" indent="-131763">
              <a:spcBef>
                <a:spcPct val="50000"/>
              </a:spcBef>
              <a:buClr>
                <a:schemeClr val="tx1"/>
              </a:buClr>
              <a:buFontTx/>
              <a:buChar char="•"/>
            </a:pPr>
            <a:r>
              <a:rPr lang="da-DK" sz="1000" b="1" dirty="0"/>
              <a:t>Danske Bank(2021): </a:t>
            </a:r>
            <a:r>
              <a:rPr lang="da-DK" sz="1000" dirty="0"/>
              <a:t>Rådgiver og sparringspartner til VP på gældinddrivelses projektet. Engagement </a:t>
            </a:r>
            <a:r>
              <a:rPr lang="da-DK" sz="1000" dirty="0" err="1"/>
              <a:t>Lead</a:t>
            </a:r>
            <a:r>
              <a:rPr lang="da-DK" sz="1000" dirty="0"/>
              <a:t> på et delprogram. </a:t>
            </a:r>
          </a:p>
          <a:p>
            <a:pPr marL="133350" lvl="1" indent="-131763">
              <a:spcBef>
                <a:spcPct val="50000"/>
              </a:spcBef>
              <a:buClr>
                <a:schemeClr val="tx1"/>
              </a:buClr>
              <a:buFontTx/>
              <a:buChar char="•"/>
            </a:pPr>
            <a:r>
              <a:rPr lang="da-DK" sz="1000" b="1" dirty="0"/>
              <a:t>Festina Finance (2020-2022): </a:t>
            </a:r>
            <a:r>
              <a:rPr lang="da-DK" sz="1000" dirty="0"/>
              <a:t>Business </a:t>
            </a:r>
            <a:r>
              <a:rPr lang="da-DK" sz="1000" dirty="0" err="1"/>
              <a:t>development</a:t>
            </a:r>
            <a:r>
              <a:rPr lang="da-DK" sz="1000" dirty="0"/>
              <a:t>, etablering af business cases (økonomisk potentiale) samt strategisk kommunikation og kommunikationsplanlægning. </a:t>
            </a:r>
          </a:p>
          <a:p>
            <a:pPr marL="133350" lvl="1" indent="-131763">
              <a:spcBef>
                <a:spcPct val="50000"/>
              </a:spcBef>
              <a:buClr>
                <a:schemeClr val="tx1"/>
              </a:buClr>
              <a:buFontTx/>
              <a:buChar char="•"/>
            </a:pPr>
            <a:r>
              <a:rPr lang="da-DK" sz="1000" b="1" dirty="0"/>
              <a:t>Geodatastyrelsen (2016-2019): </a:t>
            </a:r>
            <a:r>
              <a:rPr lang="da-DK" sz="1000" dirty="0"/>
              <a:t>Projektleder for implementering af Matriklens Udvidelse, som er en del af Grunddataprogrammet (Datafordeleren). Leder af 50+ ressourcer plus koordinering overfor programmet.</a:t>
            </a:r>
          </a:p>
          <a:p>
            <a:pPr marL="133350" lvl="1" indent="-131763">
              <a:spcBef>
                <a:spcPct val="50000"/>
              </a:spcBef>
              <a:buClr>
                <a:schemeClr val="tx1"/>
              </a:buClr>
              <a:buFontTx/>
              <a:buChar char="•"/>
            </a:pPr>
            <a:r>
              <a:rPr lang="da-DK" sz="1000" b="1" dirty="0"/>
              <a:t>IBA (2015-2016): </a:t>
            </a:r>
            <a:r>
              <a:rPr lang="da-DK" sz="1000" dirty="0"/>
              <a:t>Projektleder for implementering af nyt kernesystem hos NEM Forsikring. Projektleder for implementering af ny løsning hos AIG (Finland). </a:t>
            </a:r>
          </a:p>
          <a:p>
            <a:pPr marL="133350" lvl="1" indent="-131763">
              <a:spcBef>
                <a:spcPct val="50000"/>
              </a:spcBef>
              <a:buClr>
                <a:schemeClr val="tx1"/>
              </a:buClr>
              <a:buFontTx/>
              <a:buChar char="•"/>
            </a:pPr>
            <a:r>
              <a:rPr lang="da-DK" sz="1000" b="1" dirty="0"/>
              <a:t>SDC (2013-2015): </a:t>
            </a:r>
            <a:r>
              <a:rPr lang="da-DK" sz="1000" dirty="0"/>
              <a:t>1) Leveranceansvarlig samt ansvarlig for organisatorisk implementering på Storebrand migreringsprojektet inkl. cut-to-live plan. Projekt på 150+ </a:t>
            </a:r>
            <a:r>
              <a:rPr lang="da-DK" sz="1000" dirty="0" err="1"/>
              <a:t>FTE’er</a:t>
            </a:r>
            <a:r>
              <a:rPr lang="da-DK" sz="1000" dirty="0"/>
              <a:t>. 2) Projektleder på implementering af SDC Advisor (game changer indenfor rådgivning af bankens kunder). </a:t>
            </a:r>
          </a:p>
          <a:p>
            <a:pPr marL="133350" lvl="1" indent="-131763">
              <a:spcBef>
                <a:spcPct val="50000"/>
              </a:spcBef>
              <a:buClr>
                <a:schemeClr val="tx1"/>
              </a:buClr>
              <a:buFontTx/>
              <a:buChar char="•"/>
            </a:pPr>
            <a:r>
              <a:rPr lang="da-DK" sz="1000" b="1" dirty="0"/>
              <a:t>TIA (2012-2013): </a:t>
            </a:r>
            <a:r>
              <a:rPr lang="da-DK" sz="1000" dirty="0"/>
              <a:t>Programleder, rådgiver om business case og opstilling af metodeapparat. </a:t>
            </a:r>
          </a:p>
          <a:p>
            <a:pPr marL="133350" lvl="1" indent="-131763">
              <a:spcBef>
                <a:spcPct val="50000"/>
              </a:spcBef>
              <a:buClr>
                <a:schemeClr val="tx1"/>
              </a:buClr>
              <a:buFontTx/>
              <a:buChar char="•"/>
            </a:pPr>
            <a:r>
              <a:rPr lang="da-DK" sz="1000" b="1" dirty="0"/>
              <a:t>Region H </a:t>
            </a:r>
            <a:r>
              <a:rPr lang="da-DK" sz="1000" dirty="0"/>
              <a:t>(</a:t>
            </a:r>
            <a:r>
              <a:rPr lang="da-DK" sz="1000" b="1" dirty="0"/>
              <a:t>2012): </a:t>
            </a:r>
            <a:r>
              <a:rPr lang="da-DK" sz="1000" dirty="0"/>
              <a:t>Rådgivning om programledelse og opstilling/realisering af business case.</a:t>
            </a:r>
          </a:p>
          <a:p>
            <a:pPr marL="133350" lvl="1" indent="-131763">
              <a:spcBef>
                <a:spcPct val="50000"/>
              </a:spcBef>
              <a:buClr>
                <a:schemeClr val="tx1"/>
              </a:buClr>
              <a:buFontTx/>
              <a:buChar char="•"/>
            </a:pPr>
            <a:r>
              <a:rPr lang="da-DK" sz="1000" b="1" dirty="0"/>
              <a:t>DSB</a:t>
            </a:r>
            <a:r>
              <a:rPr lang="da-DK" sz="1000" dirty="0"/>
              <a:t> </a:t>
            </a:r>
            <a:r>
              <a:rPr lang="da-DK" sz="1000" b="1" dirty="0"/>
              <a:t>(2010-2011): </a:t>
            </a:r>
            <a:r>
              <a:rPr lang="da-DK" sz="1000" dirty="0"/>
              <a:t>Programleder for Togservice </a:t>
            </a:r>
            <a:r>
              <a:rPr lang="da-DK" sz="1000" dirty="0" err="1"/>
              <a:t>Turnaround</a:t>
            </a:r>
            <a:r>
              <a:rPr lang="da-DK" sz="1000" dirty="0"/>
              <a:t> og nyt servicekoncept. Ansvarlig for programmet inkl. plan og business case. </a:t>
            </a:r>
          </a:p>
          <a:p>
            <a:pPr marL="133350" lvl="1" indent="-131763">
              <a:spcBef>
                <a:spcPct val="50000"/>
              </a:spcBef>
              <a:buClr>
                <a:schemeClr val="tx1"/>
              </a:buClr>
              <a:buFontTx/>
              <a:buChar char="•"/>
            </a:pPr>
            <a:r>
              <a:rPr lang="da-DK" sz="1000" b="1" dirty="0"/>
              <a:t>GF Forsikring (2010-2011): </a:t>
            </a:r>
            <a:r>
              <a:rPr lang="da-DK" sz="1000" dirty="0"/>
              <a:t>Programleder for TIA Stabilisering. Øverste ansvarlig for stabilisering af en forretningskritisk applikation med direkte reference til direktionen. </a:t>
            </a:r>
          </a:p>
        </p:txBody>
      </p:sp>
      <p:sp>
        <p:nvSpPr>
          <p:cNvPr id="155" name="Google Shape;155;g88c33b2473_0_196"/>
          <p:cNvSpPr/>
          <p:nvPr/>
        </p:nvSpPr>
        <p:spPr>
          <a:xfrm>
            <a:off x="4762" y="964435"/>
            <a:ext cx="12185700" cy="1419900"/>
          </a:xfrm>
          <a:prstGeom prst="rect">
            <a:avLst/>
          </a:prstGeom>
          <a:solidFill>
            <a:schemeClr val="accent4"/>
          </a:solidFill>
          <a:ln>
            <a:noFill/>
          </a:ln>
        </p:spPr>
        <p:txBody>
          <a:bodyPr spcFirstLastPara="1" wrap="square" lIns="91375" tIns="45700" rIns="91375" bIns="45700" anchor="ctr" anchorCtr="0">
            <a:noAutofit/>
          </a:bodyPr>
          <a:lstStyle/>
          <a:p>
            <a:pPr algn="ctr"/>
            <a:r>
              <a:rPr lang="da-DK" sz="1600">
                <a:solidFill>
                  <a:srgbClr val="000000"/>
                </a:solidFill>
                <a:latin typeface="Arial"/>
                <a:ea typeface="Arial"/>
                <a:cs typeface="Arial"/>
                <a:sym typeface="Arial"/>
              </a:rPr>
              <a:t> </a:t>
            </a:r>
            <a:endParaRPr lang="da-DK" sz="1600" dirty="0">
              <a:solidFill>
                <a:srgbClr val="FFFFFF"/>
              </a:solidFill>
              <a:latin typeface="Helvetica Neue"/>
              <a:ea typeface="Helvetica Neue"/>
              <a:cs typeface="Helvetica Neue"/>
              <a:sym typeface="Helvetica Neue"/>
            </a:endParaRPr>
          </a:p>
        </p:txBody>
      </p:sp>
      <p:sp>
        <p:nvSpPr>
          <p:cNvPr id="156" name="Google Shape;156;g88c33b2473_0_196"/>
          <p:cNvSpPr/>
          <p:nvPr/>
        </p:nvSpPr>
        <p:spPr>
          <a:xfrm>
            <a:off x="-1107" y="-4115"/>
            <a:ext cx="12185700" cy="986400"/>
          </a:xfrm>
          <a:prstGeom prst="rect">
            <a:avLst/>
          </a:prstGeom>
          <a:solidFill>
            <a:srgbClr val="5A5A5A"/>
          </a:solidFill>
          <a:ln>
            <a:noFill/>
          </a:ln>
        </p:spPr>
        <p:txBody>
          <a:bodyPr spcFirstLastPara="1" wrap="square" lIns="91375" tIns="45700" rIns="91375" bIns="45700" anchor="ctr" anchorCtr="0">
            <a:noAutofit/>
          </a:bodyPr>
          <a:lstStyle/>
          <a:p>
            <a:pPr algn="ctr"/>
            <a:endParaRPr lang="da-DK" sz="1600" dirty="0">
              <a:solidFill>
                <a:srgbClr val="FFFFFF"/>
              </a:solidFill>
              <a:latin typeface="Helvetica Neue"/>
              <a:ea typeface="Helvetica Neue"/>
              <a:cs typeface="Helvetica Neue"/>
              <a:sym typeface="Helvetica Neue"/>
            </a:endParaRPr>
          </a:p>
        </p:txBody>
      </p:sp>
      <p:sp>
        <p:nvSpPr>
          <p:cNvPr id="157" name="Google Shape;157;g88c33b2473_0_196"/>
          <p:cNvSpPr txBox="1"/>
          <p:nvPr/>
        </p:nvSpPr>
        <p:spPr>
          <a:xfrm>
            <a:off x="9983386" y="6492240"/>
            <a:ext cx="1764300" cy="137100"/>
          </a:xfrm>
          <a:prstGeom prst="rect">
            <a:avLst/>
          </a:prstGeom>
          <a:noFill/>
          <a:ln>
            <a:noFill/>
          </a:ln>
        </p:spPr>
        <p:txBody>
          <a:bodyPr spcFirstLastPara="1" wrap="square" lIns="0" tIns="0" rIns="0" bIns="0" anchor="b" anchorCtr="0">
            <a:noAutofit/>
          </a:bodyPr>
          <a:lstStyle/>
          <a:p>
            <a:pPr algn="r"/>
            <a:fld id="{00000000-1234-1234-1234-123412341234}" type="slidenum">
              <a:rPr lang="da-DK" sz="800" smtClean="0">
                <a:latin typeface="Helvetica Neue"/>
                <a:ea typeface="Helvetica Neue"/>
                <a:cs typeface="Helvetica Neue"/>
                <a:sym typeface="Helvetica Neue"/>
              </a:rPr>
              <a:pPr algn="r"/>
              <a:t>30</a:t>
            </a:fld>
            <a:endParaRPr lang="da-DK" sz="800" dirty="0">
              <a:latin typeface="Helvetica Neue"/>
              <a:ea typeface="Helvetica Neue"/>
              <a:cs typeface="Helvetica Neue"/>
              <a:sym typeface="Helvetica Neue"/>
            </a:endParaRPr>
          </a:p>
        </p:txBody>
      </p:sp>
      <p:sp>
        <p:nvSpPr>
          <p:cNvPr id="158" name="Google Shape;158;g88c33b2473_0_196"/>
          <p:cNvSpPr txBox="1"/>
          <p:nvPr/>
        </p:nvSpPr>
        <p:spPr>
          <a:xfrm>
            <a:off x="10298353" y="1774725"/>
            <a:ext cx="1764300" cy="294300"/>
          </a:xfrm>
          <a:prstGeom prst="rect">
            <a:avLst/>
          </a:prstGeom>
          <a:noFill/>
          <a:ln>
            <a:noFill/>
          </a:ln>
        </p:spPr>
        <p:txBody>
          <a:bodyPr spcFirstLastPara="1" wrap="square" lIns="0" tIns="0" rIns="0" bIns="0" anchor="t" anchorCtr="0">
            <a:noAutofit/>
          </a:bodyPr>
          <a:lstStyle/>
          <a:p>
            <a:r>
              <a:rPr lang="da-DK" sz="1000" dirty="0">
                <a:solidFill>
                  <a:srgbClr val="464646"/>
                </a:solidFill>
                <a:latin typeface="Arial"/>
                <a:ea typeface="Arial"/>
                <a:cs typeface="Arial"/>
                <a:sym typeface="Arial"/>
              </a:rPr>
              <a:t>https://www.linkedin.com/in/martinjernst/ </a:t>
            </a:r>
          </a:p>
        </p:txBody>
      </p:sp>
      <p:sp>
        <p:nvSpPr>
          <p:cNvPr id="159" name="Google Shape;159;g88c33b2473_0_196"/>
          <p:cNvSpPr txBox="1"/>
          <p:nvPr/>
        </p:nvSpPr>
        <p:spPr>
          <a:xfrm>
            <a:off x="2155052" y="273517"/>
            <a:ext cx="6523500" cy="430800"/>
          </a:xfrm>
          <a:prstGeom prst="rect">
            <a:avLst/>
          </a:prstGeom>
          <a:noFill/>
          <a:ln>
            <a:noFill/>
          </a:ln>
        </p:spPr>
        <p:txBody>
          <a:bodyPr spcFirstLastPara="1" wrap="square" lIns="0" tIns="0" rIns="0" bIns="0" anchor="t" anchorCtr="0">
            <a:noAutofit/>
          </a:bodyPr>
          <a:lstStyle/>
          <a:p>
            <a:r>
              <a:rPr lang="da-DK" sz="2800">
                <a:solidFill>
                  <a:srgbClr val="FFFFFF"/>
                </a:solidFill>
                <a:latin typeface="Arial"/>
                <a:ea typeface="Arial"/>
                <a:cs typeface="Arial"/>
                <a:sym typeface="Arial"/>
              </a:rPr>
              <a:t>Rohit Jain, Senior </a:t>
            </a:r>
            <a:r>
              <a:rPr lang="da-DK" sz="2800" i="1">
                <a:solidFill>
                  <a:srgbClr val="FFFFFF"/>
                </a:solidFill>
                <a:latin typeface="Arial"/>
                <a:ea typeface="Arial"/>
                <a:cs typeface="Arial"/>
                <a:sym typeface="Arial"/>
              </a:rPr>
              <a:t>Associate</a:t>
            </a:r>
            <a:endParaRPr lang="da-DK" sz="2800" i="1" dirty="0">
              <a:solidFill>
                <a:srgbClr val="FFFFFF"/>
              </a:solidFill>
              <a:latin typeface="Arial"/>
              <a:ea typeface="Arial"/>
              <a:cs typeface="Arial"/>
              <a:sym typeface="Arial"/>
            </a:endParaRPr>
          </a:p>
        </p:txBody>
      </p:sp>
      <p:cxnSp>
        <p:nvCxnSpPr>
          <p:cNvPr id="160" name="Google Shape;160;g88c33b2473_0_196"/>
          <p:cNvCxnSpPr/>
          <p:nvPr/>
        </p:nvCxnSpPr>
        <p:spPr>
          <a:xfrm>
            <a:off x="6096063" y="2662236"/>
            <a:ext cx="0" cy="3755100"/>
          </a:xfrm>
          <a:prstGeom prst="straightConnector1">
            <a:avLst/>
          </a:prstGeom>
          <a:noFill/>
          <a:ln w="12700" cap="sq" cmpd="sng">
            <a:solidFill>
              <a:srgbClr val="B5B5B5"/>
            </a:solidFill>
            <a:prstDash val="solid"/>
            <a:round/>
            <a:headEnd type="none" w="sm" len="sm"/>
            <a:tailEnd type="none" w="sm" len="sm"/>
          </a:ln>
        </p:spPr>
      </p:cxnSp>
      <p:sp>
        <p:nvSpPr>
          <p:cNvPr id="161" name="Google Shape;161;g88c33b2473_0_196"/>
          <p:cNvSpPr/>
          <p:nvPr/>
        </p:nvSpPr>
        <p:spPr>
          <a:xfrm>
            <a:off x="441750" y="5886568"/>
            <a:ext cx="5529951" cy="859581"/>
          </a:xfrm>
          <a:prstGeom prst="rect">
            <a:avLst/>
          </a:prstGeom>
          <a:noFill/>
          <a:ln>
            <a:noFill/>
          </a:ln>
        </p:spPr>
        <p:txBody>
          <a:bodyPr spcFirstLastPara="1" wrap="square" lIns="91375" tIns="45700" rIns="91375" bIns="45700" numCol="2" anchor="t" anchorCtr="0">
            <a:noAutofit/>
          </a:bodyPr>
          <a:lstStyle/>
          <a:p>
            <a:pPr marL="165100" indent="-158750">
              <a:lnSpc>
                <a:spcPct val="150000"/>
              </a:lnSpc>
              <a:buClr>
                <a:srgbClr val="666666"/>
              </a:buClr>
              <a:buSzPts val="1300"/>
              <a:buFont typeface="Arial"/>
              <a:buChar char="•"/>
            </a:pPr>
            <a:r>
              <a:rPr lang="da-DK" sz="1000" dirty="0">
                <a:solidFill>
                  <a:srgbClr val="666666"/>
                </a:solidFill>
                <a:ea typeface="Arial"/>
                <a:cs typeface="Arial"/>
                <a:sym typeface="Arial"/>
              </a:rPr>
              <a:t>Projekt &amp; Programledelse</a:t>
            </a:r>
          </a:p>
          <a:p>
            <a:pPr marL="165100" indent="-158750">
              <a:lnSpc>
                <a:spcPct val="150000"/>
              </a:lnSpc>
              <a:buClr>
                <a:srgbClr val="666666"/>
              </a:buClr>
              <a:buSzPts val="1300"/>
              <a:buFont typeface="Arial"/>
              <a:buChar char="•"/>
            </a:pPr>
            <a:r>
              <a:rPr lang="da-DK" sz="1000" kern="0" dirty="0">
                <a:solidFill>
                  <a:srgbClr val="666666"/>
                </a:solidFill>
                <a:cs typeface="Arial"/>
                <a:sym typeface="Arial"/>
              </a:rPr>
              <a:t>Agile Transformation</a:t>
            </a:r>
          </a:p>
          <a:p>
            <a:pPr marL="171450" lvl="0" indent="-171450">
              <a:lnSpc>
                <a:spcPct val="150000"/>
              </a:lnSpc>
              <a:buClr>
                <a:srgbClr val="464646"/>
              </a:buClr>
              <a:buSzPts val="1000"/>
              <a:buFont typeface="Arial"/>
              <a:buChar char="•"/>
              <a:defRPr/>
            </a:pPr>
            <a:r>
              <a:rPr lang="da-DK" sz="1000" kern="0" dirty="0">
                <a:solidFill>
                  <a:srgbClr val="464646"/>
                </a:solidFill>
                <a:cs typeface="Arial"/>
                <a:sym typeface="Arial"/>
              </a:rPr>
              <a:t>Strategi og forretningsudvikling</a:t>
            </a:r>
          </a:p>
          <a:p>
            <a:pPr marL="171450" lvl="0" indent="-171450">
              <a:lnSpc>
                <a:spcPct val="150000"/>
              </a:lnSpc>
              <a:buClr>
                <a:srgbClr val="464646"/>
              </a:buClr>
              <a:buSzPts val="1000"/>
              <a:buFont typeface="Arial"/>
              <a:buChar char="•"/>
              <a:defRPr/>
            </a:pPr>
            <a:endParaRPr lang="da-DK" sz="1000" kern="0" dirty="0">
              <a:solidFill>
                <a:srgbClr val="464646"/>
              </a:solidFill>
              <a:cs typeface="Arial"/>
              <a:sym typeface="Arial"/>
            </a:endParaRPr>
          </a:p>
          <a:p>
            <a:pPr marL="171450" lvl="0" indent="-171450">
              <a:lnSpc>
                <a:spcPct val="150000"/>
              </a:lnSpc>
              <a:buClr>
                <a:srgbClr val="464646"/>
              </a:buClr>
              <a:buSzPts val="1000"/>
              <a:buFont typeface="Arial"/>
              <a:buChar char="•"/>
              <a:defRPr/>
            </a:pPr>
            <a:endParaRPr lang="da-DK" sz="1000" kern="0" dirty="0">
              <a:solidFill>
                <a:srgbClr val="464646"/>
              </a:solidFill>
              <a:cs typeface="Arial"/>
              <a:sym typeface="Arial"/>
            </a:endParaRPr>
          </a:p>
          <a:p>
            <a:pPr marL="171450" lvl="0" indent="-171450">
              <a:lnSpc>
                <a:spcPct val="150000"/>
              </a:lnSpc>
              <a:buClr>
                <a:srgbClr val="464646"/>
              </a:buClr>
              <a:buSzPts val="1000"/>
              <a:buFont typeface="Arial"/>
              <a:buChar char="•"/>
              <a:defRPr/>
            </a:pPr>
            <a:endParaRPr lang="da-DK" sz="1000" kern="0" dirty="0">
              <a:solidFill>
                <a:srgbClr val="464646"/>
              </a:solidFill>
              <a:cs typeface="Arial"/>
              <a:sym typeface="Arial"/>
            </a:endParaRPr>
          </a:p>
          <a:p>
            <a:pPr marL="171450" indent="-171450">
              <a:lnSpc>
                <a:spcPct val="150000"/>
              </a:lnSpc>
              <a:buClr>
                <a:srgbClr val="464646"/>
              </a:buClr>
              <a:buSzPts val="1000"/>
              <a:buFont typeface="Arial"/>
              <a:buChar char="•"/>
              <a:defRPr/>
            </a:pPr>
            <a:r>
              <a:rPr lang="da-DK" sz="1000" kern="0" dirty="0">
                <a:solidFill>
                  <a:srgbClr val="666666"/>
                </a:solidFill>
                <a:cs typeface="Arial"/>
                <a:sym typeface="Arial"/>
              </a:rPr>
              <a:t>Proces optimering og digitalisering</a:t>
            </a:r>
            <a:endParaRPr lang="da-DK" sz="1000" kern="0" dirty="0">
              <a:solidFill>
                <a:srgbClr val="464646"/>
              </a:solidFill>
              <a:cs typeface="Arial"/>
              <a:sym typeface="Arial"/>
            </a:endParaRPr>
          </a:p>
          <a:p>
            <a:pPr marL="171450" indent="-171450">
              <a:lnSpc>
                <a:spcPct val="150000"/>
              </a:lnSpc>
              <a:buClr>
                <a:srgbClr val="464646"/>
              </a:buClr>
              <a:buSzPts val="1000"/>
              <a:buFont typeface="Arial"/>
              <a:buChar char="•"/>
              <a:defRPr/>
            </a:pPr>
            <a:r>
              <a:rPr lang="da-DK" sz="1000" kern="0" dirty="0">
                <a:solidFill>
                  <a:srgbClr val="464646"/>
                </a:solidFill>
                <a:cs typeface="Arial"/>
                <a:sym typeface="Arial"/>
              </a:rPr>
              <a:t>Business case og gevinstrealisering</a:t>
            </a:r>
          </a:p>
          <a:p>
            <a:pPr marL="171450" indent="-171450">
              <a:lnSpc>
                <a:spcPct val="150000"/>
              </a:lnSpc>
              <a:buClr>
                <a:srgbClr val="464646"/>
              </a:buClr>
              <a:buSzPts val="1000"/>
              <a:buFont typeface="Arial"/>
              <a:buChar char="•"/>
              <a:defRPr/>
            </a:pPr>
            <a:r>
              <a:rPr lang="da-DK" sz="1000" dirty="0" err="1">
                <a:solidFill>
                  <a:srgbClr val="666666"/>
                </a:solidFill>
                <a:ea typeface="Arial"/>
                <a:cs typeface="Arial"/>
                <a:sym typeface="Arial"/>
              </a:rPr>
              <a:t>Turn</a:t>
            </a:r>
            <a:r>
              <a:rPr lang="da-DK" sz="1000" dirty="0">
                <a:solidFill>
                  <a:srgbClr val="666666"/>
                </a:solidFill>
                <a:ea typeface="Arial"/>
                <a:cs typeface="Arial"/>
                <a:sym typeface="Arial"/>
              </a:rPr>
              <a:t> </a:t>
            </a:r>
            <a:r>
              <a:rPr lang="da-DK" sz="1000" dirty="0" err="1">
                <a:solidFill>
                  <a:srgbClr val="666666"/>
                </a:solidFill>
                <a:ea typeface="Arial"/>
                <a:cs typeface="Arial"/>
                <a:sym typeface="Arial"/>
              </a:rPr>
              <a:t>around</a:t>
            </a:r>
            <a:r>
              <a:rPr lang="da-DK" sz="1000" dirty="0">
                <a:solidFill>
                  <a:srgbClr val="666666"/>
                </a:solidFill>
                <a:ea typeface="Arial"/>
                <a:cs typeface="Arial"/>
                <a:sym typeface="Arial"/>
              </a:rPr>
              <a:t> ledelse</a:t>
            </a:r>
          </a:p>
          <a:p>
            <a:pPr marL="171450" lvl="0" indent="-171450">
              <a:lnSpc>
                <a:spcPct val="150000"/>
              </a:lnSpc>
              <a:buClr>
                <a:srgbClr val="464646"/>
              </a:buClr>
              <a:buSzPts val="1000"/>
              <a:buFont typeface="Arial"/>
              <a:buChar char="•"/>
              <a:defRPr/>
            </a:pPr>
            <a:endParaRPr lang="da-DK" sz="1000" kern="0" dirty="0">
              <a:solidFill>
                <a:srgbClr val="464646"/>
              </a:solidFill>
              <a:cs typeface="Arial"/>
              <a:sym typeface="Arial"/>
            </a:endParaRPr>
          </a:p>
          <a:p>
            <a:pPr marL="171450" lvl="0" indent="-171450">
              <a:lnSpc>
                <a:spcPct val="150000"/>
              </a:lnSpc>
              <a:buClr>
                <a:srgbClr val="464646"/>
              </a:buClr>
              <a:buSzPts val="1000"/>
              <a:buFont typeface="Arial"/>
              <a:buChar char="•"/>
              <a:defRPr/>
            </a:pPr>
            <a:endParaRPr lang="da-DK" sz="1000" kern="0" dirty="0">
              <a:solidFill>
                <a:srgbClr val="464646"/>
              </a:solidFill>
              <a:cs typeface="Arial"/>
              <a:sym typeface="Arial"/>
            </a:endParaRPr>
          </a:p>
          <a:p>
            <a:pPr marL="165100" indent="-158750">
              <a:lnSpc>
                <a:spcPct val="150000"/>
              </a:lnSpc>
              <a:buClr>
                <a:srgbClr val="666666"/>
              </a:buClr>
              <a:buSzPts val="1300"/>
              <a:buFont typeface="Arial"/>
              <a:buChar char="•"/>
            </a:pPr>
            <a:endParaRPr lang="da-DK" sz="1000" dirty="0">
              <a:solidFill>
                <a:srgbClr val="666666"/>
              </a:solidFill>
            </a:endParaRPr>
          </a:p>
        </p:txBody>
      </p:sp>
      <p:sp>
        <p:nvSpPr>
          <p:cNvPr id="163" name="Google Shape;163;g88c33b2473_0_196"/>
          <p:cNvSpPr txBox="1"/>
          <p:nvPr/>
        </p:nvSpPr>
        <p:spPr>
          <a:xfrm>
            <a:off x="2164277" y="1153615"/>
            <a:ext cx="5369400" cy="783900"/>
          </a:xfrm>
          <a:prstGeom prst="rect">
            <a:avLst/>
          </a:prstGeom>
          <a:noFill/>
          <a:ln>
            <a:noFill/>
          </a:ln>
        </p:spPr>
        <p:txBody>
          <a:bodyPr spcFirstLastPara="1" wrap="square" lIns="0" tIns="0" rIns="0" bIns="0" anchor="t" anchorCtr="0">
            <a:noAutofit/>
          </a:bodyPr>
          <a:lstStyle/>
          <a:p>
            <a:pPr lvl="0">
              <a:buClr>
                <a:srgbClr val="000000"/>
              </a:buClr>
              <a:buSzPts val="1200"/>
              <a:defRPr/>
            </a:pPr>
            <a:r>
              <a:rPr lang="da-DK" sz="1200" b="1" kern="0" dirty="0">
                <a:solidFill>
                  <a:schemeClr val="tx2"/>
                </a:solidFill>
                <a:ea typeface="Arial"/>
                <a:cs typeface="Arial"/>
                <a:sym typeface="Arial"/>
              </a:rPr>
              <a:t>Martin har mere end 23 års erfaring som management konsulent – og har de seneste 12 år haft fokus fra den danske finansielle sektor. Fokus er gevinstrealiserings regnskabsmæssige påvirkning. </a:t>
            </a:r>
          </a:p>
          <a:p>
            <a:pPr lvl="0">
              <a:buClr>
                <a:srgbClr val="000000"/>
              </a:buClr>
              <a:buSzPts val="1200"/>
              <a:defRPr/>
            </a:pPr>
            <a:r>
              <a:rPr lang="da-DK" sz="1200" b="1" kern="0" dirty="0">
                <a:solidFill>
                  <a:schemeClr val="tx2"/>
                </a:solidFill>
                <a:ea typeface="Arial"/>
                <a:cs typeface="Arial"/>
                <a:sym typeface="Arial"/>
              </a:rPr>
              <a:t>Martin har primært som konsulent arbejdet som program- og projektleder på strategisk vigtige opgaver og forretningskritiske transformationer.</a:t>
            </a:r>
          </a:p>
          <a:p>
            <a:pPr lvl="0">
              <a:buClr>
                <a:srgbClr val="000000"/>
              </a:buClr>
              <a:buSzPts val="1200"/>
              <a:defRPr/>
            </a:pPr>
            <a:r>
              <a:rPr lang="da-DK" sz="1200" b="1" kern="0" dirty="0">
                <a:solidFill>
                  <a:schemeClr val="tx2"/>
                </a:solidFill>
                <a:ea typeface="Arial"/>
                <a:cs typeface="Arial"/>
                <a:sym typeface="Arial"/>
              </a:rPr>
              <a:t>Martin er certificeret i både i PRINCE2, MSP og </a:t>
            </a:r>
            <a:r>
              <a:rPr lang="da-DK" sz="1200" b="1" kern="0" dirty="0" err="1">
                <a:solidFill>
                  <a:schemeClr val="tx2"/>
                </a:solidFill>
                <a:ea typeface="Arial"/>
                <a:cs typeface="Arial"/>
                <a:sym typeface="Arial"/>
              </a:rPr>
              <a:t>SAFe</a:t>
            </a:r>
            <a:r>
              <a:rPr lang="da-DK" sz="1200" b="1" kern="0" dirty="0">
                <a:solidFill>
                  <a:schemeClr val="tx2"/>
                </a:solidFill>
                <a:ea typeface="Arial"/>
                <a:cs typeface="Arial"/>
                <a:sym typeface="Arial"/>
              </a:rPr>
              <a:t>.</a:t>
            </a:r>
            <a:endParaRPr lang="da-DK" sz="1200" b="1" dirty="0">
              <a:solidFill>
                <a:schemeClr val="tx2"/>
              </a:solidFill>
              <a:latin typeface="Arial"/>
              <a:ea typeface="Arial"/>
              <a:cs typeface="Arial"/>
              <a:sym typeface="Arial"/>
            </a:endParaRPr>
          </a:p>
        </p:txBody>
      </p:sp>
      <p:cxnSp>
        <p:nvCxnSpPr>
          <p:cNvPr id="164" name="Google Shape;164;g88c33b2473_0_196"/>
          <p:cNvCxnSpPr/>
          <p:nvPr/>
        </p:nvCxnSpPr>
        <p:spPr>
          <a:xfrm>
            <a:off x="8049877" y="1189321"/>
            <a:ext cx="0" cy="970500"/>
          </a:xfrm>
          <a:prstGeom prst="straightConnector1">
            <a:avLst/>
          </a:prstGeom>
          <a:noFill/>
          <a:ln w="12700" cap="sq" cmpd="sng">
            <a:solidFill>
              <a:srgbClr val="C7C7C7"/>
            </a:solidFill>
            <a:prstDash val="solid"/>
            <a:round/>
            <a:headEnd type="none" w="sm" len="sm"/>
            <a:tailEnd type="none" w="sm" len="sm"/>
          </a:ln>
        </p:spPr>
      </p:cxnSp>
      <p:sp>
        <p:nvSpPr>
          <p:cNvPr id="165" name="Google Shape;165;g88c33b2473_0_196"/>
          <p:cNvSpPr/>
          <p:nvPr/>
        </p:nvSpPr>
        <p:spPr>
          <a:xfrm>
            <a:off x="503673" y="2629940"/>
            <a:ext cx="2590200" cy="278100"/>
          </a:xfrm>
          <a:prstGeom prst="rect">
            <a:avLst/>
          </a:prstGeom>
          <a:noFill/>
          <a:ln>
            <a:noFill/>
          </a:ln>
        </p:spPr>
        <p:txBody>
          <a:bodyPr spcFirstLastPara="1" wrap="square" lIns="91375" tIns="45700" rIns="91375" bIns="45700" anchor="ctr" anchorCtr="0">
            <a:noAutofit/>
          </a:bodyPr>
          <a:lstStyle/>
          <a:p>
            <a:r>
              <a:rPr lang="da-DK" sz="1400" dirty="0">
                <a:solidFill>
                  <a:srgbClr val="7D7D7D"/>
                </a:solidFill>
                <a:latin typeface="Arial"/>
                <a:ea typeface="Arial"/>
                <a:cs typeface="Arial"/>
                <a:sym typeface="Arial"/>
              </a:rPr>
              <a:t>PROFIL</a:t>
            </a:r>
          </a:p>
        </p:txBody>
      </p:sp>
      <p:cxnSp>
        <p:nvCxnSpPr>
          <p:cNvPr id="166" name="Google Shape;166;g88c33b2473_0_196"/>
          <p:cNvCxnSpPr/>
          <p:nvPr/>
        </p:nvCxnSpPr>
        <p:spPr>
          <a:xfrm>
            <a:off x="441754" y="2668631"/>
            <a:ext cx="0" cy="201300"/>
          </a:xfrm>
          <a:prstGeom prst="straightConnector1">
            <a:avLst/>
          </a:prstGeom>
          <a:noFill/>
          <a:ln w="12700" cap="sq" cmpd="sng">
            <a:solidFill>
              <a:srgbClr val="5A5A5A"/>
            </a:solidFill>
            <a:prstDash val="solid"/>
            <a:round/>
            <a:headEnd type="none" w="sm" len="sm"/>
            <a:tailEnd type="none" w="sm" len="sm"/>
          </a:ln>
        </p:spPr>
      </p:cxnSp>
      <p:sp>
        <p:nvSpPr>
          <p:cNvPr id="167" name="Google Shape;167;g88c33b2473_0_196"/>
          <p:cNvSpPr/>
          <p:nvPr/>
        </p:nvSpPr>
        <p:spPr>
          <a:xfrm>
            <a:off x="503673" y="5617441"/>
            <a:ext cx="2590200" cy="278100"/>
          </a:xfrm>
          <a:prstGeom prst="rect">
            <a:avLst/>
          </a:prstGeom>
          <a:noFill/>
          <a:ln>
            <a:noFill/>
          </a:ln>
        </p:spPr>
        <p:txBody>
          <a:bodyPr spcFirstLastPara="1" wrap="square" lIns="91375" tIns="45700" rIns="91375" bIns="45700" anchor="ctr" anchorCtr="0">
            <a:noAutofit/>
          </a:bodyPr>
          <a:lstStyle/>
          <a:p>
            <a:r>
              <a:rPr lang="da-DK" sz="1400" dirty="0">
                <a:solidFill>
                  <a:srgbClr val="7D7D7D"/>
                </a:solidFill>
                <a:latin typeface="Arial"/>
                <a:ea typeface="Arial"/>
                <a:cs typeface="Arial"/>
                <a:sym typeface="Arial"/>
              </a:rPr>
              <a:t>EXPERTISE</a:t>
            </a:r>
          </a:p>
        </p:txBody>
      </p:sp>
      <p:sp>
        <p:nvSpPr>
          <p:cNvPr id="168" name="Google Shape;168;g88c33b2473_0_196"/>
          <p:cNvSpPr/>
          <p:nvPr/>
        </p:nvSpPr>
        <p:spPr>
          <a:xfrm>
            <a:off x="6275406" y="2630197"/>
            <a:ext cx="5771700" cy="278100"/>
          </a:xfrm>
          <a:prstGeom prst="rect">
            <a:avLst/>
          </a:prstGeom>
          <a:noFill/>
          <a:ln>
            <a:noFill/>
          </a:ln>
        </p:spPr>
        <p:txBody>
          <a:bodyPr spcFirstLastPara="1" wrap="square" lIns="91375" tIns="45700" rIns="91375" bIns="45700" anchor="ctr" anchorCtr="0">
            <a:noAutofit/>
          </a:bodyPr>
          <a:lstStyle/>
          <a:p>
            <a:r>
              <a:rPr lang="da-DK" sz="1400" dirty="0">
                <a:solidFill>
                  <a:srgbClr val="7D7D7D"/>
                </a:solidFill>
                <a:latin typeface="Arial"/>
                <a:ea typeface="Arial"/>
                <a:cs typeface="Arial"/>
                <a:sym typeface="Arial"/>
              </a:rPr>
              <a:t>RELEVANT ERFARING</a:t>
            </a:r>
          </a:p>
        </p:txBody>
      </p:sp>
      <p:cxnSp>
        <p:nvCxnSpPr>
          <p:cNvPr id="169" name="Google Shape;169;g88c33b2473_0_196"/>
          <p:cNvCxnSpPr/>
          <p:nvPr/>
        </p:nvCxnSpPr>
        <p:spPr>
          <a:xfrm>
            <a:off x="6275405" y="2668631"/>
            <a:ext cx="0" cy="201300"/>
          </a:xfrm>
          <a:prstGeom prst="straightConnector1">
            <a:avLst/>
          </a:prstGeom>
          <a:noFill/>
          <a:ln w="12700" cap="sq" cmpd="sng">
            <a:solidFill>
              <a:srgbClr val="5A5A5A"/>
            </a:solidFill>
            <a:prstDash val="solid"/>
            <a:round/>
            <a:headEnd type="none" w="sm" len="sm"/>
            <a:tailEnd type="none" w="sm" len="sm"/>
          </a:ln>
        </p:spPr>
      </p:cxnSp>
      <p:sp>
        <p:nvSpPr>
          <p:cNvPr id="170" name="Google Shape;170;g88c33b2473_0_196"/>
          <p:cNvSpPr txBox="1"/>
          <p:nvPr/>
        </p:nvSpPr>
        <p:spPr>
          <a:xfrm>
            <a:off x="8512000" y="1140589"/>
            <a:ext cx="1036200" cy="153900"/>
          </a:xfrm>
          <a:prstGeom prst="rect">
            <a:avLst/>
          </a:prstGeom>
          <a:noFill/>
          <a:ln>
            <a:noFill/>
          </a:ln>
        </p:spPr>
        <p:txBody>
          <a:bodyPr spcFirstLastPara="1" wrap="square" lIns="0" tIns="0" rIns="0" bIns="0" anchor="t" anchorCtr="0">
            <a:noAutofit/>
          </a:bodyPr>
          <a:lstStyle/>
          <a:p>
            <a:r>
              <a:rPr lang="da-DK" sz="1000" dirty="0">
                <a:solidFill>
                  <a:srgbClr val="464646"/>
                </a:solidFill>
                <a:latin typeface="Arial"/>
                <a:ea typeface="Arial"/>
                <a:cs typeface="Arial"/>
                <a:sym typeface="Arial"/>
              </a:rPr>
              <a:t>København</a:t>
            </a:r>
          </a:p>
        </p:txBody>
      </p:sp>
      <p:sp>
        <p:nvSpPr>
          <p:cNvPr id="171" name="Google Shape;171;g88c33b2473_0_196"/>
          <p:cNvSpPr/>
          <p:nvPr/>
        </p:nvSpPr>
        <p:spPr>
          <a:xfrm>
            <a:off x="8237728" y="1115535"/>
            <a:ext cx="185099" cy="203996"/>
          </a:xfrm>
          <a:custGeom>
            <a:avLst/>
            <a:gdLst/>
            <a:ahLst/>
            <a:cxnLst/>
            <a:rect l="l" t="t" r="r" b="b"/>
            <a:pathLst>
              <a:path w="181" h="200" extrusionOk="0">
                <a:moveTo>
                  <a:pt x="90" y="110"/>
                </a:moveTo>
                <a:cubicBezTo>
                  <a:pt x="74" y="110"/>
                  <a:pt x="61" y="97"/>
                  <a:pt x="61" y="81"/>
                </a:cubicBezTo>
                <a:cubicBezTo>
                  <a:pt x="61" y="65"/>
                  <a:pt x="74" y="52"/>
                  <a:pt x="90" y="52"/>
                </a:cubicBezTo>
                <a:cubicBezTo>
                  <a:pt x="107" y="52"/>
                  <a:pt x="120" y="65"/>
                  <a:pt x="120" y="81"/>
                </a:cubicBezTo>
                <a:cubicBezTo>
                  <a:pt x="120" y="97"/>
                  <a:pt x="107" y="110"/>
                  <a:pt x="90" y="110"/>
                </a:cubicBezTo>
                <a:moveTo>
                  <a:pt x="149" y="25"/>
                </a:moveTo>
                <a:cubicBezTo>
                  <a:pt x="149" y="24"/>
                  <a:pt x="149" y="24"/>
                  <a:pt x="149" y="24"/>
                </a:cubicBezTo>
                <a:cubicBezTo>
                  <a:pt x="133" y="8"/>
                  <a:pt x="112" y="0"/>
                  <a:pt x="90" y="0"/>
                </a:cubicBezTo>
                <a:cubicBezTo>
                  <a:pt x="69" y="0"/>
                  <a:pt x="48" y="8"/>
                  <a:pt x="32" y="24"/>
                </a:cubicBezTo>
                <a:cubicBezTo>
                  <a:pt x="31" y="25"/>
                  <a:pt x="31" y="25"/>
                  <a:pt x="31" y="25"/>
                </a:cubicBezTo>
                <a:cubicBezTo>
                  <a:pt x="0" y="57"/>
                  <a:pt x="0" y="109"/>
                  <a:pt x="32" y="142"/>
                </a:cubicBezTo>
                <a:cubicBezTo>
                  <a:pt x="90" y="200"/>
                  <a:pt x="90" y="200"/>
                  <a:pt x="90" y="200"/>
                </a:cubicBezTo>
                <a:cubicBezTo>
                  <a:pt x="149" y="142"/>
                  <a:pt x="149" y="142"/>
                  <a:pt x="149" y="142"/>
                </a:cubicBezTo>
                <a:cubicBezTo>
                  <a:pt x="181" y="109"/>
                  <a:pt x="181" y="57"/>
                  <a:pt x="149" y="25"/>
                </a:cubicBezTo>
              </a:path>
            </a:pathLst>
          </a:custGeom>
          <a:solidFill>
            <a:schemeClr val="tx1"/>
          </a:solidFill>
          <a:ln>
            <a:noFill/>
          </a:ln>
        </p:spPr>
        <p:txBody>
          <a:bodyPr spcFirstLastPara="1" wrap="square" lIns="78150" tIns="39050" rIns="78150" bIns="39050" anchor="t" anchorCtr="0">
            <a:noAutofit/>
          </a:bodyPr>
          <a:lstStyle/>
          <a:p>
            <a:endParaRPr lang="da-DK" sz="800" dirty="0">
              <a:solidFill>
                <a:srgbClr val="000000"/>
              </a:solidFill>
              <a:latin typeface="Helvetica Neue"/>
              <a:ea typeface="Helvetica Neue"/>
              <a:cs typeface="Helvetica Neue"/>
              <a:sym typeface="Helvetica Neue"/>
            </a:endParaRPr>
          </a:p>
        </p:txBody>
      </p:sp>
      <p:sp>
        <p:nvSpPr>
          <p:cNvPr id="172" name="Google Shape;172;g88c33b2473_0_196"/>
          <p:cNvSpPr txBox="1"/>
          <p:nvPr/>
        </p:nvSpPr>
        <p:spPr>
          <a:xfrm>
            <a:off x="8512000" y="1448134"/>
            <a:ext cx="1540500" cy="323100"/>
          </a:xfrm>
          <a:prstGeom prst="rect">
            <a:avLst/>
          </a:prstGeom>
          <a:noFill/>
          <a:ln>
            <a:noFill/>
          </a:ln>
        </p:spPr>
        <p:txBody>
          <a:bodyPr spcFirstLastPara="1" wrap="square" lIns="0" tIns="0" rIns="0" bIns="0" anchor="t" anchorCtr="0">
            <a:noAutofit/>
          </a:bodyPr>
          <a:lstStyle/>
          <a:p>
            <a:r>
              <a:rPr lang="da-DK" sz="1000" dirty="0">
                <a:solidFill>
                  <a:srgbClr val="464646"/>
                </a:solidFill>
                <a:latin typeface="Arial"/>
                <a:ea typeface="Arial"/>
                <a:cs typeface="Arial"/>
                <a:sym typeface="Arial"/>
              </a:rPr>
              <a:t>It </a:t>
            </a:r>
            <a:r>
              <a:rPr lang="da-DK" sz="1000" dirty="0" err="1">
                <a:solidFill>
                  <a:srgbClr val="464646"/>
                </a:solidFill>
                <a:latin typeface="Arial"/>
                <a:ea typeface="Arial"/>
                <a:cs typeface="Arial"/>
                <a:sym typeface="Arial"/>
              </a:rPr>
              <a:t>strategy</a:t>
            </a:r>
            <a:r>
              <a:rPr lang="da-DK" sz="1000" dirty="0">
                <a:solidFill>
                  <a:srgbClr val="464646"/>
                </a:solidFill>
                <a:latin typeface="Arial"/>
                <a:ea typeface="Arial"/>
                <a:cs typeface="Arial"/>
                <a:sym typeface="Arial"/>
              </a:rPr>
              <a:t> &amp; </a:t>
            </a:r>
            <a:br>
              <a:rPr lang="da-DK" sz="1000" dirty="0">
                <a:solidFill>
                  <a:srgbClr val="464646"/>
                </a:solidFill>
                <a:latin typeface="Arial"/>
                <a:ea typeface="Arial"/>
                <a:cs typeface="Arial"/>
                <a:sym typeface="Arial"/>
              </a:rPr>
            </a:br>
            <a:r>
              <a:rPr lang="da-DK" sz="1000" dirty="0" err="1">
                <a:solidFill>
                  <a:srgbClr val="464646"/>
                </a:solidFill>
                <a:latin typeface="Arial"/>
                <a:ea typeface="Arial"/>
                <a:cs typeface="Arial"/>
                <a:sym typeface="Arial"/>
              </a:rPr>
              <a:t>effectiveness</a:t>
            </a:r>
            <a:endParaRPr lang="da-DK" sz="1000" dirty="0">
              <a:solidFill>
                <a:srgbClr val="464646"/>
              </a:solidFill>
              <a:latin typeface="Arial"/>
              <a:ea typeface="Arial"/>
              <a:cs typeface="Arial"/>
              <a:sym typeface="Arial"/>
            </a:endParaRPr>
          </a:p>
        </p:txBody>
      </p:sp>
      <p:grpSp>
        <p:nvGrpSpPr>
          <p:cNvPr id="173" name="Google Shape;173;g88c33b2473_0_196"/>
          <p:cNvGrpSpPr/>
          <p:nvPr/>
        </p:nvGrpSpPr>
        <p:grpSpPr>
          <a:xfrm>
            <a:off x="8176984" y="1464776"/>
            <a:ext cx="305696" cy="199956"/>
            <a:chOff x="8987793" y="3976547"/>
            <a:chExt cx="305787" cy="199956"/>
          </a:xfrm>
        </p:grpSpPr>
        <p:sp>
          <p:nvSpPr>
            <p:cNvPr id="174" name="Google Shape;174;g88c33b2473_0_196"/>
            <p:cNvSpPr/>
            <p:nvPr/>
          </p:nvSpPr>
          <p:spPr>
            <a:xfrm>
              <a:off x="8987793" y="4026273"/>
              <a:ext cx="160852" cy="150230"/>
            </a:xfrm>
            <a:custGeom>
              <a:avLst/>
              <a:gdLst/>
              <a:ahLst/>
              <a:cxnLst/>
              <a:rect l="l" t="t" r="r" b="b"/>
              <a:pathLst>
                <a:path w="210" h="178" extrusionOk="0">
                  <a:moveTo>
                    <a:pt x="201" y="150"/>
                  </a:moveTo>
                  <a:cubicBezTo>
                    <a:pt x="184" y="127"/>
                    <a:pt x="148" y="112"/>
                    <a:pt x="105" y="112"/>
                  </a:cubicBezTo>
                  <a:cubicBezTo>
                    <a:pt x="62" y="112"/>
                    <a:pt x="26" y="127"/>
                    <a:pt x="9" y="150"/>
                  </a:cubicBezTo>
                  <a:cubicBezTo>
                    <a:pt x="0" y="161"/>
                    <a:pt x="8" y="178"/>
                    <a:pt x="23" y="178"/>
                  </a:cubicBezTo>
                  <a:cubicBezTo>
                    <a:pt x="187" y="178"/>
                    <a:pt x="187" y="178"/>
                    <a:pt x="187" y="178"/>
                  </a:cubicBezTo>
                  <a:cubicBezTo>
                    <a:pt x="202" y="178"/>
                    <a:pt x="210" y="161"/>
                    <a:pt x="201" y="150"/>
                  </a:cubicBezTo>
                  <a:close/>
                  <a:moveTo>
                    <a:pt x="105" y="81"/>
                  </a:moveTo>
                  <a:cubicBezTo>
                    <a:pt x="127" y="81"/>
                    <a:pt x="146" y="63"/>
                    <a:pt x="146" y="40"/>
                  </a:cubicBezTo>
                  <a:cubicBezTo>
                    <a:pt x="146" y="18"/>
                    <a:pt x="127" y="0"/>
                    <a:pt x="105" y="0"/>
                  </a:cubicBezTo>
                  <a:cubicBezTo>
                    <a:pt x="83" y="0"/>
                    <a:pt x="64" y="18"/>
                    <a:pt x="64" y="40"/>
                  </a:cubicBezTo>
                  <a:cubicBezTo>
                    <a:pt x="64" y="63"/>
                    <a:pt x="83" y="81"/>
                    <a:pt x="105" y="81"/>
                  </a:cubicBezTo>
                  <a:close/>
                </a:path>
              </a:pathLst>
            </a:custGeom>
            <a:solidFill>
              <a:srgbClr val="909090"/>
            </a:solidFill>
            <a:ln>
              <a:noFill/>
            </a:ln>
          </p:spPr>
          <p:txBody>
            <a:bodyPr spcFirstLastPara="1" wrap="square" lIns="78150" tIns="39050" rIns="78150" bIns="39050" anchor="t" anchorCtr="0">
              <a:noAutofit/>
            </a:bodyPr>
            <a:lstStyle/>
            <a:p>
              <a:endParaRPr lang="da-DK" sz="800" dirty="0">
                <a:solidFill>
                  <a:srgbClr val="000000"/>
                </a:solidFill>
                <a:latin typeface="Helvetica Neue"/>
                <a:ea typeface="Helvetica Neue"/>
                <a:cs typeface="Helvetica Neue"/>
                <a:sym typeface="Helvetica Neue"/>
              </a:endParaRPr>
            </a:p>
          </p:txBody>
        </p:sp>
        <p:sp>
          <p:nvSpPr>
            <p:cNvPr id="175" name="Google Shape;175;g88c33b2473_0_196"/>
            <p:cNvSpPr/>
            <p:nvPr/>
          </p:nvSpPr>
          <p:spPr>
            <a:xfrm>
              <a:off x="9132728" y="4026273"/>
              <a:ext cx="160852" cy="150230"/>
            </a:xfrm>
            <a:custGeom>
              <a:avLst/>
              <a:gdLst/>
              <a:ahLst/>
              <a:cxnLst/>
              <a:rect l="l" t="t" r="r" b="b"/>
              <a:pathLst>
                <a:path w="210" h="178" extrusionOk="0">
                  <a:moveTo>
                    <a:pt x="201" y="150"/>
                  </a:moveTo>
                  <a:cubicBezTo>
                    <a:pt x="184" y="127"/>
                    <a:pt x="148" y="112"/>
                    <a:pt x="105" y="112"/>
                  </a:cubicBezTo>
                  <a:cubicBezTo>
                    <a:pt x="62" y="112"/>
                    <a:pt x="26" y="127"/>
                    <a:pt x="9" y="150"/>
                  </a:cubicBezTo>
                  <a:cubicBezTo>
                    <a:pt x="0" y="161"/>
                    <a:pt x="8" y="178"/>
                    <a:pt x="23" y="178"/>
                  </a:cubicBezTo>
                  <a:cubicBezTo>
                    <a:pt x="187" y="178"/>
                    <a:pt x="187" y="178"/>
                    <a:pt x="187" y="178"/>
                  </a:cubicBezTo>
                  <a:cubicBezTo>
                    <a:pt x="202" y="178"/>
                    <a:pt x="210" y="161"/>
                    <a:pt x="201" y="150"/>
                  </a:cubicBezTo>
                  <a:close/>
                  <a:moveTo>
                    <a:pt x="105" y="81"/>
                  </a:moveTo>
                  <a:cubicBezTo>
                    <a:pt x="127" y="81"/>
                    <a:pt x="146" y="63"/>
                    <a:pt x="146" y="40"/>
                  </a:cubicBezTo>
                  <a:cubicBezTo>
                    <a:pt x="146" y="18"/>
                    <a:pt x="127" y="0"/>
                    <a:pt x="105" y="0"/>
                  </a:cubicBezTo>
                  <a:cubicBezTo>
                    <a:pt x="83" y="0"/>
                    <a:pt x="64" y="18"/>
                    <a:pt x="64" y="40"/>
                  </a:cubicBezTo>
                  <a:cubicBezTo>
                    <a:pt x="64" y="63"/>
                    <a:pt x="83" y="81"/>
                    <a:pt x="105" y="81"/>
                  </a:cubicBezTo>
                  <a:close/>
                </a:path>
              </a:pathLst>
            </a:custGeom>
            <a:solidFill>
              <a:srgbClr val="909090"/>
            </a:solidFill>
            <a:ln>
              <a:noFill/>
            </a:ln>
          </p:spPr>
          <p:txBody>
            <a:bodyPr spcFirstLastPara="1" wrap="square" lIns="78150" tIns="39050" rIns="78150" bIns="39050" anchor="t" anchorCtr="0">
              <a:noAutofit/>
            </a:bodyPr>
            <a:lstStyle/>
            <a:p>
              <a:endParaRPr lang="da-DK" sz="800" dirty="0">
                <a:solidFill>
                  <a:srgbClr val="000000"/>
                </a:solidFill>
                <a:latin typeface="Helvetica Neue"/>
                <a:ea typeface="Helvetica Neue"/>
                <a:cs typeface="Helvetica Neue"/>
                <a:sym typeface="Helvetica Neue"/>
              </a:endParaRPr>
            </a:p>
          </p:txBody>
        </p:sp>
        <p:sp>
          <p:nvSpPr>
            <p:cNvPr id="176" name="Google Shape;176;g88c33b2473_0_196"/>
            <p:cNvSpPr/>
            <p:nvPr/>
          </p:nvSpPr>
          <p:spPr>
            <a:xfrm>
              <a:off x="9031419" y="3976547"/>
              <a:ext cx="214094" cy="199956"/>
            </a:xfrm>
            <a:custGeom>
              <a:avLst/>
              <a:gdLst/>
              <a:ahLst/>
              <a:cxnLst/>
              <a:rect l="l" t="t" r="r" b="b"/>
              <a:pathLst>
                <a:path w="210" h="178" extrusionOk="0">
                  <a:moveTo>
                    <a:pt x="201" y="150"/>
                  </a:moveTo>
                  <a:cubicBezTo>
                    <a:pt x="184" y="127"/>
                    <a:pt x="148" y="112"/>
                    <a:pt x="105" y="112"/>
                  </a:cubicBezTo>
                  <a:cubicBezTo>
                    <a:pt x="62" y="112"/>
                    <a:pt x="26" y="127"/>
                    <a:pt x="9" y="150"/>
                  </a:cubicBezTo>
                  <a:cubicBezTo>
                    <a:pt x="0" y="161"/>
                    <a:pt x="8" y="178"/>
                    <a:pt x="23" y="178"/>
                  </a:cubicBezTo>
                  <a:cubicBezTo>
                    <a:pt x="187" y="178"/>
                    <a:pt x="187" y="178"/>
                    <a:pt x="187" y="178"/>
                  </a:cubicBezTo>
                  <a:cubicBezTo>
                    <a:pt x="202" y="178"/>
                    <a:pt x="210" y="161"/>
                    <a:pt x="201" y="150"/>
                  </a:cubicBezTo>
                  <a:close/>
                  <a:moveTo>
                    <a:pt x="105" y="81"/>
                  </a:moveTo>
                  <a:cubicBezTo>
                    <a:pt x="127" y="81"/>
                    <a:pt x="146" y="63"/>
                    <a:pt x="146" y="40"/>
                  </a:cubicBezTo>
                  <a:cubicBezTo>
                    <a:pt x="146" y="18"/>
                    <a:pt x="127" y="0"/>
                    <a:pt x="105" y="0"/>
                  </a:cubicBezTo>
                  <a:cubicBezTo>
                    <a:pt x="83" y="0"/>
                    <a:pt x="64" y="18"/>
                    <a:pt x="64" y="40"/>
                  </a:cubicBezTo>
                  <a:cubicBezTo>
                    <a:pt x="64" y="63"/>
                    <a:pt x="83" y="81"/>
                    <a:pt x="105" y="81"/>
                  </a:cubicBezTo>
                  <a:close/>
                </a:path>
              </a:pathLst>
            </a:custGeom>
            <a:solidFill>
              <a:srgbClr val="B4B4B4"/>
            </a:solidFill>
            <a:ln>
              <a:noFill/>
            </a:ln>
          </p:spPr>
          <p:txBody>
            <a:bodyPr spcFirstLastPara="1" wrap="square" lIns="78150" tIns="39050" rIns="78150" bIns="39050" anchor="t" anchorCtr="0">
              <a:noAutofit/>
            </a:bodyPr>
            <a:lstStyle/>
            <a:p>
              <a:endParaRPr lang="da-DK" sz="800" dirty="0">
                <a:solidFill>
                  <a:srgbClr val="000000"/>
                </a:solidFill>
                <a:latin typeface="Helvetica Neue"/>
                <a:ea typeface="Helvetica Neue"/>
                <a:cs typeface="Helvetica Neue"/>
                <a:sym typeface="Helvetica Neue"/>
              </a:endParaRPr>
            </a:p>
          </p:txBody>
        </p:sp>
      </p:grpSp>
      <p:sp>
        <p:nvSpPr>
          <p:cNvPr id="177" name="Google Shape;177;g88c33b2473_0_196"/>
          <p:cNvSpPr txBox="1"/>
          <p:nvPr/>
        </p:nvSpPr>
        <p:spPr>
          <a:xfrm>
            <a:off x="8512000" y="1850931"/>
            <a:ext cx="1303800" cy="153900"/>
          </a:xfrm>
          <a:prstGeom prst="rect">
            <a:avLst/>
          </a:prstGeom>
          <a:noFill/>
          <a:ln>
            <a:noFill/>
          </a:ln>
        </p:spPr>
        <p:txBody>
          <a:bodyPr spcFirstLastPara="1" wrap="square" lIns="0" tIns="0" rIns="0" bIns="0" anchor="t" anchorCtr="0">
            <a:noAutofit/>
          </a:bodyPr>
          <a:lstStyle/>
          <a:p>
            <a:r>
              <a:rPr lang="da-DK" sz="1000" dirty="0">
                <a:solidFill>
                  <a:srgbClr val="464646"/>
                </a:solidFill>
                <a:latin typeface="Arial"/>
                <a:ea typeface="Arial"/>
                <a:cs typeface="Arial"/>
                <a:sym typeface="Arial"/>
              </a:rPr>
              <a:t>Dansk &amp; Engelsk</a:t>
            </a:r>
          </a:p>
        </p:txBody>
      </p:sp>
      <p:sp>
        <p:nvSpPr>
          <p:cNvPr id="178" name="Google Shape;178;g88c33b2473_0_196"/>
          <p:cNvSpPr txBox="1"/>
          <p:nvPr/>
        </p:nvSpPr>
        <p:spPr>
          <a:xfrm>
            <a:off x="10298342" y="1140589"/>
            <a:ext cx="2276700" cy="153900"/>
          </a:xfrm>
          <a:prstGeom prst="rect">
            <a:avLst/>
          </a:prstGeom>
          <a:noFill/>
          <a:ln>
            <a:noFill/>
          </a:ln>
        </p:spPr>
        <p:txBody>
          <a:bodyPr spcFirstLastPara="1" wrap="square" lIns="0" tIns="0" rIns="0" bIns="0" anchor="t" anchorCtr="0">
            <a:noAutofit/>
          </a:bodyPr>
          <a:lstStyle/>
          <a:p>
            <a:r>
              <a:rPr lang="da-DK" sz="1000" dirty="0" err="1">
                <a:solidFill>
                  <a:srgbClr val="464646"/>
                </a:solidFill>
                <a:ea typeface="Arial"/>
                <a:cs typeface="Arial"/>
                <a:sym typeface="Arial"/>
              </a:rPr>
              <a:t>martin.ernst@thursday.consulting</a:t>
            </a:r>
            <a:endParaRPr lang="da-DK" sz="1000" dirty="0">
              <a:solidFill>
                <a:srgbClr val="464646"/>
              </a:solidFill>
              <a:ea typeface="Arial"/>
              <a:cs typeface="Arial"/>
              <a:sym typeface="Arial"/>
            </a:endParaRPr>
          </a:p>
        </p:txBody>
      </p:sp>
      <p:sp>
        <p:nvSpPr>
          <p:cNvPr id="179" name="Google Shape;179;g88c33b2473_0_196"/>
          <p:cNvSpPr/>
          <p:nvPr/>
        </p:nvSpPr>
        <p:spPr>
          <a:xfrm>
            <a:off x="10033834" y="1157113"/>
            <a:ext cx="186016" cy="138934"/>
          </a:xfrm>
          <a:custGeom>
            <a:avLst/>
            <a:gdLst/>
            <a:ahLst/>
            <a:cxnLst/>
            <a:rect l="l" t="t" r="r" b="b"/>
            <a:pathLst>
              <a:path w="200" h="150" extrusionOk="0">
                <a:moveTo>
                  <a:pt x="200" y="15"/>
                </a:moveTo>
                <a:cubicBezTo>
                  <a:pt x="200" y="13"/>
                  <a:pt x="200" y="13"/>
                  <a:pt x="200" y="13"/>
                </a:cubicBezTo>
                <a:cubicBezTo>
                  <a:pt x="200" y="6"/>
                  <a:pt x="195" y="0"/>
                  <a:pt x="188" y="0"/>
                </a:cubicBezTo>
                <a:cubicBezTo>
                  <a:pt x="13" y="0"/>
                  <a:pt x="13" y="0"/>
                  <a:pt x="13" y="0"/>
                </a:cubicBezTo>
                <a:cubicBezTo>
                  <a:pt x="6" y="0"/>
                  <a:pt x="0" y="6"/>
                  <a:pt x="0" y="13"/>
                </a:cubicBezTo>
                <a:cubicBezTo>
                  <a:pt x="0" y="15"/>
                  <a:pt x="0" y="15"/>
                  <a:pt x="0" y="15"/>
                </a:cubicBezTo>
                <a:cubicBezTo>
                  <a:pt x="100" y="63"/>
                  <a:pt x="100" y="63"/>
                  <a:pt x="100" y="63"/>
                </a:cubicBezTo>
                <a:lnTo>
                  <a:pt x="200" y="15"/>
                </a:lnTo>
                <a:close/>
                <a:moveTo>
                  <a:pt x="100" y="91"/>
                </a:moveTo>
                <a:cubicBezTo>
                  <a:pt x="0" y="43"/>
                  <a:pt x="0" y="43"/>
                  <a:pt x="0" y="43"/>
                </a:cubicBezTo>
                <a:cubicBezTo>
                  <a:pt x="0" y="138"/>
                  <a:pt x="0" y="138"/>
                  <a:pt x="0" y="138"/>
                </a:cubicBezTo>
                <a:cubicBezTo>
                  <a:pt x="0" y="144"/>
                  <a:pt x="6" y="150"/>
                  <a:pt x="13" y="150"/>
                </a:cubicBezTo>
                <a:cubicBezTo>
                  <a:pt x="188" y="150"/>
                  <a:pt x="188" y="150"/>
                  <a:pt x="188" y="150"/>
                </a:cubicBezTo>
                <a:cubicBezTo>
                  <a:pt x="195" y="150"/>
                  <a:pt x="200" y="144"/>
                  <a:pt x="200" y="138"/>
                </a:cubicBezTo>
                <a:cubicBezTo>
                  <a:pt x="200" y="43"/>
                  <a:pt x="200" y="43"/>
                  <a:pt x="200" y="43"/>
                </a:cubicBezTo>
                <a:lnTo>
                  <a:pt x="100" y="91"/>
                </a:lnTo>
                <a:close/>
              </a:path>
            </a:pathLst>
          </a:custGeom>
          <a:solidFill>
            <a:srgbClr val="000000"/>
          </a:solidFill>
          <a:ln>
            <a:noFill/>
          </a:ln>
        </p:spPr>
        <p:txBody>
          <a:bodyPr spcFirstLastPara="1" wrap="square" lIns="78150" tIns="39050" rIns="78150" bIns="39050" anchor="t" anchorCtr="0">
            <a:noAutofit/>
          </a:bodyPr>
          <a:lstStyle/>
          <a:p>
            <a:endParaRPr lang="da-DK" sz="800" dirty="0">
              <a:solidFill>
                <a:srgbClr val="000000"/>
              </a:solidFill>
              <a:latin typeface="Helvetica Neue"/>
              <a:ea typeface="Helvetica Neue"/>
              <a:cs typeface="Helvetica Neue"/>
              <a:sym typeface="Helvetica Neue"/>
            </a:endParaRPr>
          </a:p>
        </p:txBody>
      </p:sp>
      <p:sp>
        <p:nvSpPr>
          <p:cNvPr id="180" name="Google Shape;180;g88c33b2473_0_196"/>
          <p:cNvSpPr txBox="1"/>
          <p:nvPr/>
        </p:nvSpPr>
        <p:spPr>
          <a:xfrm>
            <a:off x="10298342" y="1495760"/>
            <a:ext cx="2276700" cy="153900"/>
          </a:xfrm>
          <a:prstGeom prst="rect">
            <a:avLst/>
          </a:prstGeom>
          <a:noFill/>
          <a:ln>
            <a:noFill/>
          </a:ln>
        </p:spPr>
        <p:txBody>
          <a:bodyPr spcFirstLastPara="1" wrap="square" lIns="0" tIns="0" rIns="0" bIns="0" anchor="t" anchorCtr="0">
            <a:noAutofit/>
          </a:bodyPr>
          <a:lstStyle/>
          <a:p>
            <a:r>
              <a:rPr lang="da-DK" sz="1000" dirty="0">
                <a:solidFill>
                  <a:srgbClr val="464646"/>
                </a:solidFill>
                <a:ea typeface="Arial"/>
                <a:cs typeface="Arial"/>
                <a:sym typeface="Arial"/>
              </a:rPr>
              <a:t>+45 2991 1122</a:t>
            </a:r>
          </a:p>
        </p:txBody>
      </p:sp>
      <p:sp>
        <p:nvSpPr>
          <p:cNvPr id="181" name="Google Shape;181;g88c33b2473_0_196"/>
          <p:cNvSpPr/>
          <p:nvPr/>
        </p:nvSpPr>
        <p:spPr>
          <a:xfrm>
            <a:off x="10000495" y="1470433"/>
            <a:ext cx="203945" cy="203996"/>
          </a:xfrm>
          <a:custGeom>
            <a:avLst/>
            <a:gdLst/>
            <a:ahLst/>
            <a:cxnLst/>
            <a:rect l="l" t="t" r="r" b="b"/>
            <a:pathLst>
              <a:path w="200" h="200" extrusionOk="0">
                <a:moveTo>
                  <a:pt x="75" y="56"/>
                </a:moveTo>
                <a:cubicBezTo>
                  <a:pt x="70" y="52"/>
                  <a:pt x="62" y="52"/>
                  <a:pt x="57" y="56"/>
                </a:cubicBezTo>
                <a:cubicBezTo>
                  <a:pt x="52" y="61"/>
                  <a:pt x="52" y="69"/>
                  <a:pt x="57" y="74"/>
                </a:cubicBezTo>
                <a:cubicBezTo>
                  <a:pt x="70" y="87"/>
                  <a:pt x="70" y="87"/>
                  <a:pt x="70" y="87"/>
                </a:cubicBezTo>
                <a:cubicBezTo>
                  <a:pt x="0" y="87"/>
                  <a:pt x="0" y="87"/>
                  <a:pt x="0" y="87"/>
                </a:cubicBezTo>
                <a:cubicBezTo>
                  <a:pt x="0" y="112"/>
                  <a:pt x="0" y="112"/>
                  <a:pt x="0" y="112"/>
                </a:cubicBezTo>
                <a:cubicBezTo>
                  <a:pt x="70" y="112"/>
                  <a:pt x="70" y="112"/>
                  <a:pt x="70" y="112"/>
                </a:cubicBezTo>
                <a:cubicBezTo>
                  <a:pt x="57" y="126"/>
                  <a:pt x="57" y="126"/>
                  <a:pt x="57" y="126"/>
                </a:cubicBezTo>
                <a:cubicBezTo>
                  <a:pt x="52" y="131"/>
                  <a:pt x="52" y="138"/>
                  <a:pt x="57" y="143"/>
                </a:cubicBezTo>
                <a:cubicBezTo>
                  <a:pt x="62" y="148"/>
                  <a:pt x="70" y="148"/>
                  <a:pt x="75" y="143"/>
                </a:cubicBezTo>
                <a:cubicBezTo>
                  <a:pt x="118" y="100"/>
                  <a:pt x="118" y="100"/>
                  <a:pt x="118" y="100"/>
                </a:cubicBezTo>
                <a:lnTo>
                  <a:pt x="75" y="56"/>
                </a:lnTo>
                <a:close/>
                <a:moveTo>
                  <a:pt x="188" y="0"/>
                </a:moveTo>
                <a:cubicBezTo>
                  <a:pt x="88" y="0"/>
                  <a:pt x="88" y="0"/>
                  <a:pt x="88" y="0"/>
                </a:cubicBezTo>
                <a:cubicBezTo>
                  <a:pt x="81" y="0"/>
                  <a:pt x="75" y="6"/>
                  <a:pt x="75" y="12"/>
                </a:cubicBezTo>
                <a:cubicBezTo>
                  <a:pt x="75" y="22"/>
                  <a:pt x="75" y="22"/>
                  <a:pt x="75" y="22"/>
                </a:cubicBezTo>
                <a:cubicBezTo>
                  <a:pt x="100" y="47"/>
                  <a:pt x="100" y="47"/>
                  <a:pt x="100" y="47"/>
                </a:cubicBezTo>
                <a:cubicBezTo>
                  <a:pt x="100" y="25"/>
                  <a:pt x="100" y="25"/>
                  <a:pt x="100" y="25"/>
                </a:cubicBezTo>
                <a:cubicBezTo>
                  <a:pt x="175" y="25"/>
                  <a:pt x="175" y="25"/>
                  <a:pt x="175" y="25"/>
                </a:cubicBezTo>
                <a:cubicBezTo>
                  <a:pt x="175" y="175"/>
                  <a:pt x="175" y="175"/>
                  <a:pt x="175" y="175"/>
                </a:cubicBezTo>
                <a:cubicBezTo>
                  <a:pt x="100" y="175"/>
                  <a:pt x="100" y="175"/>
                  <a:pt x="100" y="175"/>
                </a:cubicBezTo>
                <a:cubicBezTo>
                  <a:pt x="100" y="153"/>
                  <a:pt x="100" y="153"/>
                  <a:pt x="100" y="153"/>
                </a:cubicBezTo>
                <a:cubicBezTo>
                  <a:pt x="75" y="178"/>
                  <a:pt x="75" y="178"/>
                  <a:pt x="75" y="178"/>
                </a:cubicBezTo>
                <a:cubicBezTo>
                  <a:pt x="75" y="187"/>
                  <a:pt x="75" y="187"/>
                  <a:pt x="75" y="187"/>
                </a:cubicBezTo>
                <a:cubicBezTo>
                  <a:pt x="75" y="194"/>
                  <a:pt x="81" y="200"/>
                  <a:pt x="88" y="200"/>
                </a:cubicBezTo>
                <a:cubicBezTo>
                  <a:pt x="188" y="200"/>
                  <a:pt x="188" y="200"/>
                  <a:pt x="188" y="200"/>
                </a:cubicBezTo>
                <a:cubicBezTo>
                  <a:pt x="195" y="200"/>
                  <a:pt x="200" y="194"/>
                  <a:pt x="200" y="187"/>
                </a:cubicBezTo>
                <a:cubicBezTo>
                  <a:pt x="200" y="12"/>
                  <a:pt x="200" y="12"/>
                  <a:pt x="200" y="12"/>
                </a:cubicBezTo>
                <a:cubicBezTo>
                  <a:pt x="200" y="6"/>
                  <a:pt x="195" y="0"/>
                  <a:pt x="188" y="0"/>
                </a:cubicBezTo>
                <a:close/>
              </a:path>
            </a:pathLst>
          </a:custGeom>
          <a:solidFill>
            <a:srgbClr val="2C8646"/>
          </a:solidFill>
          <a:ln>
            <a:noFill/>
          </a:ln>
        </p:spPr>
        <p:txBody>
          <a:bodyPr spcFirstLastPara="1" wrap="square" lIns="78150" tIns="39050" rIns="78150" bIns="39050" anchor="t" anchorCtr="0">
            <a:noAutofit/>
          </a:bodyPr>
          <a:lstStyle/>
          <a:p>
            <a:endParaRPr lang="da-DK" sz="800" dirty="0">
              <a:solidFill>
                <a:srgbClr val="000000"/>
              </a:solidFill>
              <a:latin typeface="Helvetica Neue"/>
              <a:ea typeface="Helvetica Neue"/>
              <a:cs typeface="Helvetica Neue"/>
              <a:sym typeface="Helvetica Neue"/>
            </a:endParaRPr>
          </a:p>
        </p:txBody>
      </p:sp>
      <p:pic>
        <p:nvPicPr>
          <p:cNvPr id="182" name="Google Shape;182;g88c33b2473_0_196" descr="Image result for linkedin logo"/>
          <p:cNvPicPr preferRelativeResize="0"/>
          <p:nvPr/>
        </p:nvPicPr>
        <p:blipFill rotWithShape="1">
          <a:blip r:embed="rId3">
            <a:alphaModFix/>
          </a:blip>
          <a:srcRect/>
          <a:stretch/>
        </p:blipFill>
        <p:spPr>
          <a:xfrm>
            <a:off x="10023985" y="1821384"/>
            <a:ext cx="195866" cy="195866"/>
          </a:xfrm>
          <a:prstGeom prst="rect">
            <a:avLst/>
          </a:prstGeom>
          <a:noFill/>
          <a:ln>
            <a:noFill/>
          </a:ln>
        </p:spPr>
      </p:pic>
      <p:sp>
        <p:nvSpPr>
          <p:cNvPr id="183" name="Google Shape;183;g88c33b2473_0_196"/>
          <p:cNvSpPr/>
          <p:nvPr/>
        </p:nvSpPr>
        <p:spPr>
          <a:xfrm>
            <a:off x="1907440" y="990954"/>
            <a:ext cx="300000" cy="369300"/>
          </a:xfrm>
          <a:prstGeom prst="rect">
            <a:avLst/>
          </a:prstGeom>
          <a:noFill/>
          <a:ln>
            <a:noFill/>
          </a:ln>
        </p:spPr>
        <p:txBody>
          <a:bodyPr spcFirstLastPara="1" wrap="square" lIns="91375" tIns="45700" rIns="91375" bIns="45700" anchor="t" anchorCtr="0">
            <a:noAutofit/>
          </a:bodyPr>
          <a:lstStyle/>
          <a:p>
            <a:r>
              <a:rPr lang="da-DK" b="1" i="1" dirty="0">
                <a:solidFill>
                  <a:schemeClr val="accent5">
                    <a:lumMod val="50000"/>
                  </a:schemeClr>
                </a:solidFill>
                <a:latin typeface="Arial"/>
                <a:ea typeface="Arial"/>
                <a:cs typeface="Arial"/>
                <a:sym typeface="Arial"/>
              </a:rPr>
              <a:t>“</a:t>
            </a:r>
            <a:endParaRPr lang="da-DK" dirty="0">
              <a:solidFill>
                <a:schemeClr val="accent5">
                  <a:lumMod val="50000"/>
                </a:schemeClr>
              </a:solidFill>
              <a:latin typeface="Helvetica Neue"/>
              <a:ea typeface="Helvetica Neue"/>
              <a:cs typeface="Helvetica Neue"/>
              <a:sym typeface="Helvetica Neue"/>
            </a:endParaRPr>
          </a:p>
        </p:txBody>
      </p:sp>
      <p:sp>
        <p:nvSpPr>
          <p:cNvPr id="184" name="Google Shape;184;g88c33b2473_0_196"/>
          <p:cNvSpPr/>
          <p:nvPr/>
        </p:nvSpPr>
        <p:spPr>
          <a:xfrm rot="10800000">
            <a:off x="5942098" y="1870665"/>
            <a:ext cx="300000" cy="369300"/>
          </a:xfrm>
          <a:prstGeom prst="rect">
            <a:avLst/>
          </a:prstGeom>
          <a:noFill/>
          <a:ln>
            <a:noFill/>
          </a:ln>
        </p:spPr>
        <p:txBody>
          <a:bodyPr spcFirstLastPara="1" wrap="square" lIns="91375" tIns="45700" rIns="91375" bIns="45700" anchor="t" anchorCtr="0">
            <a:noAutofit/>
          </a:bodyPr>
          <a:lstStyle/>
          <a:p>
            <a:r>
              <a:rPr lang="da-DK" b="1" i="1" dirty="0">
                <a:solidFill>
                  <a:schemeClr val="accent5">
                    <a:lumMod val="50000"/>
                  </a:schemeClr>
                </a:solidFill>
                <a:latin typeface="Arial"/>
                <a:ea typeface="Arial"/>
                <a:cs typeface="Arial"/>
                <a:sym typeface="Arial"/>
              </a:rPr>
              <a:t>“</a:t>
            </a:r>
            <a:endParaRPr lang="da-DK" dirty="0">
              <a:solidFill>
                <a:schemeClr val="accent5">
                  <a:lumMod val="50000"/>
                </a:schemeClr>
              </a:solidFill>
              <a:latin typeface="Helvetica Neue"/>
              <a:ea typeface="Helvetica Neue"/>
              <a:cs typeface="Helvetica Neue"/>
              <a:sym typeface="Helvetica Neue"/>
            </a:endParaRPr>
          </a:p>
        </p:txBody>
      </p:sp>
      <p:sp>
        <p:nvSpPr>
          <p:cNvPr id="185" name="Google Shape;185;g88c33b2473_0_196"/>
          <p:cNvSpPr/>
          <p:nvPr/>
        </p:nvSpPr>
        <p:spPr>
          <a:xfrm>
            <a:off x="5971701" y="3244333"/>
            <a:ext cx="248700" cy="369300"/>
          </a:xfrm>
          <a:prstGeom prst="rect">
            <a:avLst/>
          </a:prstGeom>
          <a:noFill/>
          <a:ln>
            <a:noFill/>
          </a:ln>
        </p:spPr>
        <p:txBody>
          <a:bodyPr spcFirstLastPara="1" wrap="square" lIns="91375" tIns="45700" rIns="91375" bIns="45700" anchor="t" anchorCtr="0">
            <a:noAutofit/>
          </a:bodyPr>
          <a:lstStyle/>
          <a:p>
            <a:r>
              <a:rPr lang="da-DK">
                <a:solidFill>
                  <a:srgbClr val="000000"/>
                </a:solidFill>
                <a:latin typeface="Arial"/>
                <a:ea typeface="Arial"/>
                <a:cs typeface="Arial"/>
                <a:sym typeface="Arial"/>
              </a:rPr>
              <a:t> </a:t>
            </a:r>
            <a:endParaRPr lang="da-DK" sz="1400" dirty="0">
              <a:solidFill>
                <a:srgbClr val="000000"/>
              </a:solidFill>
              <a:latin typeface="Arial"/>
              <a:ea typeface="Arial"/>
              <a:cs typeface="Arial"/>
              <a:sym typeface="Arial"/>
            </a:endParaRPr>
          </a:p>
        </p:txBody>
      </p:sp>
      <p:grpSp>
        <p:nvGrpSpPr>
          <p:cNvPr id="186" name="Google Shape;186;g88c33b2473_0_196"/>
          <p:cNvGrpSpPr/>
          <p:nvPr/>
        </p:nvGrpSpPr>
        <p:grpSpPr>
          <a:xfrm>
            <a:off x="8181945" y="1781201"/>
            <a:ext cx="296584" cy="293504"/>
            <a:chOff x="3940175" y="3792538"/>
            <a:chExt cx="149225" cy="147638"/>
          </a:xfrm>
        </p:grpSpPr>
        <p:sp>
          <p:nvSpPr>
            <p:cNvPr id="187" name="Google Shape;187;g88c33b2473_0_196"/>
            <p:cNvSpPr/>
            <p:nvPr/>
          </p:nvSpPr>
          <p:spPr>
            <a:xfrm>
              <a:off x="4062413" y="3811588"/>
              <a:ext cx="15900" cy="14400"/>
            </a:xfrm>
            <a:prstGeom prst="ellipse">
              <a:avLst/>
            </a:prstGeom>
            <a:solidFill>
              <a:srgbClr val="5A5A5A"/>
            </a:solidFill>
            <a:ln>
              <a:noFill/>
            </a:ln>
          </p:spPr>
          <p:txBody>
            <a:bodyPr spcFirstLastPara="1" wrap="square" lIns="91375" tIns="45700" rIns="91375" bIns="45700" anchor="t" anchorCtr="0">
              <a:noAutofit/>
            </a:bodyPr>
            <a:lstStyle/>
            <a:p>
              <a:endParaRPr lang="da-DK" sz="3200" dirty="0">
                <a:solidFill>
                  <a:srgbClr val="000000"/>
                </a:solidFill>
                <a:latin typeface="Arial"/>
                <a:ea typeface="Arial"/>
                <a:cs typeface="Arial"/>
                <a:sym typeface="Arial"/>
              </a:endParaRPr>
            </a:p>
          </p:txBody>
        </p:sp>
        <p:sp>
          <p:nvSpPr>
            <p:cNvPr id="188" name="Google Shape;188;g88c33b2473_0_196"/>
            <p:cNvSpPr/>
            <p:nvPr/>
          </p:nvSpPr>
          <p:spPr>
            <a:xfrm>
              <a:off x="3998913" y="3846513"/>
              <a:ext cx="17463" cy="53975"/>
            </a:xfrm>
            <a:custGeom>
              <a:avLst/>
              <a:gdLst/>
              <a:ahLst/>
              <a:cxnLst/>
              <a:rect l="l" t="t" r="r" b="b"/>
              <a:pathLst>
                <a:path w="23" h="69" extrusionOk="0">
                  <a:moveTo>
                    <a:pt x="16" y="69"/>
                  </a:moveTo>
                  <a:cubicBezTo>
                    <a:pt x="14" y="67"/>
                    <a:pt x="14" y="67"/>
                    <a:pt x="14" y="67"/>
                  </a:cubicBezTo>
                  <a:cubicBezTo>
                    <a:pt x="5" y="59"/>
                    <a:pt x="0" y="47"/>
                    <a:pt x="0" y="35"/>
                  </a:cubicBezTo>
                  <a:cubicBezTo>
                    <a:pt x="0" y="22"/>
                    <a:pt x="5" y="11"/>
                    <a:pt x="14" y="2"/>
                  </a:cubicBezTo>
                  <a:cubicBezTo>
                    <a:pt x="16" y="0"/>
                    <a:pt x="16" y="0"/>
                    <a:pt x="16" y="0"/>
                  </a:cubicBezTo>
                  <a:cubicBezTo>
                    <a:pt x="23" y="6"/>
                    <a:pt x="23" y="6"/>
                    <a:pt x="23" y="6"/>
                  </a:cubicBezTo>
                  <a:cubicBezTo>
                    <a:pt x="21" y="8"/>
                    <a:pt x="21" y="8"/>
                    <a:pt x="21" y="8"/>
                  </a:cubicBezTo>
                  <a:cubicBezTo>
                    <a:pt x="14" y="15"/>
                    <a:pt x="10" y="24"/>
                    <a:pt x="10" y="34"/>
                  </a:cubicBezTo>
                  <a:cubicBezTo>
                    <a:pt x="10" y="45"/>
                    <a:pt x="14" y="54"/>
                    <a:pt x="21" y="61"/>
                  </a:cubicBezTo>
                  <a:cubicBezTo>
                    <a:pt x="23" y="63"/>
                    <a:pt x="23" y="63"/>
                    <a:pt x="23" y="63"/>
                  </a:cubicBezTo>
                  <a:lnTo>
                    <a:pt x="16" y="69"/>
                  </a:lnTo>
                  <a:close/>
                </a:path>
              </a:pathLst>
            </a:custGeom>
            <a:solidFill>
              <a:srgbClr val="5A5A5A"/>
            </a:solidFill>
            <a:ln>
              <a:noFill/>
            </a:ln>
          </p:spPr>
          <p:txBody>
            <a:bodyPr spcFirstLastPara="1" wrap="square" lIns="91375" tIns="45700" rIns="91375" bIns="45700" anchor="t" anchorCtr="0">
              <a:noAutofit/>
            </a:bodyPr>
            <a:lstStyle/>
            <a:p>
              <a:endParaRPr lang="da-DK" sz="3200" dirty="0">
                <a:solidFill>
                  <a:srgbClr val="000000"/>
                </a:solidFill>
                <a:latin typeface="Arial"/>
                <a:ea typeface="Arial"/>
                <a:cs typeface="Arial"/>
                <a:sym typeface="Arial"/>
              </a:endParaRPr>
            </a:p>
          </p:txBody>
        </p:sp>
        <p:sp>
          <p:nvSpPr>
            <p:cNvPr id="189" name="Google Shape;189;g88c33b2473_0_196"/>
            <p:cNvSpPr/>
            <p:nvPr/>
          </p:nvSpPr>
          <p:spPr>
            <a:xfrm>
              <a:off x="4011613" y="3852863"/>
              <a:ext cx="14288" cy="41275"/>
            </a:xfrm>
            <a:custGeom>
              <a:avLst/>
              <a:gdLst/>
              <a:ahLst/>
              <a:cxnLst/>
              <a:rect l="l" t="t" r="r" b="b"/>
              <a:pathLst>
                <a:path w="20" h="53" extrusionOk="0">
                  <a:moveTo>
                    <a:pt x="13" y="53"/>
                  </a:moveTo>
                  <a:cubicBezTo>
                    <a:pt x="12" y="52"/>
                    <a:pt x="12" y="52"/>
                    <a:pt x="12" y="52"/>
                  </a:cubicBezTo>
                  <a:cubicBezTo>
                    <a:pt x="4" y="46"/>
                    <a:pt x="0" y="36"/>
                    <a:pt x="0" y="27"/>
                  </a:cubicBezTo>
                  <a:cubicBezTo>
                    <a:pt x="0" y="17"/>
                    <a:pt x="4" y="8"/>
                    <a:pt x="11" y="1"/>
                  </a:cubicBezTo>
                  <a:cubicBezTo>
                    <a:pt x="13" y="0"/>
                    <a:pt x="13" y="0"/>
                    <a:pt x="13" y="0"/>
                  </a:cubicBezTo>
                  <a:cubicBezTo>
                    <a:pt x="20" y="6"/>
                    <a:pt x="20" y="6"/>
                    <a:pt x="20" y="6"/>
                  </a:cubicBezTo>
                  <a:cubicBezTo>
                    <a:pt x="19" y="7"/>
                    <a:pt x="19" y="7"/>
                    <a:pt x="19" y="7"/>
                  </a:cubicBezTo>
                  <a:cubicBezTo>
                    <a:pt x="13" y="12"/>
                    <a:pt x="9" y="19"/>
                    <a:pt x="9" y="26"/>
                  </a:cubicBezTo>
                  <a:cubicBezTo>
                    <a:pt x="9" y="34"/>
                    <a:pt x="13" y="41"/>
                    <a:pt x="19" y="46"/>
                  </a:cubicBezTo>
                  <a:cubicBezTo>
                    <a:pt x="20" y="47"/>
                    <a:pt x="20" y="47"/>
                    <a:pt x="20" y="47"/>
                  </a:cubicBezTo>
                  <a:lnTo>
                    <a:pt x="13" y="53"/>
                  </a:lnTo>
                  <a:close/>
                </a:path>
              </a:pathLst>
            </a:custGeom>
            <a:solidFill>
              <a:srgbClr val="5A5A5A"/>
            </a:solidFill>
            <a:ln>
              <a:noFill/>
            </a:ln>
          </p:spPr>
          <p:txBody>
            <a:bodyPr spcFirstLastPara="1" wrap="square" lIns="91375" tIns="45700" rIns="91375" bIns="45700" anchor="t" anchorCtr="0">
              <a:noAutofit/>
            </a:bodyPr>
            <a:lstStyle/>
            <a:p>
              <a:endParaRPr lang="da-DK" sz="3200" dirty="0">
                <a:solidFill>
                  <a:srgbClr val="000000"/>
                </a:solidFill>
                <a:latin typeface="Arial"/>
                <a:ea typeface="Arial"/>
                <a:cs typeface="Arial"/>
                <a:sym typeface="Arial"/>
              </a:endParaRPr>
            </a:p>
          </p:txBody>
        </p:sp>
        <p:sp>
          <p:nvSpPr>
            <p:cNvPr id="190" name="Google Shape;190;g88c33b2473_0_196"/>
            <p:cNvSpPr/>
            <p:nvPr/>
          </p:nvSpPr>
          <p:spPr>
            <a:xfrm>
              <a:off x="4022725" y="3859213"/>
              <a:ext cx="14288" cy="30163"/>
            </a:xfrm>
            <a:custGeom>
              <a:avLst/>
              <a:gdLst/>
              <a:ahLst/>
              <a:cxnLst/>
              <a:rect l="l" t="t" r="r" b="b"/>
              <a:pathLst>
                <a:path w="18" h="39" extrusionOk="0">
                  <a:moveTo>
                    <a:pt x="10" y="39"/>
                  </a:moveTo>
                  <a:cubicBezTo>
                    <a:pt x="9" y="38"/>
                    <a:pt x="9" y="38"/>
                    <a:pt x="9" y="38"/>
                  </a:cubicBezTo>
                  <a:cubicBezTo>
                    <a:pt x="3" y="33"/>
                    <a:pt x="0" y="27"/>
                    <a:pt x="0" y="19"/>
                  </a:cubicBezTo>
                  <a:cubicBezTo>
                    <a:pt x="0" y="12"/>
                    <a:pt x="3" y="5"/>
                    <a:pt x="9" y="1"/>
                  </a:cubicBezTo>
                  <a:cubicBezTo>
                    <a:pt x="10" y="0"/>
                    <a:pt x="10" y="0"/>
                    <a:pt x="10" y="0"/>
                  </a:cubicBezTo>
                  <a:cubicBezTo>
                    <a:pt x="18" y="7"/>
                    <a:pt x="18" y="7"/>
                    <a:pt x="18" y="7"/>
                  </a:cubicBezTo>
                  <a:cubicBezTo>
                    <a:pt x="16" y="8"/>
                    <a:pt x="16" y="8"/>
                    <a:pt x="16" y="8"/>
                  </a:cubicBezTo>
                  <a:cubicBezTo>
                    <a:pt x="12" y="10"/>
                    <a:pt x="9" y="15"/>
                    <a:pt x="9" y="19"/>
                  </a:cubicBezTo>
                  <a:cubicBezTo>
                    <a:pt x="9" y="24"/>
                    <a:pt x="12" y="28"/>
                    <a:pt x="16" y="31"/>
                  </a:cubicBezTo>
                  <a:cubicBezTo>
                    <a:pt x="18" y="32"/>
                    <a:pt x="18" y="32"/>
                    <a:pt x="18" y="32"/>
                  </a:cubicBezTo>
                  <a:cubicBezTo>
                    <a:pt x="16" y="34"/>
                    <a:pt x="16" y="34"/>
                    <a:pt x="16" y="34"/>
                  </a:cubicBezTo>
                  <a:cubicBezTo>
                    <a:pt x="15" y="35"/>
                    <a:pt x="14" y="35"/>
                    <a:pt x="14" y="36"/>
                  </a:cubicBezTo>
                  <a:cubicBezTo>
                    <a:pt x="14" y="36"/>
                    <a:pt x="14" y="36"/>
                    <a:pt x="13" y="36"/>
                  </a:cubicBezTo>
                  <a:lnTo>
                    <a:pt x="10" y="39"/>
                  </a:lnTo>
                  <a:close/>
                </a:path>
              </a:pathLst>
            </a:custGeom>
            <a:solidFill>
              <a:srgbClr val="5A5A5A"/>
            </a:solidFill>
            <a:ln>
              <a:noFill/>
            </a:ln>
          </p:spPr>
          <p:txBody>
            <a:bodyPr spcFirstLastPara="1" wrap="square" lIns="91375" tIns="45700" rIns="91375" bIns="45700" anchor="t" anchorCtr="0">
              <a:noAutofit/>
            </a:bodyPr>
            <a:lstStyle/>
            <a:p>
              <a:endParaRPr lang="da-DK" sz="3200" dirty="0">
                <a:solidFill>
                  <a:srgbClr val="000000"/>
                </a:solidFill>
                <a:latin typeface="Arial"/>
                <a:ea typeface="Arial"/>
                <a:cs typeface="Arial"/>
                <a:sym typeface="Arial"/>
              </a:endParaRPr>
            </a:p>
          </p:txBody>
        </p:sp>
        <p:sp>
          <p:nvSpPr>
            <p:cNvPr id="191" name="Google Shape;191;g88c33b2473_0_196"/>
            <p:cNvSpPr/>
            <p:nvPr/>
          </p:nvSpPr>
          <p:spPr>
            <a:xfrm>
              <a:off x="3940175" y="3792538"/>
              <a:ext cx="149225" cy="147638"/>
            </a:xfrm>
            <a:custGeom>
              <a:avLst/>
              <a:gdLst/>
              <a:ahLst/>
              <a:cxnLst/>
              <a:rect l="l" t="t" r="r" b="b"/>
              <a:pathLst>
                <a:path w="192" h="192" extrusionOk="0">
                  <a:moveTo>
                    <a:pt x="156" y="137"/>
                  </a:moveTo>
                  <a:cubicBezTo>
                    <a:pt x="153" y="137"/>
                    <a:pt x="151" y="135"/>
                    <a:pt x="151" y="133"/>
                  </a:cubicBezTo>
                  <a:cubicBezTo>
                    <a:pt x="151" y="122"/>
                    <a:pt x="151" y="122"/>
                    <a:pt x="151" y="122"/>
                  </a:cubicBezTo>
                  <a:cubicBezTo>
                    <a:pt x="153" y="121"/>
                    <a:pt x="153" y="121"/>
                    <a:pt x="153" y="121"/>
                  </a:cubicBezTo>
                  <a:cubicBezTo>
                    <a:pt x="159" y="118"/>
                    <a:pt x="163" y="111"/>
                    <a:pt x="163" y="104"/>
                  </a:cubicBezTo>
                  <a:cubicBezTo>
                    <a:pt x="162" y="97"/>
                    <a:pt x="158" y="91"/>
                    <a:pt x="151" y="89"/>
                  </a:cubicBezTo>
                  <a:cubicBezTo>
                    <a:pt x="150" y="88"/>
                    <a:pt x="150" y="88"/>
                    <a:pt x="150" y="88"/>
                  </a:cubicBezTo>
                  <a:cubicBezTo>
                    <a:pt x="150" y="69"/>
                    <a:pt x="150" y="69"/>
                    <a:pt x="150" y="69"/>
                  </a:cubicBezTo>
                  <a:cubicBezTo>
                    <a:pt x="133" y="69"/>
                    <a:pt x="133" y="69"/>
                    <a:pt x="133" y="69"/>
                  </a:cubicBezTo>
                  <a:cubicBezTo>
                    <a:pt x="132" y="69"/>
                    <a:pt x="131" y="69"/>
                    <a:pt x="131" y="68"/>
                  </a:cubicBezTo>
                  <a:cubicBezTo>
                    <a:pt x="131" y="68"/>
                    <a:pt x="131" y="67"/>
                    <a:pt x="131" y="67"/>
                  </a:cubicBezTo>
                  <a:cubicBezTo>
                    <a:pt x="160" y="0"/>
                    <a:pt x="160" y="0"/>
                    <a:pt x="160" y="0"/>
                  </a:cubicBezTo>
                  <a:cubicBezTo>
                    <a:pt x="154" y="0"/>
                    <a:pt x="154" y="0"/>
                    <a:pt x="154" y="0"/>
                  </a:cubicBezTo>
                  <a:cubicBezTo>
                    <a:pt x="0" y="0"/>
                    <a:pt x="0" y="0"/>
                    <a:pt x="0" y="0"/>
                  </a:cubicBezTo>
                  <a:cubicBezTo>
                    <a:pt x="0" y="192"/>
                    <a:pt x="0" y="192"/>
                    <a:pt x="0" y="192"/>
                  </a:cubicBezTo>
                  <a:cubicBezTo>
                    <a:pt x="190" y="192"/>
                    <a:pt x="190" y="192"/>
                    <a:pt x="190" y="192"/>
                  </a:cubicBezTo>
                  <a:cubicBezTo>
                    <a:pt x="192" y="192"/>
                    <a:pt x="192" y="192"/>
                    <a:pt x="192" y="192"/>
                  </a:cubicBezTo>
                  <a:cubicBezTo>
                    <a:pt x="192" y="137"/>
                    <a:pt x="192" y="137"/>
                    <a:pt x="192" y="137"/>
                  </a:cubicBezTo>
                  <a:lnTo>
                    <a:pt x="156" y="137"/>
                  </a:lnTo>
                  <a:close/>
                  <a:moveTo>
                    <a:pt x="183" y="184"/>
                  </a:moveTo>
                  <a:cubicBezTo>
                    <a:pt x="182" y="184"/>
                    <a:pt x="182" y="184"/>
                    <a:pt x="182" y="184"/>
                  </a:cubicBezTo>
                  <a:cubicBezTo>
                    <a:pt x="9" y="184"/>
                    <a:pt x="9" y="184"/>
                    <a:pt x="9" y="184"/>
                  </a:cubicBezTo>
                  <a:cubicBezTo>
                    <a:pt x="9" y="9"/>
                    <a:pt x="9" y="9"/>
                    <a:pt x="9" y="9"/>
                  </a:cubicBezTo>
                  <a:cubicBezTo>
                    <a:pt x="145" y="9"/>
                    <a:pt x="145" y="9"/>
                    <a:pt x="145" y="9"/>
                  </a:cubicBezTo>
                  <a:cubicBezTo>
                    <a:pt x="146" y="9"/>
                    <a:pt x="146" y="9"/>
                    <a:pt x="146" y="9"/>
                  </a:cubicBezTo>
                  <a:cubicBezTo>
                    <a:pt x="130" y="43"/>
                    <a:pt x="130" y="43"/>
                    <a:pt x="130" y="43"/>
                  </a:cubicBezTo>
                  <a:cubicBezTo>
                    <a:pt x="123" y="60"/>
                    <a:pt x="122" y="63"/>
                    <a:pt x="122" y="64"/>
                  </a:cubicBezTo>
                  <a:cubicBezTo>
                    <a:pt x="122" y="64"/>
                    <a:pt x="122" y="64"/>
                    <a:pt x="122" y="64"/>
                  </a:cubicBezTo>
                  <a:cubicBezTo>
                    <a:pt x="121" y="67"/>
                    <a:pt x="121" y="71"/>
                    <a:pt x="124" y="74"/>
                  </a:cubicBezTo>
                  <a:cubicBezTo>
                    <a:pt x="126" y="77"/>
                    <a:pt x="129" y="79"/>
                    <a:pt x="133" y="79"/>
                  </a:cubicBezTo>
                  <a:cubicBezTo>
                    <a:pt x="141" y="79"/>
                    <a:pt x="141" y="79"/>
                    <a:pt x="141" y="79"/>
                  </a:cubicBezTo>
                  <a:cubicBezTo>
                    <a:pt x="141" y="95"/>
                    <a:pt x="141" y="95"/>
                    <a:pt x="141" y="95"/>
                  </a:cubicBezTo>
                  <a:cubicBezTo>
                    <a:pt x="148" y="97"/>
                    <a:pt x="148" y="97"/>
                    <a:pt x="148" y="97"/>
                  </a:cubicBezTo>
                  <a:cubicBezTo>
                    <a:pt x="152" y="99"/>
                    <a:pt x="153" y="102"/>
                    <a:pt x="154" y="105"/>
                  </a:cubicBezTo>
                  <a:cubicBezTo>
                    <a:pt x="154" y="107"/>
                    <a:pt x="153" y="111"/>
                    <a:pt x="149" y="112"/>
                  </a:cubicBezTo>
                  <a:cubicBezTo>
                    <a:pt x="142" y="116"/>
                    <a:pt x="142" y="116"/>
                    <a:pt x="142" y="116"/>
                  </a:cubicBezTo>
                  <a:cubicBezTo>
                    <a:pt x="142" y="133"/>
                    <a:pt x="142" y="133"/>
                    <a:pt x="142" y="133"/>
                  </a:cubicBezTo>
                  <a:cubicBezTo>
                    <a:pt x="142" y="141"/>
                    <a:pt x="148" y="147"/>
                    <a:pt x="156" y="147"/>
                  </a:cubicBezTo>
                  <a:cubicBezTo>
                    <a:pt x="183" y="147"/>
                    <a:pt x="183" y="147"/>
                    <a:pt x="183" y="147"/>
                  </a:cubicBezTo>
                  <a:lnTo>
                    <a:pt x="183" y="184"/>
                  </a:lnTo>
                  <a:close/>
                </a:path>
              </a:pathLst>
            </a:custGeom>
            <a:solidFill>
              <a:srgbClr val="5A5A5A"/>
            </a:solidFill>
            <a:ln>
              <a:noFill/>
            </a:ln>
          </p:spPr>
          <p:txBody>
            <a:bodyPr spcFirstLastPara="1" wrap="square" lIns="91375" tIns="45700" rIns="91375" bIns="45700" anchor="t" anchorCtr="0">
              <a:noAutofit/>
            </a:bodyPr>
            <a:lstStyle/>
            <a:p>
              <a:endParaRPr lang="da-DK" sz="3200" dirty="0">
                <a:solidFill>
                  <a:srgbClr val="000000"/>
                </a:solidFill>
                <a:latin typeface="Arial"/>
                <a:ea typeface="Arial"/>
                <a:cs typeface="Arial"/>
                <a:sym typeface="Arial"/>
              </a:endParaRPr>
            </a:p>
          </p:txBody>
        </p:sp>
      </p:grpSp>
      <p:cxnSp>
        <p:nvCxnSpPr>
          <p:cNvPr id="192" name="Google Shape;192;g88c33b2473_0_196"/>
          <p:cNvCxnSpPr/>
          <p:nvPr/>
        </p:nvCxnSpPr>
        <p:spPr>
          <a:xfrm>
            <a:off x="441750" y="5685268"/>
            <a:ext cx="0" cy="201300"/>
          </a:xfrm>
          <a:prstGeom prst="straightConnector1">
            <a:avLst/>
          </a:prstGeom>
          <a:noFill/>
          <a:ln w="12700" cap="sq" cmpd="sng">
            <a:solidFill>
              <a:srgbClr val="5A5A5A"/>
            </a:solidFill>
            <a:prstDash val="solid"/>
            <a:round/>
            <a:headEnd type="none" w="sm" len="sm"/>
            <a:tailEnd type="none" w="sm" len="sm"/>
          </a:ln>
        </p:spPr>
      </p:cxnSp>
      <p:sp>
        <p:nvSpPr>
          <p:cNvPr id="194" name="Google Shape;194;g88c33b2473_0_196"/>
          <p:cNvSpPr/>
          <p:nvPr/>
        </p:nvSpPr>
        <p:spPr>
          <a:xfrm>
            <a:off x="-1108" y="-4114"/>
            <a:ext cx="12188700" cy="986400"/>
          </a:xfrm>
          <a:prstGeom prst="rect">
            <a:avLst/>
          </a:prstGeom>
          <a:solidFill>
            <a:schemeClr val="tx2"/>
          </a:solidFill>
          <a:ln>
            <a:noFill/>
          </a:ln>
        </p:spPr>
        <p:txBody>
          <a:bodyPr spcFirstLastPara="1" wrap="square" lIns="91425" tIns="45700" rIns="91425" bIns="45700" anchor="ctr" anchorCtr="0">
            <a:noAutofit/>
          </a:bodyPr>
          <a:lstStyle/>
          <a:p>
            <a:pPr algn="ctr">
              <a:buClr>
                <a:srgbClr val="000000"/>
              </a:buClr>
              <a:buSzPts val="1600"/>
            </a:pPr>
            <a:endParaRPr lang="da-DK" sz="1600" dirty="0">
              <a:solidFill>
                <a:srgbClr val="FFFFFF"/>
              </a:solidFill>
              <a:latin typeface="Helvetica Neue"/>
              <a:ea typeface="Helvetica Neue"/>
              <a:cs typeface="Helvetica Neue"/>
              <a:sym typeface="Helvetica Neue"/>
            </a:endParaRPr>
          </a:p>
        </p:txBody>
      </p:sp>
      <p:sp>
        <p:nvSpPr>
          <p:cNvPr id="44" name="Google Shape;81;p1">
            <a:extLst>
              <a:ext uri="{FF2B5EF4-FFF2-40B4-BE49-F238E27FC236}">
                <a16:creationId xmlns:a16="http://schemas.microsoft.com/office/drawing/2014/main" id="{10B2BAC5-45A0-4306-A76B-113062B52986}"/>
              </a:ext>
            </a:extLst>
          </p:cNvPr>
          <p:cNvSpPr txBox="1"/>
          <p:nvPr/>
        </p:nvSpPr>
        <p:spPr>
          <a:xfrm>
            <a:off x="2155590" y="273518"/>
            <a:ext cx="6525268" cy="430887"/>
          </a:xfrm>
          <a:prstGeom prst="rect">
            <a:avLst/>
          </a:prstGeom>
          <a:noFill/>
          <a:ln>
            <a:noFill/>
          </a:ln>
        </p:spPr>
        <p:txBody>
          <a:bodyPr spcFirstLastPara="1" wrap="square" lIns="0" tIns="0" rIns="0" bIns="0" anchor="t" anchorCtr="0">
            <a:noAutofit/>
          </a:bodyPr>
          <a:lstStyle/>
          <a:p>
            <a:pPr>
              <a:buClr>
                <a:srgbClr val="FFFFFF"/>
              </a:buClr>
              <a:buSzPts val="2800"/>
            </a:pPr>
            <a:r>
              <a:rPr lang="da-DK" sz="2800" dirty="0">
                <a:solidFill>
                  <a:srgbClr val="FFFFFF"/>
                </a:solidFill>
                <a:ea typeface="Arial"/>
                <a:cs typeface="Arial"/>
                <a:sym typeface="Arial"/>
              </a:rPr>
              <a:t>Martin J. Ernst</a:t>
            </a:r>
            <a:endParaRPr lang="da-DK" sz="2800" dirty="0">
              <a:solidFill>
                <a:srgbClr val="FFFFFF"/>
              </a:solidFill>
              <a:latin typeface="Arial"/>
              <a:ea typeface="Arial"/>
              <a:cs typeface="Arial"/>
              <a:sym typeface="Arial"/>
            </a:endParaRPr>
          </a:p>
        </p:txBody>
      </p:sp>
      <p:pic>
        <p:nvPicPr>
          <p:cNvPr id="46" name="Picture 45">
            <a:extLst>
              <a:ext uri="{FF2B5EF4-FFF2-40B4-BE49-F238E27FC236}">
                <a16:creationId xmlns:a16="http://schemas.microsoft.com/office/drawing/2014/main" id="{90E7E72E-95DA-4EAE-8AFA-F7E74480C781}"/>
              </a:ext>
            </a:extLst>
          </p:cNvPr>
          <p:cNvPicPr>
            <a:picLocks noChangeAspect="1"/>
          </p:cNvPicPr>
          <p:nvPr/>
        </p:nvPicPr>
        <p:blipFill>
          <a:blip r:embed="rId4"/>
          <a:srcRect t="1738" b="1738"/>
          <a:stretch/>
        </p:blipFill>
        <p:spPr>
          <a:xfrm>
            <a:off x="4763" y="569250"/>
            <a:ext cx="1864827" cy="1800000"/>
          </a:xfrm>
          <a:prstGeom prst="ellipse">
            <a:avLst/>
          </a:prstGeom>
          <a:noFill/>
          <a:ln>
            <a:noFill/>
          </a:ln>
        </p:spPr>
      </p:pic>
      <p:sp>
        <p:nvSpPr>
          <p:cNvPr id="45" name="TextBox 44">
            <a:extLst>
              <a:ext uri="{FF2B5EF4-FFF2-40B4-BE49-F238E27FC236}">
                <a16:creationId xmlns:a16="http://schemas.microsoft.com/office/drawing/2014/main" id="{01D9019B-0ED7-407B-BA55-97AEBEC7D211}"/>
              </a:ext>
            </a:extLst>
          </p:cNvPr>
          <p:cNvSpPr txBox="1"/>
          <p:nvPr/>
        </p:nvSpPr>
        <p:spPr>
          <a:xfrm>
            <a:off x="2152053" y="693326"/>
            <a:ext cx="8768298" cy="246221"/>
          </a:xfrm>
          <a:prstGeom prst="rect">
            <a:avLst/>
          </a:prstGeom>
          <a:noFill/>
        </p:spPr>
        <p:txBody>
          <a:bodyPr wrap="none" lIns="0" tIns="0" rIns="0" bIns="0" rtlCol="0">
            <a:spAutoFit/>
          </a:bodyPr>
          <a:lstStyle>
            <a:defPPr>
              <a:defRPr lang="en-US"/>
            </a:defPPr>
            <a:lvl1pPr indent="-457200">
              <a:lnSpc>
                <a:spcPct val="100000"/>
              </a:lnSpc>
              <a:spcAft>
                <a:spcPts val="600"/>
              </a:spcAft>
              <a:buSzPct val="100000"/>
              <a:defRPr sz="1600">
                <a:latin typeface="Arial" panose="020B0604020202020204" pitchFamily="34" charset="0"/>
              </a:defRPr>
            </a:lvl1pPr>
            <a:lvl2pPr marL="180975" lvl="1" indent="-180975">
              <a:spcAft>
                <a:spcPts val="600"/>
              </a:spcAft>
              <a:buSzPct val="100000"/>
              <a:buFont typeface="Arial" panose="020B0604020202020204" pitchFamily="34" charset="0"/>
              <a:buChar char="•"/>
              <a:defRPr sz="1600">
                <a:latin typeface="Arial" panose="020B0604020202020204" pitchFamily="34" charset="0"/>
              </a:defRPr>
            </a:lvl2pPr>
            <a:lvl3pPr marL="361950" lvl="2" indent="-180975">
              <a:spcAft>
                <a:spcPts val="600"/>
              </a:spcAft>
              <a:buSzPct val="100000"/>
              <a:buFont typeface="Arial" panose="020B0604020202020204" pitchFamily="34" charset="0"/>
              <a:buChar char="–"/>
              <a:defRPr sz="1600">
                <a:latin typeface="Arial" panose="020B0604020202020204" pitchFamily="34" charset="0"/>
              </a:defRPr>
            </a:lvl3pPr>
            <a:lvl4pPr marL="548640" lvl="3" indent="-180975">
              <a:spcAft>
                <a:spcPts val="600"/>
              </a:spcAft>
              <a:buSzPct val="100000"/>
              <a:buFont typeface="Arial" panose="020B0604020202020204" pitchFamily="34" charset="0"/>
              <a:buChar char="•"/>
              <a:defRPr sz="1600">
                <a:latin typeface="Arial" panose="020B0604020202020204" pitchFamily="34" charset="0"/>
              </a:defRPr>
            </a:lvl4pPr>
          </a:lstStyle>
          <a:p>
            <a:pPr marL="0" lvl="1" indent="0">
              <a:buNone/>
            </a:pPr>
            <a:r>
              <a:rPr lang="da-DK" dirty="0">
                <a:solidFill>
                  <a:schemeClr val="bg1"/>
                </a:solidFill>
                <a:sym typeface="Arial" panose="020B0604020202020204" pitchFamily="34" charset="0"/>
              </a:rPr>
              <a:t>Partner, ledelse af forretningskritiske initiativer med fokus på business case og gevinstrealisering</a:t>
            </a:r>
          </a:p>
        </p:txBody>
      </p:sp>
    </p:spTree>
    <p:extLst>
      <p:ext uri="{BB962C8B-B14F-4D97-AF65-F5344CB8AC3E}">
        <p14:creationId xmlns:p14="http://schemas.microsoft.com/office/powerpoint/2010/main" val="2586457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F9B54D-26E7-4653-83CC-751A93E09ED8}"/>
              </a:ext>
            </a:extLst>
          </p:cNvPr>
          <p:cNvSpPr>
            <a:spLocks noGrp="1"/>
          </p:cNvSpPr>
          <p:nvPr>
            <p:ph type="sldNum" sz="quarter" idx="12"/>
          </p:nvPr>
        </p:nvSpPr>
        <p:spPr/>
        <p:txBody>
          <a:bodyPr/>
          <a:lstStyle/>
          <a:p>
            <a:fld id="{ED8A48D8-8291-F24A-9DB0-B0C94D545751}" type="slidenum">
              <a:rPr lang="da-DK" noProof="0" smtClean="0"/>
              <a:t>31</a:t>
            </a:fld>
            <a:endParaRPr lang="da-DK" noProof="0"/>
          </a:p>
        </p:txBody>
      </p:sp>
      <p:sp>
        <p:nvSpPr>
          <p:cNvPr id="3" name="Title 2">
            <a:extLst>
              <a:ext uri="{FF2B5EF4-FFF2-40B4-BE49-F238E27FC236}">
                <a16:creationId xmlns:a16="http://schemas.microsoft.com/office/drawing/2014/main" id="{7B1C348E-2466-4CC3-857F-21414C3EF165}"/>
              </a:ext>
            </a:extLst>
          </p:cNvPr>
          <p:cNvSpPr>
            <a:spLocks noGrp="1"/>
          </p:cNvSpPr>
          <p:nvPr>
            <p:ph type="title"/>
          </p:nvPr>
        </p:nvSpPr>
        <p:spPr>
          <a:xfrm>
            <a:off x="457200" y="365126"/>
            <a:ext cx="10144898" cy="846729"/>
          </a:xfrm>
        </p:spPr>
        <p:txBody>
          <a:bodyPr>
            <a:normAutofit/>
          </a:bodyPr>
          <a:lstStyle/>
          <a:p>
            <a:r>
              <a:rPr lang="da-DK" sz="2400" dirty="0"/>
              <a:t>Igennem tiden har Martin J. Ernst bistået mange virksomheder med enten uddannelse i eller udarbejdelse af business cases og gevinstrealisering</a:t>
            </a:r>
          </a:p>
        </p:txBody>
      </p:sp>
      <p:pic>
        <p:nvPicPr>
          <p:cNvPr id="4" name="Picture 2" descr="http://1stroke.dk/wordpress/wp-content/uploads/2011/08/DSB-logo.jpg">
            <a:hlinkClick r:id="rId2"/>
            <a:extLst>
              <a:ext uri="{FF2B5EF4-FFF2-40B4-BE49-F238E27FC236}">
                <a16:creationId xmlns:a16="http://schemas.microsoft.com/office/drawing/2014/main" id="{912B6930-C6B9-4989-99F2-08E9C1F9CD70}"/>
              </a:ext>
            </a:extLst>
          </p:cNvPr>
          <p:cNvPicPr>
            <a:picLocks noChangeAspect="1" noChangeArrowheads="1"/>
          </p:cNvPicPr>
          <p:nvPr/>
        </p:nvPicPr>
        <p:blipFill>
          <a:blip r:embed="rId3"/>
          <a:srcRect/>
          <a:stretch>
            <a:fillRect/>
          </a:stretch>
        </p:blipFill>
        <p:spPr bwMode="auto">
          <a:xfrm>
            <a:off x="915219" y="1660477"/>
            <a:ext cx="1933575" cy="561975"/>
          </a:xfrm>
          <a:prstGeom prst="rect">
            <a:avLst/>
          </a:prstGeom>
          <a:noFill/>
          <a:ln w="9525">
            <a:noFill/>
            <a:miter lim="800000"/>
            <a:headEnd/>
            <a:tailEnd/>
          </a:ln>
        </p:spPr>
      </p:pic>
      <p:pic>
        <p:nvPicPr>
          <p:cNvPr id="5" name="Picture 4" descr="http://1stroke.dk/wordpress/wp-content/uploads/2011/08/gflogo.jpg">
            <a:extLst>
              <a:ext uri="{FF2B5EF4-FFF2-40B4-BE49-F238E27FC236}">
                <a16:creationId xmlns:a16="http://schemas.microsoft.com/office/drawing/2014/main" id="{042E50A2-463B-4911-91A8-F59C6841AF04}"/>
              </a:ext>
            </a:extLst>
          </p:cNvPr>
          <p:cNvPicPr>
            <a:picLocks noChangeAspect="1" noChangeArrowheads="1"/>
          </p:cNvPicPr>
          <p:nvPr/>
        </p:nvPicPr>
        <p:blipFill>
          <a:blip r:embed="rId4"/>
          <a:srcRect/>
          <a:stretch>
            <a:fillRect/>
          </a:stretch>
        </p:blipFill>
        <p:spPr bwMode="auto">
          <a:xfrm>
            <a:off x="3771925" y="1611264"/>
            <a:ext cx="857250" cy="762000"/>
          </a:xfrm>
          <a:prstGeom prst="rect">
            <a:avLst/>
          </a:prstGeom>
          <a:noFill/>
          <a:ln w="9525">
            <a:noFill/>
            <a:miter lim="800000"/>
            <a:headEnd/>
            <a:tailEnd/>
          </a:ln>
        </p:spPr>
      </p:pic>
      <p:pic>
        <p:nvPicPr>
          <p:cNvPr id="6" name="Picture 6" descr="http://1stroke.dk/wp-content/uploads/2011/09/NovoNordisk-logo.jpg">
            <a:hlinkClick r:id="rId5"/>
            <a:extLst>
              <a:ext uri="{FF2B5EF4-FFF2-40B4-BE49-F238E27FC236}">
                <a16:creationId xmlns:a16="http://schemas.microsoft.com/office/drawing/2014/main" id="{4C967756-AC37-4900-B8C2-EE0210721A27}"/>
              </a:ext>
            </a:extLst>
          </p:cNvPr>
          <p:cNvPicPr>
            <a:picLocks noChangeAspect="1" noChangeArrowheads="1"/>
          </p:cNvPicPr>
          <p:nvPr/>
        </p:nvPicPr>
        <p:blipFill>
          <a:blip r:embed="rId6"/>
          <a:srcRect l="5949" t="7217"/>
          <a:stretch>
            <a:fillRect/>
          </a:stretch>
        </p:blipFill>
        <p:spPr bwMode="auto">
          <a:xfrm>
            <a:off x="7611963" y="1570644"/>
            <a:ext cx="1214536" cy="985545"/>
          </a:xfrm>
          <a:prstGeom prst="rect">
            <a:avLst/>
          </a:prstGeom>
          <a:noFill/>
          <a:ln w="9525">
            <a:noFill/>
            <a:miter lim="800000"/>
            <a:headEnd/>
            <a:tailEnd/>
          </a:ln>
        </p:spPr>
      </p:pic>
      <p:pic>
        <p:nvPicPr>
          <p:cNvPr id="7" name="Picture 20" descr="kk_logo">
            <a:extLst>
              <a:ext uri="{FF2B5EF4-FFF2-40B4-BE49-F238E27FC236}">
                <a16:creationId xmlns:a16="http://schemas.microsoft.com/office/drawing/2014/main" id="{A38B9BCE-B87E-446D-8114-6A00E60D822A}"/>
              </a:ext>
            </a:extLst>
          </p:cNvPr>
          <p:cNvPicPr>
            <a:picLocks noChangeAspect="1" noChangeArrowheads="1"/>
          </p:cNvPicPr>
          <p:nvPr/>
        </p:nvPicPr>
        <p:blipFill>
          <a:blip r:embed="rId7"/>
          <a:srcRect l="2472" r="89981"/>
          <a:stretch>
            <a:fillRect/>
          </a:stretch>
        </p:blipFill>
        <p:spPr bwMode="auto">
          <a:xfrm>
            <a:off x="7937624" y="2718496"/>
            <a:ext cx="577850" cy="665162"/>
          </a:xfrm>
          <a:prstGeom prst="rect">
            <a:avLst/>
          </a:prstGeom>
          <a:noFill/>
          <a:ln w="9525">
            <a:noFill/>
            <a:miter lim="800000"/>
            <a:headEnd/>
            <a:tailEnd/>
          </a:ln>
        </p:spPr>
      </p:pic>
      <p:pic>
        <p:nvPicPr>
          <p:cNvPr id="8" name="Picture 2" descr="Til IP-portal forside">
            <a:hlinkClick r:id="rId8" tooltip="Til IP-portal forside"/>
            <a:extLst>
              <a:ext uri="{FF2B5EF4-FFF2-40B4-BE49-F238E27FC236}">
                <a16:creationId xmlns:a16="http://schemas.microsoft.com/office/drawing/2014/main" id="{2996A86A-297D-4A3D-9D5B-C8125F25571D}"/>
              </a:ext>
            </a:extLst>
          </p:cNvPr>
          <p:cNvPicPr>
            <a:picLocks noChangeAspect="1" noChangeArrowheads="1"/>
          </p:cNvPicPr>
          <p:nvPr/>
        </p:nvPicPr>
        <p:blipFill>
          <a:blip r:embed="rId9"/>
          <a:srcRect/>
          <a:stretch>
            <a:fillRect/>
          </a:stretch>
        </p:blipFill>
        <p:spPr bwMode="auto">
          <a:xfrm>
            <a:off x="7242522" y="3836339"/>
            <a:ext cx="1866900" cy="361607"/>
          </a:xfrm>
          <a:prstGeom prst="rect">
            <a:avLst/>
          </a:prstGeom>
          <a:noFill/>
          <a:ln w="9525">
            <a:noFill/>
            <a:miter lim="800000"/>
            <a:headEnd/>
            <a:tailEnd/>
          </a:ln>
        </p:spPr>
      </p:pic>
      <p:pic>
        <p:nvPicPr>
          <p:cNvPr id="9" name="Picture 2" descr="http://www.dankap.dk/files/billeder/Logoer/TIA_logo_lille.jpg">
            <a:extLst>
              <a:ext uri="{FF2B5EF4-FFF2-40B4-BE49-F238E27FC236}">
                <a16:creationId xmlns:a16="http://schemas.microsoft.com/office/drawing/2014/main" id="{FD30E74F-C680-466C-BCF4-3BEEDD57FDAC}"/>
              </a:ext>
            </a:extLst>
          </p:cNvPr>
          <p:cNvPicPr>
            <a:picLocks noChangeAspect="1" noChangeArrowheads="1"/>
          </p:cNvPicPr>
          <p:nvPr/>
        </p:nvPicPr>
        <p:blipFill>
          <a:blip r:embed="rId10"/>
          <a:srcRect/>
          <a:stretch>
            <a:fillRect/>
          </a:stretch>
        </p:blipFill>
        <p:spPr bwMode="auto">
          <a:xfrm>
            <a:off x="1348606" y="2788346"/>
            <a:ext cx="1066800" cy="523875"/>
          </a:xfrm>
          <a:prstGeom prst="rect">
            <a:avLst/>
          </a:prstGeom>
          <a:noFill/>
          <a:ln w="9525">
            <a:noFill/>
            <a:miter lim="800000"/>
            <a:headEnd/>
            <a:tailEnd/>
          </a:ln>
        </p:spPr>
      </p:pic>
      <p:pic>
        <p:nvPicPr>
          <p:cNvPr id="10" name="Picture 4" descr="Lægemiddel. © ">
            <a:extLst>
              <a:ext uri="{FF2B5EF4-FFF2-40B4-BE49-F238E27FC236}">
                <a16:creationId xmlns:a16="http://schemas.microsoft.com/office/drawing/2014/main" id="{BFD1FD8D-D9B9-48FD-BD22-BED3B50EEA8E}"/>
              </a:ext>
            </a:extLst>
          </p:cNvPr>
          <p:cNvPicPr>
            <a:picLocks noChangeAspect="1" noChangeArrowheads="1"/>
          </p:cNvPicPr>
          <p:nvPr/>
        </p:nvPicPr>
        <p:blipFill>
          <a:blip r:embed="rId11"/>
          <a:srcRect t="36237" b="18968"/>
          <a:stretch>
            <a:fillRect/>
          </a:stretch>
        </p:blipFill>
        <p:spPr bwMode="auto">
          <a:xfrm>
            <a:off x="929506" y="4661658"/>
            <a:ext cx="1905000" cy="639762"/>
          </a:xfrm>
          <a:prstGeom prst="rect">
            <a:avLst/>
          </a:prstGeom>
          <a:noFill/>
          <a:ln w="9525">
            <a:noFill/>
            <a:miter lim="800000"/>
            <a:headEnd/>
            <a:tailEnd/>
          </a:ln>
        </p:spPr>
      </p:pic>
      <p:pic>
        <p:nvPicPr>
          <p:cNvPr id="11" name="Picture 2" descr="SDC_green">
            <a:hlinkClick r:id="rId12"/>
            <a:extLst>
              <a:ext uri="{FF2B5EF4-FFF2-40B4-BE49-F238E27FC236}">
                <a16:creationId xmlns:a16="http://schemas.microsoft.com/office/drawing/2014/main" id="{A59B82CE-A8B3-4F89-B20E-103BCDF07E83}"/>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24401" b="20160"/>
          <a:stretch/>
        </p:blipFill>
        <p:spPr bwMode="auto">
          <a:xfrm>
            <a:off x="3248050" y="2646488"/>
            <a:ext cx="1905000" cy="792088"/>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6" descr="regionhovedstaden">
            <a:hlinkClick r:id="rId14"/>
            <a:extLst>
              <a:ext uri="{FF2B5EF4-FFF2-40B4-BE49-F238E27FC236}">
                <a16:creationId xmlns:a16="http://schemas.microsoft.com/office/drawing/2014/main" id="{FDCA13C2-2A3E-4848-AAEB-3CDFAF4E8E15}"/>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t="25200" b="24401"/>
          <a:stretch/>
        </p:blipFill>
        <p:spPr bwMode="auto">
          <a:xfrm>
            <a:off x="3248050" y="4579989"/>
            <a:ext cx="1905000" cy="720080"/>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10" descr="vestforbrnding">
            <a:hlinkClick r:id="rId16"/>
            <a:extLst>
              <a:ext uri="{FF2B5EF4-FFF2-40B4-BE49-F238E27FC236}">
                <a16:creationId xmlns:a16="http://schemas.microsoft.com/office/drawing/2014/main" id="{B0865340-3D94-43BF-AE51-AE1A1C96906D}"/>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t="24622" b="19938"/>
          <a:stretch/>
        </p:blipFill>
        <p:spPr bwMode="auto">
          <a:xfrm>
            <a:off x="5409679" y="1578893"/>
            <a:ext cx="1905000" cy="792089"/>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Billede 15">
            <a:extLst>
              <a:ext uri="{FF2B5EF4-FFF2-40B4-BE49-F238E27FC236}">
                <a16:creationId xmlns:a16="http://schemas.microsoft.com/office/drawing/2014/main" id="{182CFD5E-D340-4E25-BE08-742E013962BF}"/>
              </a:ext>
            </a:extLst>
          </p:cNvPr>
          <p:cNvPicPr>
            <a:picLocks noChangeAspect="1"/>
          </p:cNvPicPr>
          <p:nvPr/>
        </p:nvPicPr>
        <p:blipFill>
          <a:blip r:embed="rId18"/>
          <a:stretch>
            <a:fillRect/>
          </a:stretch>
        </p:blipFill>
        <p:spPr>
          <a:xfrm>
            <a:off x="1199271" y="3667134"/>
            <a:ext cx="1649523" cy="605037"/>
          </a:xfrm>
          <a:prstGeom prst="rect">
            <a:avLst/>
          </a:prstGeom>
        </p:spPr>
      </p:pic>
      <p:pic>
        <p:nvPicPr>
          <p:cNvPr id="17" name="Billede 16">
            <a:extLst>
              <a:ext uri="{FF2B5EF4-FFF2-40B4-BE49-F238E27FC236}">
                <a16:creationId xmlns:a16="http://schemas.microsoft.com/office/drawing/2014/main" id="{490E6525-F3CA-4B72-8C15-420DE88E9D12}"/>
              </a:ext>
            </a:extLst>
          </p:cNvPr>
          <p:cNvPicPr>
            <a:picLocks noChangeAspect="1"/>
          </p:cNvPicPr>
          <p:nvPr/>
        </p:nvPicPr>
        <p:blipFill>
          <a:blip r:embed="rId19"/>
          <a:stretch>
            <a:fillRect/>
          </a:stretch>
        </p:blipFill>
        <p:spPr>
          <a:xfrm>
            <a:off x="5363784" y="2823663"/>
            <a:ext cx="1937656" cy="521205"/>
          </a:xfrm>
          <a:prstGeom prst="rect">
            <a:avLst/>
          </a:prstGeom>
        </p:spPr>
      </p:pic>
      <p:pic>
        <p:nvPicPr>
          <p:cNvPr id="18" name="Billede 17">
            <a:extLst>
              <a:ext uri="{FF2B5EF4-FFF2-40B4-BE49-F238E27FC236}">
                <a16:creationId xmlns:a16="http://schemas.microsoft.com/office/drawing/2014/main" id="{585E4FD8-08B0-4792-AEEE-DD6217FB5059}"/>
              </a:ext>
            </a:extLst>
          </p:cNvPr>
          <p:cNvPicPr>
            <a:picLocks noChangeAspect="1"/>
          </p:cNvPicPr>
          <p:nvPr/>
        </p:nvPicPr>
        <p:blipFill>
          <a:blip r:embed="rId20"/>
          <a:stretch>
            <a:fillRect/>
          </a:stretch>
        </p:blipFill>
        <p:spPr>
          <a:xfrm>
            <a:off x="5611776" y="4485855"/>
            <a:ext cx="1352524" cy="896937"/>
          </a:xfrm>
          <a:prstGeom prst="rect">
            <a:avLst/>
          </a:prstGeom>
        </p:spPr>
      </p:pic>
      <p:pic>
        <p:nvPicPr>
          <p:cNvPr id="19" name="Billede 18">
            <a:extLst>
              <a:ext uri="{FF2B5EF4-FFF2-40B4-BE49-F238E27FC236}">
                <a16:creationId xmlns:a16="http://schemas.microsoft.com/office/drawing/2014/main" id="{5C726EA8-6957-4DA6-B47A-5071DBF1BA9D}"/>
              </a:ext>
            </a:extLst>
          </p:cNvPr>
          <p:cNvPicPr>
            <a:picLocks noChangeAspect="1"/>
          </p:cNvPicPr>
          <p:nvPr/>
        </p:nvPicPr>
        <p:blipFill>
          <a:blip r:embed="rId21"/>
          <a:stretch>
            <a:fillRect/>
          </a:stretch>
        </p:blipFill>
        <p:spPr>
          <a:xfrm>
            <a:off x="7534460" y="4678837"/>
            <a:ext cx="1464253" cy="460334"/>
          </a:xfrm>
          <a:prstGeom prst="rect">
            <a:avLst/>
          </a:prstGeom>
        </p:spPr>
      </p:pic>
      <p:pic>
        <p:nvPicPr>
          <p:cNvPr id="20" name="Billede 19">
            <a:extLst>
              <a:ext uri="{FF2B5EF4-FFF2-40B4-BE49-F238E27FC236}">
                <a16:creationId xmlns:a16="http://schemas.microsoft.com/office/drawing/2014/main" id="{3E5A6984-9540-45EB-9FC2-8FBB1662F82B}"/>
              </a:ext>
            </a:extLst>
          </p:cNvPr>
          <p:cNvPicPr>
            <a:picLocks noChangeAspect="1"/>
          </p:cNvPicPr>
          <p:nvPr/>
        </p:nvPicPr>
        <p:blipFill>
          <a:blip r:embed="rId22"/>
          <a:stretch>
            <a:fillRect/>
          </a:stretch>
        </p:blipFill>
        <p:spPr>
          <a:xfrm>
            <a:off x="1199271" y="5598816"/>
            <a:ext cx="1616297" cy="511035"/>
          </a:xfrm>
          <a:prstGeom prst="rect">
            <a:avLst/>
          </a:prstGeom>
        </p:spPr>
      </p:pic>
      <p:pic>
        <p:nvPicPr>
          <p:cNvPr id="21" name="Billede 20">
            <a:extLst>
              <a:ext uri="{FF2B5EF4-FFF2-40B4-BE49-F238E27FC236}">
                <a16:creationId xmlns:a16="http://schemas.microsoft.com/office/drawing/2014/main" id="{81B78342-1116-444F-8718-66ECEB6A22A3}"/>
              </a:ext>
            </a:extLst>
          </p:cNvPr>
          <p:cNvPicPr>
            <a:picLocks noChangeAspect="1"/>
          </p:cNvPicPr>
          <p:nvPr/>
        </p:nvPicPr>
        <p:blipFill>
          <a:blip r:embed="rId23"/>
          <a:stretch>
            <a:fillRect/>
          </a:stretch>
        </p:blipFill>
        <p:spPr>
          <a:xfrm>
            <a:off x="3424858" y="5577386"/>
            <a:ext cx="1472952" cy="550497"/>
          </a:xfrm>
          <a:prstGeom prst="rect">
            <a:avLst/>
          </a:prstGeom>
        </p:spPr>
      </p:pic>
      <p:pic>
        <p:nvPicPr>
          <p:cNvPr id="22" name="Billede 21">
            <a:extLst>
              <a:ext uri="{FF2B5EF4-FFF2-40B4-BE49-F238E27FC236}">
                <a16:creationId xmlns:a16="http://schemas.microsoft.com/office/drawing/2014/main" id="{C62A3688-2876-443C-90D5-3FCF6CD9486B}"/>
              </a:ext>
            </a:extLst>
          </p:cNvPr>
          <p:cNvPicPr>
            <a:picLocks noChangeAspect="1"/>
          </p:cNvPicPr>
          <p:nvPr/>
        </p:nvPicPr>
        <p:blipFill>
          <a:blip r:embed="rId24"/>
          <a:stretch>
            <a:fillRect/>
          </a:stretch>
        </p:blipFill>
        <p:spPr>
          <a:xfrm>
            <a:off x="5478400" y="5580167"/>
            <a:ext cx="1485900" cy="476250"/>
          </a:xfrm>
          <a:prstGeom prst="rect">
            <a:avLst/>
          </a:prstGeom>
        </p:spPr>
      </p:pic>
      <p:pic>
        <p:nvPicPr>
          <p:cNvPr id="23" name="Billede 22">
            <a:extLst>
              <a:ext uri="{FF2B5EF4-FFF2-40B4-BE49-F238E27FC236}">
                <a16:creationId xmlns:a16="http://schemas.microsoft.com/office/drawing/2014/main" id="{454135B5-D95E-46BC-9812-8018445D1CD6}"/>
              </a:ext>
            </a:extLst>
          </p:cNvPr>
          <p:cNvPicPr>
            <a:picLocks noChangeAspect="1"/>
          </p:cNvPicPr>
          <p:nvPr/>
        </p:nvPicPr>
        <p:blipFill>
          <a:blip r:embed="rId25"/>
          <a:stretch>
            <a:fillRect/>
          </a:stretch>
        </p:blipFill>
        <p:spPr>
          <a:xfrm>
            <a:off x="7405015" y="5645813"/>
            <a:ext cx="1636467" cy="385051"/>
          </a:xfrm>
          <a:prstGeom prst="rect">
            <a:avLst/>
          </a:prstGeom>
        </p:spPr>
      </p:pic>
      <p:pic>
        <p:nvPicPr>
          <p:cNvPr id="4098" name="Picture 2" descr="Billedbank - logoer">
            <a:extLst>
              <a:ext uri="{FF2B5EF4-FFF2-40B4-BE49-F238E27FC236}">
                <a16:creationId xmlns:a16="http://schemas.microsoft.com/office/drawing/2014/main" id="{6F3850A7-04D6-45BF-B783-DDB883868225}"/>
              </a:ext>
            </a:extLst>
          </p:cNvPr>
          <p:cNvPicPr>
            <a:picLocks noChangeAspect="1" noChangeArrowheads="1"/>
          </p:cNvPicPr>
          <p:nvPr/>
        </p:nvPicPr>
        <p:blipFill rotWithShape="1">
          <a:blip r:embed="rId26">
            <a:extLst>
              <a:ext uri="{28A0092B-C50C-407E-A947-70E740481C1C}">
                <a14:useLocalDpi xmlns:a14="http://schemas.microsoft.com/office/drawing/2010/main" val="0"/>
              </a:ext>
            </a:extLst>
          </a:blip>
          <a:srcRect l="14188" t="32461" r="15471" b="32281"/>
          <a:stretch/>
        </p:blipFill>
        <p:spPr bwMode="auto">
          <a:xfrm>
            <a:off x="9639201" y="1735180"/>
            <a:ext cx="1728241" cy="48727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tyrelsen for Dataforsyning og Effektivisering">
            <a:extLst>
              <a:ext uri="{FF2B5EF4-FFF2-40B4-BE49-F238E27FC236}">
                <a16:creationId xmlns:a16="http://schemas.microsoft.com/office/drawing/2014/main" id="{CC6AD135-D1B0-490E-8F7E-5043DF6337CB}"/>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749649" y="2760273"/>
            <a:ext cx="1550399" cy="60539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Danmarks Miljøportal - Brugeradministration - Opret ny brugerkonto">
            <a:extLst>
              <a:ext uri="{FF2B5EF4-FFF2-40B4-BE49-F238E27FC236}">
                <a16:creationId xmlns:a16="http://schemas.microsoft.com/office/drawing/2014/main" id="{DAB43C03-AA48-4957-A895-4AD38B5CCBC8}"/>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9681802" y="3903488"/>
            <a:ext cx="1982178" cy="42114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Festina Finance • TechSavvy">
            <a:extLst>
              <a:ext uri="{FF2B5EF4-FFF2-40B4-BE49-F238E27FC236}">
                <a16:creationId xmlns:a16="http://schemas.microsoft.com/office/drawing/2014/main" id="{8C3C2FE3-7D24-4ABF-8DF0-2060F33CE0B8}"/>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118343" y="4661658"/>
            <a:ext cx="1126600" cy="52434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a:extLst>
              <a:ext uri="{FF2B5EF4-FFF2-40B4-BE49-F238E27FC236}">
                <a16:creationId xmlns:a16="http://schemas.microsoft.com/office/drawing/2014/main" id="{45B7CD9E-72BC-4983-ACBE-55EE5BFD421A}"/>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0453901" y="5520772"/>
            <a:ext cx="613435" cy="607111"/>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a:extLst>
              <a:ext uri="{FF2B5EF4-FFF2-40B4-BE49-F238E27FC236}">
                <a16:creationId xmlns:a16="http://schemas.microsoft.com/office/drawing/2014/main" id="{FDC879B9-E1E4-456B-A494-F1B559B79F14}"/>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702507" y="3797549"/>
            <a:ext cx="1037685" cy="319088"/>
          </a:xfrm>
          <a:prstGeom prst="rect">
            <a:avLst/>
          </a:prstGeom>
          <a:noFill/>
          <a:extLst>
            <a:ext uri="{909E8E84-426E-40DD-AFC4-6F175D3DCCD1}">
              <a14:hiddenFill xmlns:a14="http://schemas.microsoft.com/office/drawing/2010/main">
                <a:solidFill>
                  <a:srgbClr val="FFFFFF"/>
                </a:solidFill>
              </a14:hiddenFill>
            </a:ext>
          </a:extLst>
        </p:spPr>
      </p:pic>
      <p:pic>
        <p:nvPicPr>
          <p:cNvPr id="24" name="Billede 23">
            <a:extLst>
              <a:ext uri="{FF2B5EF4-FFF2-40B4-BE49-F238E27FC236}">
                <a16:creationId xmlns:a16="http://schemas.microsoft.com/office/drawing/2014/main" id="{CFC97C3B-0938-44CE-AF06-8053EEE2AC8F}"/>
              </a:ext>
            </a:extLst>
          </p:cNvPr>
          <p:cNvPicPr>
            <a:picLocks noChangeAspect="1"/>
          </p:cNvPicPr>
          <p:nvPr/>
        </p:nvPicPr>
        <p:blipFill>
          <a:blip r:embed="rId32"/>
          <a:stretch>
            <a:fillRect/>
          </a:stretch>
        </p:blipFill>
        <p:spPr>
          <a:xfrm>
            <a:off x="3486721" y="3324872"/>
            <a:ext cx="1219200" cy="1219200"/>
          </a:xfrm>
          <a:prstGeom prst="rect">
            <a:avLst/>
          </a:prstGeom>
        </p:spPr>
      </p:pic>
    </p:spTree>
    <p:extLst>
      <p:ext uri="{BB962C8B-B14F-4D97-AF65-F5344CB8AC3E}">
        <p14:creationId xmlns:p14="http://schemas.microsoft.com/office/powerpoint/2010/main" val="41356742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77FB0D2B-C45C-46BF-80E7-4EEC09E673AE}"/>
              </a:ext>
            </a:extLst>
          </p:cNvPr>
          <p:cNvSpPr>
            <a:spLocks noGrp="1"/>
          </p:cNvSpPr>
          <p:nvPr>
            <p:ph type="sldNum" sz="quarter" idx="12"/>
          </p:nvPr>
        </p:nvSpPr>
        <p:spPr/>
        <p:txBody>
          <a:bodyPr/>
          <a:lstStyle/>
          <a:p>
            <a:fld id="{ED8A48D8-8291-F24A-9DB0-B0C94D545751}" type="slidenum">
              <a:rPr lang="en-US" smtClean="0"/>
              <a:t>32</a:t>
            </a:fld>
            <a:endParaRPr lang="en-US"/>
          </a:p>
        </p:txBody>
      </p:sp>
    </p:spTree>
    <p:extLst>
      <p:ext uri="{BB962C8B-B14F-4D97-AF65-F5344CB8AC3E}">
        <p14:creationId xmlns:p14="http://schemas.microsoft.com/office/powerpoint/2010/main" val="1329221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ktangel 35">
            <a:extLst>
              <a:ext uri="{FF2B5EF4-FFF2-40B4-BE49-F238E27FC236}">
                <a16:creationId xmlns:a16="http://schemas.microsoft.com/office/drawing/2014/main" id="{5220579E-CF47-46DA-BA1F-1D0039382259}"/>
              </a:ext>
            </a:extLst>
          </p:cNvPr>
          <p:cNvSpPr/>
          <p:nvPr/>
        </p:nvSpPr>
        <p:spPr>
          <a:xfrm>
            <a:off x="1018953" y="2017592"/>
            <a:ext cx="1325084" cy="167726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7" name="Rektangel 36">
            <a:extLst>
              <a:ext uri="{FF2B5EF4-FFF2-40B4-BE49-F238E27FC236}">
                <a16:creationId xmlns:a16="http://schemas.microsoft.com/office/drawing/2014/main" id="{F3C30C81-3EA0-4FB6-AE4A-22D1F63A991D}"/>
              </a:ext>
            </a:extLst>
          </p:cNvPr>
          <p:cNvSpPr/>
          <p:nvPr/>
        </p:nvSpPr>
        <p:spPr>
          <a:xfrm>
            <a:off x="2932840" y="2005482"/>
            <a:ext cx="2040011" cy="167726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8" name="Rektangel 37">
            <a:extLst>
              <a:ext uri="{FF2B5EF4-FFF2-40B4-BE49-F238E27FC236}">
                <a16:creationId xmlns:a16="http://schemas.microsoft.com/office/drawing/2014/main" id="{26DBBA2D-1505-458B-8C1B-7441735ED2E6}"/>
              </a:ext>
            </a:extLst>
          </p:cNvPr>
          <p:cNvSpPr/>
          <p:nvPr/>
        </p:nvSpPr>
        <p:spPr>
          <a:xfrm>
            <a:off x="7076237" y="1950195"/>
            <a:ext cx="1238063" cy="167726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9" name="Rektangel 38">
            <a:extLst>
              <a:ext uri="{FF2B5EF4-FFF2-40B4-BE49-F238E27FC236}">
                <a16:creationId xmlns:a16="http://schemas.microsoft.com/office/drawing/2014/main" id="{8C75FB2E-B9A4-422A-BBD2-0380166962A1}"/>
              </a:ext>
            </a:extLst>
          </p:cNvPr>
          <p:cNvSpPr/>
          <p:nvPr/>
        </p:nvSpPr>
        <p:spPr>
          <a:xfrm>
            <a:off x="9205605" y="1956771"/>
            <a:ext cx="1238063" cy="167726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0" name="Rektangel 39">
            <a:extLst>
              <a:ext uri="{FF2B5EF4-FFF2-40B4-BE49-F238E27FC236}">
                <a16:creationId xmlns:a16="http://schemas.microsoft.com/office/drawing/2014/main" id="{45772E88-89FB-495E-9E27-7ABC85C951FF}"/>
              </a:ext>
            </a:extLst>
          </p:cNvPr>
          <p:cNvSpPr/>
          <p:nvPr/>
        </p:nvSpPr>
        <p:spPr>
          <a:xfrm>
            <a:off x="5279922" y="4386959"/>
            <a:ext cx="1393093" cy="167726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1" name="Rektangel 40">
            <a:extLst>
              <a:ext uri="{FF2B5EF4-FFF2-40B4-BE49-F238E27FC236}">
                <a16:creationId xmlns:a16="http://schemas.microsoft.com/office/drawing/2014/main" id="{0FA15408-ED26-42C3-A65A-150BAB6B6427}"/>
              </a:ext>
            </a:extLst>
          </p:cNvPr>
          <p:cNvSpPr/>
          <p:nvPr/>
        </p:nvSpPr>
        <p:spPr>
          <a:xfrm>
            <a:off x="7166497" y="4406229"/>
            <a:ext cx="2129368" cy="1677266"/>
          </a:xfrm>
          <a:prstGeom prst="rect">
            <a:avLst/>
          </a:prstGeom>
          <a:solidFill>
            <a:srgbClr val="FEFE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2" name="Rektangel 41">
            <a:extLst>
              <a:ext uri="{FF2B5EF4-FFF2-40B4-BE49-F238E27FC236}">
                <a16:creationId xmlns:a16="http://schemas.microsoft.com/office/drawing/2014/main" id="{43A01085-038F-48F8-BA7D-52FAC568A0FA}"/>
              </a:ext>
            </a:extLst>
          </p:cNvPr>
          <p:cNvSpPr/>
          <p:nvPr/>
        </p:nvSpPr>
        <p:spPr>
          <a:xfrm>
            <a:off x="9905160" y="4406229"/>
            <a:ext cx="1972208" cy="16772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5" name="Rektangel 34">
            <a:extLst>
              <a:ext uri="{FF2B5EF4-FFF2-40B4-BE49-F238E27FC236}">
                <a16:creationId xmlns:a16="http://schemas.microsoft.com/office/drawing/2014/main" id="{660465AE-B024-40BD-B56C-397F347B492C}"/>
              </a:ext>
            </a:extLst>
          </p:cNvPr>
          <p:cNvSpPr/>
          <p:nvPr/>
        </p:nvSpPr>
        <p:spPr>
          <a:xfrm>
            <a:off x="1526956" y="4386959"/>
            <a:ext cx="2129368" cy="167726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Slide Number Placeholder 1">
            <a:extLst>
              <a:ext uri="{FF2B5EF4-FFF2-40B4-BE49-F238E27FC236}">
                <a16:creationId xmlns:a16="http://schemas.microsoft.com/office/drawing/2014/main" id="{B1F9B54D-26E7-4653-83CC-751A93E09ED8}"/>
              </a:ext>
            </a:extLst>
          </p:cNvPr>
          <p:cNvSpPr>
            <a:spLocks noGrp="1"/>
          </p:cNvSpPr>
          <p:nvPr>
            <p:ph type="sldNum" sz="quarter" idx="12"/>
          </p:nvPr>
        </p:nvSpPr>
        <p:spPr/>
        <p:txBody>
          <a:bodyPr/>
          <a:lstStyle/>
          <a:p>
            <a:fld id="{ED8A48D8-8291-F24A-9DB0-B0C94D545751}" type="slidenum">
              <a:rPr lang="da-DK" noProof="0" smtClean="0"/>
              <a:t>4</a:t>
            </a:fld>
            <a:endParaRPr lang="da-DK" noProof="0"/>
          </a:p>
        </p:txBody>
      </p:sp>
      <p:sp>
        <p:nvSpPr>
          <p:cNvPr id="3" name="Title 2">
            <a:extLst>
              <a:ext uri="{FF2B5EF4-FFF2-40B4-BE49-F238E27FC236}">
                <a16:creationId xmlns:a16="http://schemas.microsoft.com/office/drawing/2014/main" id="{7B1C348E-2466-4CC3-857F-21414C3EF165}"/>
              </a:ext>
            </a:extLst>
          </p:cNvPr>
          <p:cNvSpPr>
            <a:spLocks noGrp="1"/>
          </p:cNvSpPr>
          <p:nvPr>
            <p:ph type="title"/>
          </p:nvPr>
        </p:nvSpPr>
        <p:spPr>
          <a:xfrm>
            <a:off x="457200" y="365126"/>
            <a:ext cx="10144898" cy="846729"/>
          </a:xfrm>
        </p:spPr>
        <p:txBody>
          <a:bodyPr>
            <a:normAutofit/>
          </a:bodyPr>
          <a:lstStyle/>
          <a:p>
            <a:r>
              <a:rPr lang="da-DK" sz="2400" dirty="0"/>
              <a:t>Et par kerneelementer som jeg mener skal have fokus, når der skal udarbejdes et beslutningsoplæg (business casen)</a:t>
            </a:r>
          </a:p>
        </p:txBody>
      </p:sp>
      <p:sp>
        <p:nvSpPr>
          <p:cNvPr id="7" name="Tekstfelt 6">
            <a:extLst>
              <a:ext uri="{FF2B5EF4-FFF2-40B4-BE49-F238E27FC236}">
                <a16:creationId xmlns:a16="http://schemas.microsoft.com/office/drawing/2014/main" id="{322A110B-69A0-4A2C-A73B-C380F83AE700}"/>
              </a:ext>
            </a:extLst>
          </p:cNvPr>
          <p:cNvSpPr txBox="1"/>
          <p:nvPr/>
        </p:nvSpPr>
        <p:spPr>
          <a:xfrm>
            <a:off x="7248983" y="5341907"/>
            <a:ext cx="2095445" cy="646331"/>
          </a:xfrm>
          <a:prstGeom prst="rect">
            <a:avLst/>
          </a:prstGeom>
          <a:noFill/>
        </p:spPr>
        <p:txBody>
          <a:bodyPr wrap="none" rtlCol="0">
            <a:spAutoFit/>
          </a:bodyPr>
          <a:lstStyle/>
          <a:p>
            <a:r>
              <a:rPr lang="da-DK" dirty="0"/>
              <a:t>Ændring i adfærd/ </a:t>
            </a:r>
            <a:br>
              <a:rPr lang="da-DK" dirty="0"/>
            </a:br>
            <a:r>
              <a:rPr lang="da-DK" dirty="0"/>
              <a:t>organisering</a:t>
            </a:r>
          </a:p>
        </p:txBody>
      </p:sp>
      <p:sp>
        <p:nvSpPr>
          <p:cNvPr id="9" name="Tekstfelt 8">
            <a:extLst>
              <a:ext uri="{FF2B5EF4-FFF2-40B4-BE49-F238E27FC236}">
                <a16:creationId xmlns:a16="http://schemas.microsoft.com/office/drawing/2014/main" id="{4DEDE665-58C7-41C0-91CD-27C3943A9B70}"/>
              </a:ext>
            </a:extLst>
          </p:cNvPr>
          <p:cNvSpPr txBox="1"/>
          <p:nvPr/>
        </p:nvSpPr>
        <p:spPr>
          <a:xfrm>
            <a:off x="5374316" y="5341907"/>
            <a:ext cx="1236236" cy="646331"/>
          </a:xfrm>
          <a:prstGeom prst="rect">
            <a:avLst/>
          </a:prstGeom>
          <a:noFill/>
        </p:spPr>
        <p:txBody>
          <a:bodyPr wrap="none" rtlCol="0">
            <a:spAutoFit/>
          </a:bodyPr>
          <a:lstStyle/>
          <a:p>
            <a:r>
              <a:rPr lang="da-DK" dirty="0"/>
              <a:t>Ændring i </a:t>
            </a:r>
            <a:br>
              <a:rPr lang="da-DK" dirty="0"/>
            </a:br>
            <a:r>
              <a:rPr lang="da-DK" dirty="0" err="1"/>
              <a:t>enabler</a:t>
            </a:r>
            <a:r>
              <a:rPr lang="da-DK" dirty="0"/>
              <a:t>(s)</a:t>
            </a:r>
          </a:p>
        </p:txBody>
      </p:sp>
      <p:sp>
        <p:nvSpPr>
          <p:cNvPr id="11" name="Tekstfelt 10">
            <a:extLst>
              <a:ext uri="{FF2B5EF4-FFF2-40B4-BE49-F238E27FC236}">
                <a16:creationId xmlns:a16="http://schemas.microsoft.com/office/drawing/2014/main" id="{4D80B247-3B7D-44F2-945E-D7A7D49C724A}"/>
              </a:ext>
            </a:extLst>
          </p:cNvPr>
          <p:cNvSpPr txBox="1"/>
          <p:nvPr/>
        </p:nvSpPr>
        <p:spPr>
          <a:xfrm>
            <a:off x="9930269" y="5341907"/>
            <a:ext cx="1864613" cy="646331"/>
          </a:xfrm>
          <a:prstGeom prst="rect">
            <a:avLst/>
          </a:prstGeom>
          <a:noFill/>
        </p:spPr>
        <p:txBody>
          <a:bodyPr wrap="none" rtlCol="0">
            <a:spAutoFit/>
          </a:bodyPr>
          <a:lstStyle/>
          <a:p>
            <a:r>
              <a:rPr lang="da-DK" dirty="0"/>
              <a:t>Gevinster/</a:t>
            </a:r>
          </a:p>
          <a:p>
            <a:r>
              <a:rPr lang="da-DK" dirty="0"/>
              <a:t>Opnåelse af mål</a:t>
            </a:r>
          </a:p>
        </p:txBody>
      </p:sp>
      <p:sp>
        <p:nvSpPr>
          <p:cNvPr id="12" name="Tekstfelt 11">
            <a:extLst>
              <a:ext uri="{FF2B5EF4-FFF2-40B4-BE49-F238E27FC236}">
                <a16:creationId xmlns:a16="http://schemas.microsoft.com/office/drawing/2014/main" id="{A4473B6B-3C05-474B-A5C7-13FA5228DED4}"/>
              </a:ext>
            </a:extLst>
          </p:cNvPr>
          <p:cNvSpPr txBox="1"/>
          <p:nvPr/>
        </p:nvSpPr>
        <p:spPr>
          <a:xfrm>
            <a:off x="7261918" y="3078917"/>
            <a:ext cx="787395" cy="369332"/>
          </a:xfrm>
          <a:prstGeom prst="rect">
            <a:avLst/>
          </a:prstGeom>
          <a:noFill/>
        </p:spPr>
        <p:txBody>
          <a:bodyPr wrap="none" rtlCol="0">
            <a:spAutoFit/>
          </a:bodyPr>
          <a:lstStyle/>
          <a:p>
            <a:r>
              <a:rPr lang="da-DK" dirty="0"/>
              <a:t>AS-IS</a:t>
            </a:r>
          </a:p>
        </p:txBody>
      </p:sp>
      <p:sp>
        <p:nvSpPr>
          <p:cNvPr id="13" name="Tekstfelt 12">
            <a:extLst>
              <a:ext uri="{FF2B5EF4-FFF2-40B4-BE49-F238E27FC236}">
                <a16:creationId xmlns:a16="http://schemas.microsoft.com/office/drawing/2014/main" id="{074BF492-93ED-41E8-A4BE-3413FD26DF87}"/>
              </a:ext>
            </a:extLst>
          </p:cNvPr>
          <p:cNvSpPr txBox="1"/>
          <p:nvPr/>
        </p:nvSpPr>
        <p:spPr>
          <a:xfrm>
            <a:off x="9355889" y="3078917"/>
            <a:ext cx="885820" cy="369332"/>
          </a:xfrm>
          <a:prstGeom prst="rect">
            <a:avLst/>
          </a:prstGeom>
          <a:noFill/>
        </p:spPr>
        <p:txBody>
          <a:bodyPr wrap="none" rtlCol="0">
            <a:spAutoFit/>
          </a:bodyPr>
          <a:lstStyle/>
          <a:p>
            <a:r>
              <a:rPr lang="da-DK" dirty="0"/>
              <a:t>TO-BE</a:t>
            </a:r>
          </a:p>
        </p:txBody>
      </p:sp>
      <p:sp>
        <p:nvSpPr>
          <p:cNvPr id="14" name="Tekstfelt 13">
            <a:extLst>
              <a:ext uri="{FF2B5EF4-FFF2-40B4-BE49-F238E27FC236}">
                <a16:creationId xmlns:a16="http://schemas.microsoft.com/office/drawing/2014/main" id="{1491E22C-6515-4073-8905-2CD10BDB6889}"/>
              </a:ext>
            </a:extLst>
          </p:cNvPr>
          <p:cNvSpPr txBox="1"/>
          <p:nvPr/>
        </p:nvSpPr>
        <p:spPr>
          <a:xfrm>
            <a:off x="1089016" y="3011021"/>
            <a:ext cx="1082348" cy="369332"/>
          </a:xfrm>
          <a:prstGeom prst="rect">
            <a:avLst/>
          </a:prstGeom>
          <a:noFill/>
        </p:spPr>
        <p:txBody>
          <a:bodyPr wrap="none" rtlCol="0">
            <a:spAutoFit/>
          </a:bodyPr>
          <a:lstStyle/>
          <a:p>
            <a:r>
              <a:rPr lang="da-DK" dirty="0"/>
              <a:t>Situation</a:t>
            </a:r>
          </a:p>
        </p:txBody>
      </p:sp>
      <p:sp>
        <p:nvSpPr>
          <p:cNvPr id="15" name="Tekstfelt 14">
            <a:extLst>
              <a:ext uri="{FF2B5EF4-FFF2-40B4-BE49-F238E27FC236}">
                <a16:creationId xmlns:a16="http://schemas.microsoft.com/office/drawing/2014/main" id="{185F0CA6-3921-462B-A58F-FD6103E1A660}"/>
              </a:ext>
            </a:extLst>
          </p:cNvPr>
          <p:cNvSpPr txBox="1"/>
          <p:nvPr/>
        </p:nvSpPr>
        <p:spPr>
          <a:xfrm>
            <a:off x="1612109" y="5554607"/>
            <a:ext cx="2044214" cy="369332"/>
          </a:xfrm>
          <a:prstGeom prst="rect">
            <a:avLst/>
          </a:prstGeom>
          <a:noFill/>
        </p:spPr>
        <p:txBody>
          <a:bodyPr wrap="none" rtlCol="0">
            <a:spAutoFit/>
          </a:bodyPr>
          <a:lstStyle/>
          <a:p>
            <a:r>
              <a:rPr lang="da-DK" dirty="0"/>
              <a:t>Vores muligheder</a:t>
            </a:r>
          </a:p>
        </p:txBody>
      </p:sp>
      <p:pic>
        <p:nvPicPr>
          <p:cNvPr id="16" name="Grafik 15" descr="Til/fra kontur">
            <a:extLst>
              <a:ext uri="{FF2B5EF4-FFF2-40B4-BE49-F238E27FC236}">
                <a16:creationId xmlns:a16="http://schemas.microsoft.com/office/drawing/2014/main" id="{2968DAE5-1F63-4D58-A6F4-E43791E5BE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26955" y="4640207"/>
            <a:ext cx="914400" cy="914400"/>
          </a:xfrm>
          <a:prstGeom prst="rect">
            <a:avLst/>
          </a:prstGeom>
        </p:spPr>
      </p:pic>
      <p:pic>
        <p:nvPicPr>
          <p:cNvPr id="20" name="Grafik 19" descr="Bullseye kontur">
            <a:extLst>
              <a:ext uri="{FF2B5EF4-FFF2-40B4-BE49-F238E27FC236}">
                <a16:creationId xmlns:a16="http://schemas.microsoft.com/office/drawing/2014/main" id="{A683CBCC-F02B-479B-AA55-C68E77E2FA8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55889" y="2245019"/>
            <a:ext cx="914400" cy="914400"/>
          </a:xfrm>
          <a:prstGeom prst="rect">
            <a:avLst/>
          </a:prstGeom>
        </p:spPr>
      </p:pic>
      <p:pic>
        <p:nvPicPr>
          <p:cNvPr id="22" name="Grafik 21" descr="Pil ned kontur">
            <a:extLst>
              <a:ext uri="{FF2B5EF4-FFF2-40B4-BE49-F238E27FC236}">
                <a16:creationId xmlns:a16="http://schemas.microsoft.com/office/drawing/2014/main" id="{70E032BD-580F-4514-B381-CA995D24A74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03730" y="2239316"/>
            <a:ext cx="914400" cy="914400"/>
          </a:xfrm>
          <a:prstGeom prst="rect">
            <a:avLst/>
          </a:prstGeom>
        </p:spPr>
      </p:pic>
      <p:pic>
        <p:nvPicPr>
          <p:cNvPr id="24" name="Grafik 23" descr="Hammer kontur">
            <a:extLst>
              <a:ext uri="{FF2B5EF4-FFF2-40B4-BE49-F238E27FC236}">
                <a16:creationId xmlns:a16="http://schemas.microsoft.com/office/drawing/2014/main" id="{F3953A14-F790-43AB-BAF0-2F2B4FD7738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66410" y="4495980"/>
            <a:ext cx="914400" cy="914400"/>
          </a:xfrm>
          <a:prstGeom prst="rect">
            <a:avLst/>
          </a:prstGeom>
        </p:spPr>
      </p:pic>
      <p:pic>
        <p:nvPicPr>
          <p:cNvPr id="26" name="Grafik 25" descr="Knyttet næve kontur">
            <a:extLst>
              <a:ext uri="{FF2B5EF4-FFF2-40B4-BE49-F238E27FC236}">
                <a16:creationId xmlns:a16="http://schemas.microsoft.com/office/drawing/2014/main" id="{C5A7378C-5AEB-44D1-A095-BC10425CC87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067695" y="4495980"/>
            <a:ext cx="914400" cy="914400"/>
          </a:xfrm>
          <a:prstGeom prst="rect">
            <a:avLst/>
          </a:prstGeom>
        </p:spPr>
      </p:pic>
      <p:sp>
        <p:nvSpPr>
          <p:cNvPr id="27" name="Tekstfelt 26">
            <a:extLst>
              <a:ext uri="{FF2B5EF4-FFF2-40B4-BE49-F238E27FC236}">
                <a16:creationId xmlns:a16="http://schemas.microsoft.com/office/drawing/2014/main" id="{A3A1733C-F30B-4F49-BB6F-D4C5095C5AFE}"/>
              </a:ext>
            </a:extLst>
          </p:cNvPr>
          <p:cNvSpPr txBox="1"/>
          <p:nvPr/>
        </p:nvSpPr>
        <p:spPr>
          <a:xfrm>
            <a:off x="6770109" y="5037952"/>
            <a:ext cx="319318" cy="369332"/>
          </a:xfrm>
          <a:prstGeom prst="rect">
            <a:avLst/>
          </a:prstGeom>
          <a:noFill/>
        </p:spPr>
        <p:txBody>
          <a:bodyPr wrap="none" rtlCol="0">
            <a:spAutoFit/>
          </a:bodyPr>
          <a:lstStyle/>
          <a:p>
            <a:r>
              <a:rPr lang="da-DK" dirty="0"/>
              <a:t>+</a:t>
            </a:r>
          </a:p>
        </p:txBody>
      </p:sp>
      <p:sp>
        <p:nvSpPr>
          <p:cNvPr id="28" name="Tekstfelt 27">
            <a:extLst>
              <a:ext uri="{FF2B5EF4-FFF2-40B4-BE49-F238E27FC236}">
                <a16:creationId xmlns:a16="http://schemas.microsoft.com/office/drawing/2014/main" id="{52FFFF26-E3BA-4CB6-9B80-DA2EDB83494B}"/>
              </a:ext>
            </a:extLst>
          </p:cNvPr>
          <p:cNvSpPr txBox="1"/>
          <p:nvPr/>
        </p:nvSpPr>
        <p:spPr>
          <a:xfrm>
            <a:off x="9451394" y="5037952"/>
            <a:ext cx="319318" cy="369332"/>
          </a:xfrm>
          <a:prstGeom prst="rect">
            <a:avLst/>
          </a:prstGeom>
          <a:noFill/>
        </p:spPr>
        <p:txBody>
          <a:bodyPr wrap="none" rtlCol="0">
            <a:spAutoFit/>
          </a:bodyPr>
          <a:lstStyle/>
          <a:p>
            <a:r>
              <a:rPr lang="da-DK" dirty="0"/>
              <a:t>+</a:t>
            </a:r>
          </a:p>
        </p:txBody>
      </p:sp>
      <p:pic>
        <p:nvPicPr>
          <p:cNvPr id="30" name="Grafik 29" descr="Præsenter kontur">
            <a:extLst>
              <a:ext uri="{FF2B5EF4-FFF2-40B4-BE49-F238E27FC236}">
                <a16:creationId xmlns:a16="http://schemas.microsoft.com/office/drawing/2014/main" id="{DB1D45FF-17B2-4A21-ACD6-DF47B0C7B13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910118" y="4495980"/>
            <a:ext cx="914400" cy="914400"/>
          </a:xfrm>
          <a:prstGeom prst="rect">
            <a:avLst/>
          </a:prstGeom>
        </p:spPr>
      </p:pic>
      <p:pic>
        <p:nvPicPr>
          <p:cNvPr id="32" name="Grafik 31" descr="Anskaffelse kontur">
            <a:extLst>
              <a:ext uri="{FF2B5EF4-FFF2-40B4-BE49-F238E27FC236}">
                <a16:creationId xmlns:a16="http://schemas.microsoft.com/office/drawing/2014/main" id="{2D5E8C1C-2CC0-4C57-BEE5-297EBE249CC8}"/>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015184" y="2173261"/>
            <a:ext cx="914400" cy="914400"/>
          </a:xfrm>
          <a:prstGeom prst="rect">
            <a:avLst/>
          </a:prstGeom>
        </p:spPr>
      </p:pic>
      <p:pic>
        <p:nvPicPr>
          <p:cNvPr id="34" name="Grafik 33" descr="Clipboard kontur">
            <a:extLst>
              <a:ext uri="{FF2B5EF4-FFF2-40B4-BE49-F238E27FC236}">
                <a16:creationId xmlns:a16="http://schemas.microsoft.com/office/drawing/2014/main" id="{76C15C78-5071-49DA-843C-A58DFF9B4C1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230420" y="2224210"/>
            <a:ext cx="914400" cy="914400"/>
          </a:xfrm>
          <a:prstGeom prst="rect">
            <a:avLst/>
          </a:prstGeom>
        </p:spPr>
      </p:pic>
      <p:sp>
        <p:nvSpPr>
          <p:cNvPr id="43" name="Tekstfelt 42">
            <a:extLst>
              <a:ext uri="{FF2B5EF4-FFF2-40B4-BE49-F238E27FC236}">
                <a16:creationId xmlns:a16="http://schemas.microsoft.com/office/drawing/2014/main" id="{EAE9F9BE-00E8-42A5-B028-FC4DCB556DAC}"/>
              </a:ext>
            </a:extLst>
          </p:cNvPr>
          <p:cNvSpPr txBox="1"/>
          <p:nvPr/>
        </p:nvSpPr>
        <p:spPr>
          <a:xfrm>
            <a:off x="2414100" y="2706674"/>
            <a:ext cx="441146" cy="369332"/>
          </a:xfrm>
          <a:prstGeom prst="rect">
            <a:avLst/>
          </a:prstGeom>
          <a:noFill/>
        </p:spPr>
        <p:txBody>
          <a:bodyPr wrap="none" rtlCol="0">
            <a:spAutoFit/>
          </a:bodyPr>
          <a:lstStyle/>
          <a:p>
            <a:r>
              <a:rPr lang="da-DK" dirty="0"/>
              <a:t>og</a:t>
            </a:r>
          </a:p>
        </p:txBody>
      </p:sp>
      <p:sp>
        <p:nvSpPr>
          <p:cNvPr id="44" name="Tekstfelt 43">
            <a:extLst>
              <a:ext uri="{FF2B5EF4-FFF2-40B4-BE49-F238E27FC236}">
                <a16:creationId xmlns:a16="http://schemas.microsoft.com/office/drawing/2014/main" id="{0A928C01-2ED0-49AF-80AF-9F9BE22A21AE}"/>
              </a:ext>
            </a:extLst>
          </p:cNvPr>
          <p:cNvSpPr txBox="1"/>
          <p:nvPr/>
        </p:nvSpPr>
        <p:spPr>
          <a:xfrm>
            <a:off x="2969242" y="3006176"/>
            <a:ext cx="1967205" cy="369332"/>
          </a:xfrm>
          <a:prstGeom prst="rect">
            <a:avLst/>
          </a:prstGeom>
          <a:noFill/>
        </p:spPr>
        <p:txBody>
          <a:bodyPr wrap="none" rtlCol="0">
            <a:spAutoFit/>
          </a:bodyPr>
          <a:lstStyle/>
          <a:p>
            <a:r>
              <a:rPr lang="da-DK" dirty="0"/>
              <a:t>Komplikationerne</a:t>
            </a:r>
          </a:p>
        </p:txBody>
      </p:sp>
      <p:sp>
        <p:nvSpPr>
          <p:cNvPr id="45" name="Ellipse 44">
            <a:extLst>
              <a:ext uri="{FF2B5EF4-FFF2-40B4-BE49-F238E27FC236}">
                <a16:creationId xmlns:a16="http://schemas.microsoft.com/office/drawing/2014/main" id="{9DD9365C-1085-4229-9E08-C6C1AAFDFEE2}"/>
              </a:ext>
            </a:extLst>
          </p:cNvPr>
          <p:cNvSpPr/>
          <p:nvPr/>
        </p:nvSpPr>
        <p:spPr>
          <a:xfrm>
            <a:off x="481166" y="1518190"/>
            <a:ext cx="706020" cy="7060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1</a:t>
            </a:r>
          </a:p>
        </p:txBody>
      </p:sp>
      <p:sp>
        <p:nvSpPr>
          <p:cNvPr id="46" name="Ellipse 45">
            <a:extLst>
              <a:ext uri="{FF2B5EF4-FFF2-40B4-BE49-F238E27FC236}">
                <a16:creationId xmlns:a16="http://schemas.microsoft.com/office/drawing/2014/main" id="{22B5EE27-D89A-407D-8B22-A1A04F5C4283}"/>
              </a:ext>
            </a:extLst>
          </p:cNvPr>
          <p:cNvSpPr/>
          <p:nvPr/>
        </p:nvSpPr>
        <p:spPr>
          <a:xfrm>
            <a:off x="1093532" y="4056549"/>
            <a:ext cx="706020" cy="7060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2</a:t>
            </a:r>
          </a:p>
        </p:txBody>
      </p:sp>
      <p:sp>
        <p:nvSpPr>
          <p:cNvPr id="47" name="Ellipse 46">
            <a:extLst>
              <a:ext uri="{FF2B5EF4-FFF2-40B4-BE49-F238E27FC236}">
                <a16:creationId xmlns:a16="http://schemas.microsoft.com/office/drawing/2014/main" id="{4977F43C-D920-4382-AD22-BF23690F67AF}"/>
              </a:ext>
            </a:extLst>
          </p:cNvPr>
          <p:cNvSpPr/>
          <p:nvPr/>
        </p:nvSpPr>
        <p:spPr>
          <a:xfrm>
            <a:off x="6555898" y="1523902"/>
            <a:ext cx="706020" cy="7060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3</a:t>
            </a:r>
          </a:p>
        </p:txBody>
      </p:sp>
      <p:sp>
        <p:nvSpPr>
          <p:cNvPr id="48" name="Ellipse 47">
            <a:extLst>
              <a:ext uri="{FF2B5EF4-FFF2-40B4-BE49-F238E27FC236}">
                <a16:creationId xmlns:a16="http://schemas.microsoft.com/office/drawing/2014/main" id="{C70BDCF7-2F4A-495A-9B52-1BEA5752ACAA}"/>
              </a:ext>
            </a:extLst>
          </p:cNvPr>
          <p:cNvSpPr/>
          <p:nvPr/>
        </p:nvSpPr>
        <p:spPr>
          <a:xfrm>
            <a:off x="4878349" y="4056549"/>
            <a:ext cx="706020" cy="7060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4</a:t>
            </a:r>
          </a:p>
        </p:txBody>
      </p:sp>
    </p:spTree>
    <p:extLst>
      <p:ext uri="{BB962C8B-B14F-4D97-AF65-F5344CB8AC3E}">
        <p14:creationId xmlns:p14="http://schemas.microsoft.com/office/powerpoint/2010/main" val="1948145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F170CE9-E272-4365-8A81-1766B2C39AFE}"/>
              </a:ext>
            </a:extLst>
          </p:cNvPr>
          <p:cNvSpPr>
            <a:spLocks noGrp="1"/>
          </p:cNvSpPr>
          <p:nvPr>
            <p:ph sz="half" idx="1"/>
          </p:nvPr>
        </p:nvSpPr>
        <p:spPr>
          <a:xfrm>
            <a:off x="1602657" y="1871135"/>
            <a:ext cx="6528619" cy="4351603"/>
          </a:xfrm>
        </p:spPr>
        <p:txBody>
          <a:bodyPr>
            <a:normAutofit/>
          </a:bodyPr>
          <a:lstStyle/>
          <a:p>
            <a:pPr marL="0" indent="0">
              <a:buNone/>
            </a:pPr>
            <a:endParaRPr lang="da-DK" sz="1200" dirty="0"/>
          </a:p>
          <a:p>
            <a:pPr marL="0" indent="0">
              <a:buNone/>
            </a:pPr>
            <a:r>
              <a:rPr lang="da-DK" sz="1200" dirty="0"/>
              <a:t>Velkomst og introduktion til øvelsen 10.20-10.35 (15 min.) </a:t>
            </a:r>
          </a:p>
          <a:p>
            <a:pPr marL="0" indent="0">
              <a:buNone/>
            </a:pPr>
            <a:endParaRPr lang="da-DK" sz="1200" dirty="0"/>
          </a:p>
          <a:p>
            <a:pPr marL="0" indent="0">
              <a:buNone/>
            </a:pPr>
            <a:endParaRPr lang="da-DK" sz="1200" dirty="0"/>
          </a:p>
          <a:p>
            <a:pPr marL="0" indent="0">
              <a:buNone/>
            </a:pPr>
            <a:r>
              <a:rPr lang="da-DK" sz="1200" dirty="0"/>
              <a:t>Hvad situationen? Hvorfor skal vi beslutte noget? 10.35-10.50 (15 min.)</a:t>
            </a:r>
          </a:p>
          <a:p>
            <a:pPr marL="0" indent="0">
              <a:buNone/>
            </a:pPr>
            <a:endParaRPr lang="da-DK" sz="1200" dirty="0"/>
          </a:p>
          <a:p>
            <a:pPr marL="0" indent="0">
              <a:buNone/>
            </a:pPr>
            <a:endParaRPr lang="da-DK" sz="1200" dirty="0"/>
          </a:p>
          <a:p>
            <a:pPr marL="0" indent="0">
              <a:buNone/>
            </a:pPr>
            <a:r>
              <a:rPr lang="da-DK" sz="1200" dirty="0"/>
              <a:t>Gevinstoverblik 10.50-11.35 (45 min.)</a:t>
            </a:r>
          </a:p>
          <a:p>
            <a:pPr marL="0" indent="0">
              <a:buNone/>
            </a:pPr>
            <a:endParaRPr lang="da-DK" sz="1200" dirty="0"/>
          </a:p>
          <a:p>
            <a:pPr marL="0" indent="0">
              <a:buNone/>
            </a:pPr>
            <a:endParaRPr lang="da-DK" sz="1200" dirty="0"/>
          </a:p>
          <a:p>
            <a:pPr marL="0" indent="0">
              <a:buNone/>
            </a:pPr>
            <a:r>
              <a:rPr lang="da-DK" sz="1200" dirty="0"/>
              <a:t>2 min per gruppe til at fortælle deres beslutningsoplæg plus afrunding (10.35-150 (15 min.)</a:t>
            </a:r>
          </a:p>
          <a:p>
            <a:pPr marL="0" indent="0">
              <a:buNone/>
            </a:pPr>
            <a:endParaRPr lang="da-DK" sz="1200" dirty="0"/>
          </a:p>
          <a:p>
            <a:pPr marL="0" indent="0">
              <a:buNone/>
            </a:pPr>
            <a:endParaRPr lang="da-DK" sz="1200" dirty="0"/>
          </a:p>
        </p:txBody>
      </p:sp>
      <p:sp>
        <p:nvSpPr>
          <p:cNvPr id="2" name="Slide Number Placeholder 1">
            <a:extLst>
              <a:ext uri="{FF2B5EF4-FFF2-40B4-BE49-F238E27FC236}">
                <a16:creationId xmlns:a16="http://schemas.microsoft.com/office/drawing/2014/main" id="{B1F9B54D-26E7-4653-83CC-751A93E09ED8}"/>
              </a:ext>
            </a:extLst>
          </p:cNvPr>
          <p:cNvSpPr>
            <a:spLocks noGrp="1"/>
          </p:cNvSpPr>
          <p:nvPr>
            <p:ph type="sldNum" sz="quarter" idx="12"/>
          </p:nvPr>
        </p:nvSpPr>
        <p:spPr/>
        <p:txBody>
          <a:bodyPr/>
          <a:lstStyle/>
          <a:p>
            <a:fld id="{ED8A48D8-8291-F24A-9DB0-B0C94D545751}" type="slidenum">
              <a:rPr lang="da-DK" noProof="0" smtClean="0"/>
              <a:t>5</a:t>
            </a:fld>
            <a:endParaRPr lang="da-DK" noProof="0"/>
          </a:p>
        </p:txBody>
      </p:sp>
      <p:sp>
        <p:nvSpPr>
          <p:cNvPr id="3" name="Title 2">
            <a:extLst>
              <a:ext uri="{FF2B5EF4-FFF2-40B4-BE49-F238E27FC236}">
                <a16:creationId xmlns:a16="http://schemas.microsoft.com/office/drawing/2014/main" id="{7B1C348E-2466-4CC3-857F-21414C3EF165}"/>
              </a:ext>
            </a:extLst>
          </p:cNvPr>
          <p:cNvSpPr>
            <a:spLocks noGrp="1"/>
          </p:cNvSpPr>
          <p:nvPr>
            <p:ph type="title"/>
          </p:nvPr>
        </p:nvSpPr>
        <p:spPr>
          <a:xfrm>
            <a:off x="457200" y="365126"/>
            <a:ext cx="10144898" cy="846729"/>
          </a:xfrm>
        </p:spPr>
        <p:txBody>
          <a:bodyPr>
            <a:normAutofit/>
          </a:bodyPr>
          <a:lstStyle/>
          <a:p>
            <a:r>
              <a:rPr lang="da-DK" sz="2400" dirty="0"/>
              <a:t>Øvelsen er delt i fire dele … </a:t>
            </a:r>
          </a:p>
        </p:txBody>
      </p:sp>
      <p:cxnSp>
        <p:nvCxnSpPr>
          <p:cNvPr id="10" name="Lige forbindelse 9">
            <a:extLst>
              <a:ext uri="{FF2B5EF4-FFF2-40B4-BE49-F238E27FC236}">
                <a16:creationId xmlns:a16="http://schemas.microsoft.com/office/drawing/2014/main" id="{4A786FAD-08EC-448B-9AC9-B8BA3318C07E}"/>
              </a:ext>
            </a:extLst>
          </p:cNvPr>
          <p:cNvCxnSpPr>
            <a:cxnSpLocks/>
          </p:cNvCxnSpPr>
          <p:nvPr/>
        </p:nvCxnSpPr>
        <p:spPr>
          <a:xfrm>
            <a:off x="1681027" y="2540997"/>
            <a:ext cx="276686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Lige forbindelse 5">
            <a:extLst>
              <a:ext uri="{FF2B5EF4-FFF2-40B4-BE49-F238E27FC236}">
                <a16:creationId xmlns:a16="http://schemas.microsoft.com/office/drawing/2014/main" id="{96761FAA-757D-4000-921F-EBFC88E79C47}"/>
              </a:ext>
            </a:extLst>
          </p:cNvPr>
          <p:cNvCxnSpPr>
            <a:cxnSpLocks/>
          </p:cNvCxnSpPr>
          <p:nvPr/>
        </p:nvCxnSpPr>
        <p:spPr>
          <a:xfrm>
            <a:off x="1681027" y="3470145"/>
            <a:ext cx="276686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Lige forbindelse 6">
            <a:extLst>
              <a:ext uri="{FF2B5EF4-FFF2-40B4-BE49-F238E27FC236}">
                <a16:creationId xmlns:a16="http://schemas.microsoft.com/office/drawing/2014/main" id="{0A783AE7-C486-4142-B1BB-741D95091642}"/>
              </a:ext>
            </a:extLst>
          </p:cNvPr>
          <p:cNvCxnSpPr>
            <a:cxnSpLocks/>
          </p:cNvCxnSpPr>
          <p:nvPr/>
        </p:nvCxnSpPr>
        <p:spPr>
          <a:xfrm>
            <a:off x="1681027" y="4384546"/>
            <a:ext cx="276686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B810A7D1-6B6D-414C-88DF-5B88A0C47B90}"/>
              </a:ext>
            </a:extLst>
          </p:cNvPr>
          <p:cNvCxnSpPr>
            <a:cxnSpLocks/>
          </p:cNvCxnSpPr>
          <p:nvPr/>
        </p:nvCxnSpPr>
        <p:spPr>
          <a:xfrm>
            <a:off x="1681027" y="5318610"/>
            <a:ext cx="276686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Ellipse 12">
            <a:extLst>
              <a:ext uri="{FF2B5EF4-FFF2-40B4-BE49-F238E27FC236}">
                <a16:creationId xmlns:a16="http://schemas.microsoft.com/office/drawing/2014/main" id="{ADE08506-EE78-4C48-AA7F-D0C9ED0CAF9B}"/>
              </a:ext>
            </a:extLst>
          </p:cNvPr>
          <p:cNvSpPr/>
          <p:nvPr/>
        </p:nvSpPr>
        <p:spPr>
          <a:xfrm>
            <a:off x="1071474" y="2105219"/>
            <a:ext cx="481879" cy="481879"/>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1</a:t>
            </a:r>
          </a:p>
        </p:txBody>
      </p:sp>
      <p:sp>
        <p:nvSpPr>
          <p:cNvPr id="14" name="Ellipse 13">
            <a:extLst>
              <a:ext uri="{FF2B5EF4-FFF2-40B4-BE49-F238E27FC236}">
                <a16:creationId xmlns:a16="http://schemas.microsoft.com/office/drawing/2014/main" id="{DB158BFF-A72C-48D1-9667-339D5715086F}"/>
              </a:ext>
            </a:extLst>
          </p:cNvPr>
          <p:cNvSpPr/>
          <p:nvPr/>
        </p:nvSpPr>
        <p:spPr>
          <a:xfrm>
            <a:off x="1071328" y="3022554"/>
            <a:ext cx="481879" cy="481879"/>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2</a:t>
            </a:r>
          </a:p>
        </p:txBody>
      </p:sp>
      <p:sp>
        <p:nvSpPr>
          <p:cNvPr id="15" name="Ellipse 14">
            <a:extLst>
              <a:ext uri="{FF2B5EF4-FFF2-40B4-BE49-F238E27FC236}">
                <a16:creationId xmlns:a16="http://schemas.microsoft.com/office/drawing/2014/main" id="{67DCD707-B927-4CBA-B5E0-DE6E09DAEB6E}"/>
              </a:ext>
            </a:extLst>
          </p:cNvPr>
          <p:cNvSpPr/>
          <p:nvPr/>
        </p:nvSpPr>
        <p:spPr>
          <a:xfrm>
            <a:off x="1071329" y="3936955"/>
            <a:ext cx="481879" cy="481879"/>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3</a:t>
            </a:r>
          </a:p>
        </p:txBody>
      </p:sp>
      <p:sp>
        <p:nvSpPr>
          <p:cNvPr id="16" name="Ellipse 15">
            <a:extLst>
              <a:ext uri="{FF2B5EF4-FFF2-40B4-BE49-F238E27FC236}">
                <a16:creationId xmlns:a16="http://schemas.microsoft.com/office/drawing/2014/main" id="{0EA77ACA-B087-47BE-84D1-8215E29D3DB3}"/>
              </a:ext>
            </a:extLst>
          </p:cNvPr>
          <p:cNvSpPr/>
          <p:nvPr/>
        </p:nvSpPr>
        <p:spPr>
          <a:xfrm>
            <a:off x="1071330" y="4875935"/>
            <a:ext cx="481879" cy="481879"/>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4</a:t>
            </a:r>
          </a:p>
        </p:txBody>
      </p:sp>
    </p:spTree>
    <p:extLst>
      <p:ext uri="{BB962C8B-B14F-4D97-AF65-F5344CB8AC3E}">
        <p14:creationId xmlns:p14="http://schemas.microsoft.com/office/powerpoint/2010/main" val="1415535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F170CE9-E272-4365-8A81-1766B2C39AFE}"/>
              </a:ext>
            </a:extLst>
          </p:cNvPr>
          <p:cNvSpPr>
            <a:spLocks noGrp="1"/>
          </p:cNvSpPr>
          <p:nvPr>
            <p:ph sz="half" idx="1"/>
          </p:nvPr>
        </p:nvSpPr>
        <p:spPr>
          <a:xfrm>
            <a:off x="1602657" y="1871135"/>
            <a:ext cx="6528619" cy="4351603"/>
          </a:xfrm>
        </p:spPr>
        <p:txBody>
          <a:bodyPr>
            <a:normAutofit/>
          </a:bodyPr>
          <a:lstStyle/>
          <a:p>
            <a:pPr marL="0" indent="0">
              <a:buNone/>
            </a:pPr>
            <a:endParaRPr lang="da-DK" sz="1200" dirty="0"/>
          </a:p>
          <a:p>
            <a:pPr marL="0" indent="0">
              <a:buNone/>
            </a:pPr>
            <a:r>
              <a:rPr lang="da-DK" sz="1200" dirty="0"/>
              <a:t>Velkomst og introduktion til øvelsen 10.20-10.35 (15 min.) </a:t>
            </a:r>
          </a:p>
          <a:p>
            <a:pPr marL="0" indent="0">
              <a:buNone/>
            </a:pPr>
            <a:endParaRPr lang="da-DK" sz="1200" dirty="0"/>
          </a:p>
          <a:p>
            <a:pPr marL="0" indent="0">
              <a:buNone/>
            </a:pPr>
            <a:endParaRPr lang="da-DK" sz="1200" dirty="0"/>
          </a:p>
          <a:p>
            <a:pPr marL="0" indent="0">
              <a:buNone/>
            </a:pPr>
            <a:r>
              <a:rPr lang="da-DK" sz="1200" dirty="0"/>
              <a:t>Hvad situationen? Hvorfor skal vi beslutte noget? 10.35-10.50 (15 min.)</a:t>
            </a:r>
          </a:p>
          <a:p>
            <a:pPr marL="0" indent="0">
              <a:buNone/>
            </a:pPr>
            <a:endParaRPr lang="da-DK" sz="1200" dirty="0"/>
          </a:p>
          <a:p>
            <a:pPr marL="0" indent="0">
              <a:buNone/>
            </a:pPr>
            <a:endParaRPr lang="da-DK" sz="1200" dirty="0"/>
          </a:p>
          <a:p>
            <a:pPr marL="0" indent="0">
              <a:buNone/>
            </a:pPr>
            <a:r>
              <a:rPr lang="da-DK" sz="1200" dirty="0"/>
              <a:t>Gevinstoverblik 10.50-11.35 (45 min.)</a:t>
            </a:r>
          </a:p>
          <a:p>
            <a:pPr marL="0" indent="0">
              <a:buNone/>
            </a:pPr>
            <a:endParaRPr lang="da-DK" sz="1200" dirty="0"/>
          </a:p>
          <a:p>
            <a:pPr marL="0" indent="0">
              <a:buNone/>
            </a:pPr>
            <a:endParaRPr lang="da-DK" sz="1200" dirty="0"/>
          </a:p>
          <a:p>
            <a:pPr marL="0" indent="0">
              <a:buNone/>
            </a:pPr>
            <a:r>
              <a:rPr lang="da-DK" sz="1200" dirty="0"/>
              <a:t>2 min per gruppe til at fortælle deres beslutningsoplæg plus afrunding (10.35-150 (15 min.)</a:t>
            </a:r>
          </a:p>
          <a:p>
            <a:pPr marL="0" indent="0">
              <a:buNone/>
            </a:pPr>
            <a:endParaRPr lang="da-DK" sz="1200" dirty="0"/>
          </a:p>
          <a:p>
            <a:pPr marL="0" indent="0">
              <a:buNone/>
            </a:pPr>
            <a:endParaRPr lang="da-DK" sz="1200" dirty="0"/>
          </a:p>
        </p:txBody>
      </p:sp>
      <p:sp>
        <p:nvSpPr>
          <p:cNvPr id="2" name="Slide Number Placeholder 1">
            <a:extLst>
              <a:ext uri="{FF2B5EF4-FFF2-40B4-BE49-F238E27FC236}">
                <a16:creationId xmlns:a16="http://schemas.microsoft.com/office/drawing/2014/main" id="{B1F9B54D-26E7-4653-83CC-751A93E09ED8}"/>
              </a:ext>
            </a:extLst>
          </p:cNvPr>
          <p:cNvSpPr>
            <a:spLocks noGrp="1"/>
          </p:cNvSpPr>
          <p:nvPr>
            <p:ph type="sldNum" sz="quarter" idx="12"/>
          </p:nvPr>
        </p:nvSpPr>
        <p:spPr/>
        <p:txBody>
          <a:bodyPr/>
          <a:lstStyle/>
          <a:p>
            <a:fld id="{ED8A48D8-8291-F24A-9DB0-B0C94D545751}" type="slidenum">
              <a:rPr lang="da-DK" noProof="0" smtClean="0"/>
              <a:t>6</a:t>
            </a:fld>
            <a:endParaRPr lang="da-DK" noProof="0"/>
          </a:p>
        </p:txBody>
      </p:sp>
      <p:sp>
        <p:nvSpPr>
          <p:cNvPr id="3" name="Title 2">
            <a:extLst>
              <a:ext uri="{FF2B5EF4-FFF2-40B4-BE49-F238E27FC236}">
                <a16:creationId xmlns:a16="http://schemas.microsoft.com/office/drawing/2014/main" id="{7B1C348E-2466-4CC3-857F-21414C3EF165}"/>
              </a:ext>
            </a:extLst>
          </p:cNvPr>
          <p:cNvSpPr>
            <a:spLocks noGrp="1"/>
          </p:cNvSpPr>
          <p:nvPr>
            <p:ph type="title"/>
          </p:nvPr>
        </p:nvSpPr>
        <p:spPr>
          <a:xfrm>
            <a:off x="457200" y="365126"/>
            <a:ext cx="10144898" cy="846729"/>
          </a:xfrm>
        </p:spPr>
        <p:txBody>
          <a:bodyPr>
            <a:normAutofit/>
          </a:bodyPr>
          <a:lstStyle/>
          <a:p>
            <a:r>
              <a:rPr lang="da-DK" sz="2400" dirty="0"/>
              <a:t>Øvelsen er delt i fire dele … </a:t>
            </a:r>
          </a:p>
        </p:txBody>
      </p:sp>
      <p:cxnSp>
        <p:nvCxnSpPr>
          <p:cNvPr id="10" name="Lige forbindelse 9">
            <a:extLst>
              <a:ext uri="{FF2B5EF4-FFF2-40B4-BE49-F238E27FC236}">
                <a16:creationId xmlns:a16="http://schemas.microsoft.com/office/drawing/2014/main" id="{4A786FAD-08EC-448B-9AC9-B8BA3318C07E}"/>
              </a:ext>
            </a:extLst>
          </p:cNvPr>
          <p:cNvCxnSpPr>
            <a:cxnSpLocks/>
          </p:cNvCxnSpPr>
          <p:nvPr/>
        </p:nvCxnSpPr>
        <p:spPr>
          <a:xfrm>
            <a:off x="1681027" y="2540997"/>
            <a:ext cx="276686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Lige forbindelse 5">
            <a:extLst>
              <a:ext uri="{FF2B5EF4-FFF2-40B4-BE49-F238E27FC236}">
                <a16:creationId xmlns:a16="http://schemas.microsoft.com/office/drawing/2014/main" id="{96761FAA-757D-4000-921F-EBFC88E79C47}"/>
              </a:ext>
            </a:extLst>
          </p:cNvPr>
          <p:cNvCxnSpPr>
            <a:cxnSpLocks/>
          </p:cNvCxnSpPr>
          <p:nvPr/>
        </p:nvCxnSpPr>
        <p:spPr>
          <a:xfrm>
            <a:off x="1681027" y="3470145"/>
            <a:ext cx="276686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Lige forbindelse 6">
            <a:extLst>
              <a:ext uri="{FF2B5EF4-FFF2-40B4-BE49-F238E27FC236}">
                <a16:creationId xmlns:a16="http://schemas.microsoft.com/office/drawing/2014/main" id="{0A783AE7-C486-4142-B1BB-741D95091642}"/>
              </a:ext>
            </a:extLst>
          </p:cNvPr>
          <p:cNvCxnSpPr>
            <a:cxnSpLocks/>
          </p:cNvCxnSpPr>
          <p:nvPr/>
        </p:nvCxnSpPr>
        <p:spPr>
          <a:xfrm>
            <a:off x="1681027" y="4384546"/>
            <a:ext cx="276686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B810A7D1-6B6D-414C-88DF-5B88A0C47B90}"/>
              </a:ext>
            </a:extLst>
          </p:cNvPr>
          <p:cNvCxnSpPr>
            <a:cxnSpLocks/>
          </p:cNvCxnSpPr>
          <p:nvPr/>
        </p:nvCxnSpPr>
        <p:spPr>
          <a:xfrm>
            <a:off x="1681027" y="5318610"/>
            <a:ext cx="276686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Ellipse 12">
            <a:extLst>
              <a:ext uri="{FF2B5EF4-FFF2-40B4-BE49-F238E27FC236}">
                <a16:creationId xmlns:a16="http://schemas.microsoft.com/office/drawing/2014/main" id="{ADE08506-EE78-4C48-AA7F-D0C9ED0CAF9B}"/>
              </a:ext>
            </a:extLst>
          </p:cNvPr>
          <p:cNvSpPr/>
          <p:nvPr/>
        </p:nvSpPr>
        <p:spPr>
          <a:xfrm>
            <a:off x="1071474" y="2105219"/>
            <a:ext cx="481879" cy="481879"/>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1</a:t>
            </a:r>
          </a:p>
        </p:txBody>
      </p:sp>
      <p:sp>
        <p:nvSpPr>
          <p:cNvPr id="14" name="Ellipse 13">
            <a:extLst>
              <a:ext uri="{FF2B5EF4-FFF2-40B4-BE49-F238E27FC236}">
                <a16:creationId xmlns:a16="http://schemas.microsoft.com/office/drawing/2014/main" id="{DB158BFF-A72C-48D1-9667-339D5715086F}"/>
              </a:ext>
            </a:extLst>
          </p:cNvPr>
          <p:cNvSpPr/>
          <p:nvPr/>
        </p:nvSpPr>
        <p:spPr>
          <a:xfrm>
            <a:off x="1071328" y="3022554"/>
            <a:ext cx="481879" cy="481879"/>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2</a:t>
            </a:r>
          </a:p>
        </p:txBody>
      </p:sp>
      <p:sp>
        <p:nvSpPr>
          <p:cNvPr id="15" name="Ellipse 14">
            <a:extLst>
              <a:ext uri="{FF2B5EF4-FFF2-40B4-BE49-F238E27FC236}">
                <a16:creationId xmlns:a16="http://schemas.microsoft.com/office/drawing/2014/main" id="{67DCD707-B927-4CBA-B5E0-DE6E09DAEB6E}"/>
              </a:ext>
            </a:extLst>
          </p:cNvPr>
          <p:cNvSpPr/>
          <p:nvPr/>
        </p:nvSpPr>
        <p:spPr>
          <a:xfrm>
            <a:off x="1071329" y="3936955"/>
            <a:ext cx="481879" cy="481879"/>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3</a:t>
            </a:r>
          </a:p>
        </p:txBody>
      </p:sp>
      <p:sp>
        <p:nvSpPr>
          <p:cNvPr id="16" name="Ellipse 15">
            <a:extLst>
              <a:ext uri="{FF2B5EF4-FFF2-40B4-BE49-F238E27FC236}">
                <a16:creationId xmlns:a16="http://schemas.microsoft.com/office/drawing/2014/main" id="{0EA77ACA-B087-47BE-84D1-8215E29D3DB3}"/>
              </a:ext>
            </a:extLst>
          </p:cNvPr>
          <p:cNvSpPr/>
          <p:nvPr/>
        </p:nvSpPr>
        <p:spPr>
          <a:xfrm>
            <a:off x="1071330" y="4875935"/>
            <a:ext cx="481879" cy="481879"/>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4</a:t>
            </a:r>
          </a:p>
        </p:txBody>
      </p:sp>
      <p:pic>
        <p:nvPicPr>
          <p:cNvPr id="17" name="Billede 16">
            <a:extLst>
              <a:ext uri="{FF2B5EF4-FFF2-40B4-BE49-F238E27FC236}">
                <a16:creationId xmlns:a16="http://schemas.microsoft.com/office/drawing/2014/main" id="{2CB88CEC-21DE-4963-B603-2507D20DA556}"/>
              </a:ext>
            </a:extLst>
          </p:cNvPr>
          <p:cNvPicPr>
            <a:picLocks noChangeAspect="1"/>
          </p:cNvPicPr>
          <p:nvPr/>
        </p:nvPicPr>
        <p:blipFill>
          <a:blip r:embed="rId2"/>
          <a:stretch>
            <a:fillRect/>
          </a:stretch>
        </p:blipFill>
        <p:spPr>
          <a:xfrm>
            <a:off x="7478221" y="1871135"/>
            <a:ext cx="3111122" cy="1505110"/>
          </a:xfrm>
          <a:prstGeom prst="rect">
            <a:avLst/>
          </a:prstGeom>
        </p:spPr>
      </p:pic>
      <p:pic>
        <p:nvPicPr>
          <p:cNvPr id="19" name="Billede 18">
            <a:extLst>
              <a:ext uri="{FF2B5EF4-FFF2-40B4-BE49-F238E27FC236}">
                <a16:creationId xmlns:a16="http://schemas.microsoft.com/office/drawing/2014/main" id="{5A3E1DFD-308A-44A9-ACB0-4EBC45B95B88}"/>
              </a:ext>
            </a:extLst>
          </p:cNvPr>
          <p:cNvPicPr>
            <a:picLocks noChangeAspect="1"/>
          </p:cNvPicPr>
          <p:nvPr/>
        </p:nvPicPr>
        <p:blipFill>
          <a:blip r:embed="rId3"/>
          <a:stretch>
            <a:fillRect/>
          </a:stretch>
        </p:blipFill>
        <p:spPr>
          <a:xfrm>
            <a:off x="5441579" y="3936955"/>
            <a:ext cx="5714714" cy="1661196"/>
          </a:xfrm>
          <a:prstGeom prst="rect">
            <a:avLst/>
          </a:prstGeom>
        </p:spPr>
      </p:pic>
    </p:spTree>
    <p:extLst>
      <p:ext uri="{BB962C8B-B14F-4D97-AF65-F5344CB8AC3E}">
        <p14:creationId xmlns:p14="http://schemas.microsoft.com/office/powerpoint/2010/main" val="2570217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F9B54D-26E7-4653-83CC-751A93E09ED8}"/>
              </a:ext>
            </a:extLst>
          </p:cNvPr>
          <p:cNvSpPr>
            <a:spLocks noGrp="1"/>
          </p:cNvSpPr>
          <p:nvPr>
            <p:ph type="sldNum" sz="quarter" idx="12"/>
          </p:nvPr>
        </p:nvSpPr>
        <p:spPr/>
        <p:txBody>
          <a:bodyPr/>
          <a:lstStyle/>
          <a:p>
            <a:fld id="{ED8A48D8-8291-F24A-9DB0-B0C94D545751}" type="slidenum">
              <a:rPr lang="da-DK" noProof="0" smtClean="0"/>
              <a:t>7</a:t>
            </a:fld>
            <a:endParaRPr lang="da-DK" noProof="0"/>
          </a:p>
        </p:txBody>
      </p:sp>
      <p:sp>
        <p:nvSpPr>
          <p:cNvPr id="3" name="Title 2">
            <a:extLst>
              <a:ext uri="{FF2B5EF4-FFF2-40B4-BE49-F238E27FC236}">
                <a16:creationId xmlns:a16="http://schemas.microsoft.com/office/drawing/2014/main" id="{7B1C348E-2466-4CC3-857F-21414C3EF165}"/>
              </a:ext>
            </a:extLst>
          </p:cNvPr>
          <p:cNvSpPr>
            <a:spLocks noGrp="1"/>
          </p:cNvSpPr>
          <p:nvPr>
            <p:ph type="title"/>
          </p:nvPr>
        </p:nvSpPr>
        <p:spPr>
          <a:xfrm>
            <a:off x="457200" y="365126"/>
            <a:ext cx="10144898" cy="846729"/>
          </a:xfrm>
        </p:spPr>
        <p:txBody>
          <a:bodyPr>
            <a:normAutofit/>
          </a:bodyPr>
          <a:lstStyle/>
          <a:p>
            <a:r>
              <a:rPr lang="da-DK" sz="2400" dirty="0"/>
              <a:t>Baggrunden og årsagen til vores beslutningsoplæg tager udgangspunkt i den godes </a:t>
            </a:r>
            <a:r>
              <a:rPr lang="da-DK" sz="2400" dirty="0" err="1"/>
              <a:t>Minto</a:t>
            </a:r>
            <a:r>
              <a:rPr lang="da-DK" sz="2400" dirty="0"/>
              <a:t> princip …</a:t>
            </a:r>
          </a:p>
        </p:txBody>
      </p:sp>
      <p:sp>
        <p:nvSpPr>
          <p:cNvPr id="25" name="Rektangel 7">
            <a:extLst>
              <a:ext uri="{FF2B5EF4-FFF2-40B4-BE49-F238E27FC236}">
                <a16:creationId xmlns:a16="http://schemas.microsoft.com/office/drawing/2014/main" id="{A8D255CC-8FC3-4B63-8850-53BEFAC01D28}"/>
              </a:ext>
            </a:extLst>
          </p:cNvPr>
          <p:cNvSpPr>
            <a:spLocks noChangeArrowheads="1"/>
          </p:cNvSpPr>
          <p:nvPr/>
        </p:nvSpPr>
        <p:spPr bwMode="auto">
          <a:xfrm>
            <a:off x="1002894" y="3068184"/>
            <a:ext cx="334775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da-DK" altLang="da-DK" sz="1400" b="1" dirty="0">
                <a:latin typeface="Calibri" panose="020F0502020204030204" pitchFamily="34" charset="0"/>
              </a:rPr>
              <a:t>S – Situation(s) </a:t>
            </a:r>
          </a:p>
          <a:p>
            <a:pPr eaLnBrk="1" hangingPunct="1">
              <a:spcBef>
                <a:spcPct val="0"/>
              </a:spcBef>
              <a:buFontTx/>
              <a:buNone/>
            </a:pPr>
            <a:endParaRPr lang="da-DK" altLang="da-DK" sz="1400" dirty="0">
              <a:latin typeface="Calibri" panose="020F0502020204030204" pitchFamily="34" charset="0"/>
            </a:endParaRPr>
          </a:p>
          <a:p>
            <a:pPr eaLnBrk="1" hangingPunct="1">
              <a:spcBef>
                <a:spcPct val="0"/>
              </a:spcBef>
              <a:buFontTx/>
              <a:buNone/>
            </a:pPr>
            <a:r>
              <a:rPr lang="da-DK" altLang="da-DK" sz="1400" dirty="0">
                <a:latin typeface="Calibri" panose="020F0502020204030204" pitchFamily="34" charset="0"/>
              </a:rPr>
              <a:t>Hvor står vi i dag? Hvad har ramt os?</a:t>
            </a:r>
          </a:p>
          <a:p>
            <a:pPr eaLnBrk="1" hangingPunct="1">
              <a:spcBef>
                <a:spcPct val="0"/>
              </a:spcBef>
              <a:buFontTx/>
              <a:buNone/>
            </a:pPr>
            <a:endParaRPr lang="da-DK" altLang="da-DK" sz="1400" dirty="0">
              <a:latin typeface="Calibri" panose="020F0502020204030204" pitchFamily="34" charset="0"/>
            </a:endParaRPr>
          </a:p>
          <a:p>
            <a:pPr eaLnBrk="1" hangingPunct="1">
              <a:spcBef>
                <a:spcPct val="0"/>
              </a:spcBef>
              <a:buFontTx/>
              <a:buNone/>
            </a:pPr>
            <a:endParaRPr lang="da-DK" altLang="da-DK" sz="1400" dirty="0">
              <a:latin typeface="Calibri" panose="020F0502020204030204" pitchFamily="34" charset="0"/>
            </a:endParaRPr>
          </a:p>
          <a:p>
            <a:pPr eaLnBrk="1" hangingPunct="1">
              <a:spcBef>
                <a:spcPct val="0"/>
              </a:spcBef>
              <a:buFontTx/>
              <a:buNone/>
            </a:pPr>
            <a:r>
              <a:rPr lang="da-DK" altLang="da-DK" sz="1400" dirty="0">
                <a:latin typeface="Calibri" panose="020F0502020204030204" pitchFamily="34" charset="0"/>
              </a:rPr>
              <a:t>En status over situationen med udgangspunkt i ”at trække en streg i sandet”. </a:t>
            </a:r>
          </a:p>
        </p:txBody>
      </p:sp>
      <p:sp>
        <p:nvSpPr>
          <p:cNvPr id="26" name="Rektangel 8">
            <a:extLst>
              <a:ext uri="{FF2B5EF4-FFF2-40B4-BE49-F238E27FC236}">
                <a16:creationId xmlns:a16="http://schemas.microsoft.com/office/drawing/2014/main" id="{76DA9F2B-9B6E-49F5-B95D-6ED4D624D58A}"/>
              </a:ext>
            </a:extLst>
          </p:cNvPr>
          <p:cNvSpPr>
            <a:spLocks noChangeArrowheads="1"/>
          </p:cNvSpPr>
          <p:nvPr/>
        </p:nvSpPr>
        <p:spPr bwMode="auto">
          <a:xfrm>
            <a:off x="4473345" y="3068184"/>
            <a:ext cx="3347752"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da-DK" altLang="da-DK" sz="1400" b="1" dirty="0">
                <a:latin typeface="Calibri" panose="020F0502020204030204" pitchFamily="34" charset="0"/>
              </a:rPr>
              <a:t>C – </a:t>
            </a:r>
            <a:r>
              <a:rPr lang="da-DK" altLang="da-DK" sz="1400" b="1" dirty="0" err="1">
                <a:latin typeface="Calibri" panose="020F0502020204030204" pitchFamily="34" charset="0"/>
              </a:rPr>
              <a:t>Complication</a:t>
            </a:r>
            <a:r>
              <a:rPr lang="da-DK" altLang="da-DK" sz="1400" b="1" dirty="0">
                <a:latin typeface="Calibri" panose="020F0502020204030204" pitchFamily="34" charset="0"/>
              </a:rPr>
              <a:t>(s)</a:t>
            </a:r>
          </a:p>
          <a:p>
            <a:pPr eaLnBrk="1" hangingPunct="1">
              <a:spcBef>
                <a:spcPct val="0"/>
              </a:spcBef>
              <a:buFontTx/>
              <a:buNone/>
            </a:pPr>
            <a:endParaRPr lang="da-DK" altLang="da-DK" sz="1400" dirty="0">
              <a:latin typeface="Calibri" panose="020F0502020204030204" pitchFamily="34" charset="0"/>
            </a:endParaRPr>
          </a:p>
          <a:p>
            <a:pPr eaLnBrk="1" hangingPunct="1">
              <a:spcBef>
                <a:spcPct val="0"/>
              </a:spcBef>
              <a:buFontTx/>
              <a:buNone/>
            </a:pPr>
            <a:r>
              <a:rPr lang="da-DK" altLang="da-DK" sz="1400" dirty="0">
                <a:latin typeface="Calibri" panose="020F0502020204030204" pitchFamily="34" charset="0"/>
              </a:rPr>
              <a:t>Hvad kan ramme os? Hvad gør situationen yderligere uholdbar? </a:t>
            </a:r>
          </a:p>
          <a:p>
            <a:pPr eaLnBrk="1" hangingPunct="1">
              <a:spcBef>
                <a:spcPct val="0"/>
              </a:spcBef>
              <a:buFontTx/>
              <a:buNone/>
            </a:pPr>
            <a:endParaRPr lang="da-DK" altLang="da-DK" sz="1400" dirty="0">
              <a:latin typeface="Calibri" panose="020F0502020204030204" pitchFamily="34" charset="0"/>
            </a:endParaRPr>
          </a:p>
          <a:p>
            <a:pPr eaLnBrk="1" hangingPunct="1">
              <a:spcBef>
                <a:spcPct val="0"/>
              </a:spcBef>
              <a:buFontTx/>
              <a:buNone/>
            </a:pPr>
            <a:endParaRPr lang="da-DK" altLang="da-DK" sz="1400" dirty="0">
              <a:latin typeface="Calibri" panose="020F0502020204030204" pitchFamily="34" charset="0"/>
            </a:endParaRPr>
          </a:p>
          <a:p>
            <a:pPr eaLnBrk="1" hangingPunct="1">
              <a:spcBef>
                <a:spcPct val="0"/>
              </a:spcBef>
              <a:buFontTx/>
              <a:buNone/>
            </a:pPr>
            <a:r>
              <a:rPr lang="da-DK" altLang="da-DK" sz="1400" dirty="0">
                <a:latin typeface="Calibri" panose="020F0502020204030204" pitchFamily="34" charset="0"/>
              </a:rPr>
              <a:t>En beskrivelse af de yderligere udfordringer, som kan eller vil ramme os. Det er specielt ”vil” udfordringerne, som gør argumentationen stærkere. </a:t>
            </a:r>
          </a:p>
          <a:p>
            <a:pPr eaLnBrk="1" hangingPunct="1">
              <a:spcBef>
                <a:spcPct val="0"/>
              </a:spcBef>
              <a:buFontTx/>
              <a:buNone/>
            </a:pPr>
            <a:r>
              <a:rPr lang="da-DK" altLang="da-DK" sz="1400" dirty="0">
                <a:latin typeface="Calibri" panose="020F0502020204030204" pitchFamily="34" charset="0"/>
              </a:rPr>
              <a:t>Her kan man med fordel tænke i risici matrix eller i aktuelle trends og udfordringer. </a:t>
            </a:r>
          </a:p>
          <a:p>
            <a:pPr eaLnBrk="1" hangingPunct="1">
              <a:spcBef>
                <a:spcPct val="0"/>
              </a:spcBef>
              <a:buFontTx/>
              <a:buNone/>
            </a:pPr>
            <a:r>
              <a:rPr lang="da-DK" altLang="da-DK" sz="1400" dirty="0">
                <a:latin typeface="Calibri" panose="020F0502020204030204" pitchFamily="34" charset="0"/>
              </a:rPr>
              <a:t>Det skal være fremadskuende. </a:t>
            </a:r>
          </a:p>
        </p:txBody>
      </p:sp>
      <p:sp>
        <p:nvSpPr>
          <p:cNvPr id="27" name="Rektangel 9">
            <a:extLst>
              <a:ext uri="{FF2B5EF4-FFF2-40B4-BE49-F238E27FC236}">
                <a16:creationId xmlns:a16="http://schemas.microsoft.com/office/drawing/2014/main" id="{0EE13E2D-448D-485F-904D-2E4683562ACC}"/>
              </a:ext>
            </a:extLst>
          </p:cNvPr>
          <p:cNvSpPr>
            <a:spLocks noChangeArrowheads="1"/>
          </p:cNvSpPr>
          <p:nvPr/>
        </p:nvSpPr>
        <p:spPr bwMode="auto">
          <a:xfrm>
            <a:off x="7933964" y="3068184"/>
            <a:ext cx="3347752"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r>
              <a:rPr lang="da-DK" altLang="da-DK" sz="1400" b="1" dirty="0">
                <a:latin typeface="Calibri" panose="020F0502020204030204" pitchFamily="34" charset="0"/>
              </a:rPr>
              <a:t>K – </a:t>
            </a:r>
            <a:r>
              <a:rPr lang="da-DK" altLang="da-DK" sz="1400" b="1" dirty="0" err="1">
                <a:latin typeface="Calibri" panose="020F0502020204030204" pitchFamily="34" charset="0"/>
              </a:rPr>
              <a:t>Key</a:t>
            </a:r>
            <a:r>
              <a:rPr lang="da-DK" altLang="da-DK" sz="1400" b="1" dirty="0">
                <a:latin typeface="Calibri" panose="020F0502020204030204" pitchFamily="34" charset="0"/>
              </a:rPr>
              <a:t> </a:t>
            </a:r>
            <a:r>
              <a:rPr lang="da-DK" altLang="da-DK" sz="1400" b="1" dirty="0" err="1">
                <a:latin typeface="Calibri" panose="020F0502020204030204" pitchFamily="34" charset="0"/>
              </a:rPr>
              <a:t>question</a:t>
            </a:r>
            <a:r>
              <a:rPr lang="da-DK" altLang="da-DK" sz="1400" b="1" dirty="0">
                <a:latin typeface="Calibri" panose="020F0502020204030204" pitchFamily="34" charset="0"/>
              </a:rPr>
              <a:t>(s)</a:t>
            </a:r>
          </a:p>
          <a:p>
            <a:pPr eaLnBrk="1" hangingPunct="1">
              <a:spcBef>
                <a:spcPct val="0"/>
              </a:spcBef>
              <a:buFontTx/>
              <a:buNone/>
            </a:pPr>
            <a:endParaRPr lang="da-DK" altLang="da-DK" sz="1400" dirty="0">
              <a:latin typeface="Calibri" panose="020F0502020204030204" pitchFamily="34" charset="0"/>
            </a:endParaRPr>
          </a:p>
          <a:p>
            <a:pPr eaLnBrk="1" hangingPunct="1">
              <a:spcBef>
                <a:spcPct val="0"/>
              </a:spcBef>
              <a:buFontTx/>
              <a:buNone/>
            </a:pPr>
            <a:r>
              <a:rPr lang="da-DK" altLang="da-DK" sz="1400" dirty="0">
                <a:latin typeface="Calibri" panose="020F0502020204030204" pitchFamily="34" charset="0"/>
              </a:rPr>
              <a:t>Hvilket nøglespørgsmål skal vi forholde os til?</a:t>
            </a:r>
          </a:p>
          <a:p>
            <a:pPr eaLnBrk="1" hangingPunct="1">
              <a:spcBef>
                <a:spcPct val="0"/>
              </a:spcBef>
              <a:buFontTx/>
              <a:buNone/>
            </a:pPr>
            <a:endParaRPr lang="da-DK" altLang="da-DK" sz="1400" dirty="0">
              <a:latin typeface="Calibri" panose="020F0502020204030204" pitchFamily="34" charset="0"/>
            </a:endParaRPr>
          </a:p>
          <a:p>
            <a:pPr eaLnBrk="1" hangingPunct="1">
              <a:spcBef>
                <a:spcPct val="0"/>
              </a:spcBef>
              <a:buFontTx/>
              <a:buNone/>
            </a:pPr>
            <a:endParaRPr lang="da-DK" altLang="da-DK" sz="1400" dirty="0">
              <a:latin typeface="Calibri" panose="020F0502020204030204" pitchFamily="34" charset="0"/>
            </a:endParaRPr>
          </a:p>
          <a:p>
            <a:pPr eaLnBrk="1" hangingPunct="1">
              <a:spcBef>
                <a:spcPct val="0"/>
              </a:spcBef>
              <a:buFontTx/>
              <a:buNone/>
            </a:pPr>
            <a:r>
              <a:rPr lang="da-DK" altLang="da-DK" sz="1400" dirty="0">
                <a:latin typeface="Calibri" panose="020F0502020204030204" pitchFamily="34" charset="0"/>
              </a:rPr>
              <a:t>Hvilke øvrige spørgsmål kan der stilles? Meningen er naturligvis, at man kan svare på dem. </a:t>
            </a:r>
          </a:p>
          <a:p>
            <a:pPr eaLnBrk="1" hangingPunct="1">
              <a:spcBef>
                <a:spcPct val="0"/>
              </a:spcBef>
              <a:buFontTx/>
              <a:buNone/>
            </a:pPr>
            <a:endParaRPr lang="da-DK" altLang="da-DK" sz="1400" dirty="0">
              <a:latin typeface="Calibri" panose="020F0502020204030204" pitchFamily="34" charset="0"/>
            </a:endParaRPr>
          </a:p>
          <a:p>
            <a:pPr eaLnBrk="1" hangingPunct="1">
              <a:spcBef>
                <a:spcPct val="0"/>
              </a:spcBef>
              <a:buFontTx/>
              <a:buNone/>
            </a:pPr>
            <a:r>
              <a:rPr lang="da-DK" altLang="da-DK" sz="1400" dirty="0">
                <a:latin typeface="Calibri" panose="020F0502020204030204" pitchFamily="34" charset="0"/>
              </a:rPr>
              <a:t>Gerne/helst ja/nej spørgsmål. </a:t>
            </a:r>
          </a:p>
        </p:txBody>
      </p:sp>
      <p:pic>
        <p:nvPicPr>
          <p:cNvPr id="12" name="Grafik 11" descr="Tale kontur">
            <a:extLst>
              <a:ext uri="{FF2B5EF4-FFF2-40B4-BE49-F238E27FC236}">
                <a16:creationId xmlns:a16="http://schemas.microsoft.com/office/drawing/2014/main" id="{5211507A-97EA-488C-AE8F-74AD76043E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7200" y="1273767"/>
            <a:ext cx="1936106" cy="1936106"/>
          </a:xfrm>
          <a:prstGeom prst="rect">
            <a:avLst/>
          </a:prstGeom>
        </p:spPr>
      </p:pic>
      <p:sp>
        <p:nvSpPr>
          <p:cNvPr id="32" name="Tekstfelt 31">
            <a:extLst>
              <a:ext uri="{FF2B5EF4-FFF2-40B4-BE49-F238E27FC236}">
                <a16:creationId xmlns:a16="http://schemas.microsoft.com/office/drawing/2014/main" id="{F064E207-B6BF-4E50-8BC3-F08F27A08CEE}"/>
              </a:ext>
            </a:extLst>
          </p:cNvPr>
          <p:cNvSpPr txBox="1"/>
          <p:nvPr/>
        </p:nvSpPr>
        <p:spPr>
          <a:xfrm>
            <a:off x="918043" y="1770687"/>
            <a:ext cx="1807049" cy="369332"/>
          </a:xfrm>
          <a:prstGeom prst="rect">
            <a:avLst/>
          </a:prstGeom>
          <a:noFill/>
        </p:spPr>
        <p:txBody>
          <a:bodyPr wrap="square">
            <a:spAutoFit/>
          </a:bodyPr>
          <a:lstStyle/>
          <a:p>
            <a:pPr eaLnBrk="1" hangingPunct="1">
              <a:spcBef>
                <a:spcPct val="0"/>
              </a:spcBef>
              <a:buFontTx/>
              <a:buNone/>
            </a:pPr>
            <a:r>
              <a:rPr lang="da-DK" altLang="da-DK" sz="1800" b="1" i="1" dirty="0">
                <a:latin typeface="Calibri" panose="020F0502020204030204" pitchFamily="34" charset="0"/>
              </a:rPr>
              <a:t>I dag møder vi … </a:t>
            </a:r>
          </a:p>
        </p:txBody>
      </p:sp>
      <p:pic>
        <p:nvPicPr>
          <p:cNvPr id="33" name="Grafik 32" descr="Tale kontur">
            <a:extLst>
              <a:ext uri="{FF2B5EF4-FFF2-40B4-BE49-F238E27FC236}">
                <a16:creationId xmlns:a16="http://schemas.microsoft.com/office/drawing/2014/main" id="{01E54A2A-91B3-4335-AFF3-6267B0B9C0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28287" y="1273767"/>
            <a:ext cx="1936106" cy="1936106"/>
          </a:xfrm>
          <a:prstGeom prst="rect">
            <a:avLst/>
          </a:prstGeom>
        </p:spPr>
      </p:pic>
      <p:pic>
        <p:nvPicPr>
          <p:cNvPr id="34" name="Grafik 33" descr="Tale kontur">
            <a:extLst>
              <a:ext uri="{FF2B5EF4-FFF2-40B4-BE49-F238E27FC236}">
                <a16:creationId xmlns:a16="http://schemas.microsoft.com/office/drawing/2014/main" id="{1E3DA417-56F0-4AAF-A689-ACAB17D1C15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99374" y="1273767"/>
            <a:ext cx="1936106" cy="1936106"/>
          </a:xfrm>
          <a:prstGeom prst="rect">
            <a:avLst/>
          </a:prstGeom>
        </p:spPr>
      </p:pic>
      <p:sp>
        <p:nvSpPr>
          <p:cNvPr id="36" name="Tekstfelt 35">
            <a:extLst>
              <a:ext uri="{FF2B5EF4-FFF2-40B4-BE49-F238E27FC236}">
                <a16:creationId xmlns:a16="http://schemas.microsoft.com/office/drawing/2014/main" id="{532A124E-053C-472F-8A12-547AEE146A57}"/>
              </a:ext>
            </a:extLst>
          </p:cNvPr>
          <p:cNvSpPr txBox="1"/>
          <p:nvPr/>
        </p:nvSpPr>
        <p:spPr>
          <a:xfrm>
            <a:off x="4350646" y="1812465"/>
            <a:ext cx="3220193" cy="646331"/>
          </a:xfrm>
          <a:prstGeom prst="rect">
            <a:avLst/>
          </a:prstGeom>
          <a:noFill/>
        </p:spPr>
        <p:txBody>
          <a:bodyPr wrap="square">
            <a:spAutoFit/>
          </a:bodyPr>
          <a:lstStyle>
            <a:defPPr>
              <a:defRPr lang="en-US"/>
            </a:defPPr>
            <a:lvl1pPr>
              <a:spcBef>
                <a:spcPct val="0"/>
              </a:spcBef>
              <a:buFontTx/>
              <a:buNone/>
              <a:defRPr b="1" i="1">
                <a:latin typeface="Calibri" panose="020F0502020204030204" pitchFamily="34" charset="0"/>
              </a:defRPr>
            </a:lvl1pPr>
          </a:lstStyle>
          <a:p>
            <a:r>
              <a:rPr lang="da-DK" altLang="da-DK" dirty="0"/>
              <a:t>Det uholdbare ved situationen, som gør handling nødvendig</a:t>
            </a:r>
          </a:p>
        </p:txBody>
      </p:sp>
      <p:sp>
        <p:nvSpPr>
          <p:cNvPr id="38" name="Tekstfelt 37">
            <a:extLst>
              <a:ext uri="{FF2B5EF4-FFF2-40B4-BE49-F238E27FC236}">
                <a16:creationId xmlns:a16="http://schemas.microsoft.com/office/drawing/2014/main" id="{86989C67-D8A4-4F28-B613-F391DA790C9A}"/>
              </a:ext>
            </a:extLst>
          </p:cNvPr>
          <p:cNvSpPr txBox="1"/>
          <p:nvPr/>
        </p:nvSpPr>
        <p:spPr>
          <a:xfrm>
            <a:off x="7821097" y="1770687"/>
            <a:ext cx="2605298" cy="646331"/>
          </a:xfrm>
          <a:prstGeom prst="rect">
            <a:avLst/>
          </a:prstGeom>
          <a:noFill/>
        </p:spPr>
        <p:txBody>
          <a:bodyPr wrap="square">
            <a:spAutoFit/>
          </a:bodyPr>
          <a:lstStyle>
            <a:defPPr>
              <a:defRPr lang="en-US"/>
            </a:defPPr>
            <a:lvl1pPr>
              <a:spcBef>
                <a:spcPct val="0"/>
              </a:spcBef>
              <a:buFontTx/>
              <a:buNone/>
              <a:defRPr b="1" i="1">
                <a:latin typeface="Calibri" panose="020F0502020204030204" pitchFamily="34" charset="0"/>
              </a:defRPr>
            </a:lvl1pPr>
          </a:lstStyle>
          <a:p>
            <a:r>
              <a:rPr lang="da-DK" altLang="da-DK" dirty="0"/>
              <a:t>Nøglespørgsmål og fremadrettet</a:t>
            </a:r>
          </a:p>
        </p:txBody>
      </p:sp>
    </p:spTree>
    <p:extLst>
      <p:ext uri="{BB962C8B-B14F-4D97-AF65-F5344CB8AC3E}">
        <p14:creationId xmlns:p14="http://schemas.microsoft.com/office/powerpoint/2010/main" val="2662781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F9B54D-26E7-4653-83CC-751A93E09ED8}"/>
              </a:ext>
            </a:extLst>
          </p:cNvPr>
          <p:cNvSpPr>
            <a:spLocks noGrp="1"/>
          </p:cNvSpPr>
          <p:nvPr>
            <p:ph type="sldNum" sz="quarter" idx="12"/>
          </p:nvPr>
        </p:nvSpPr>
        <p:spPr/>
        <p:txBody>
          <a:bodyPr/>
          <a:lstStyle/>
          <a:p>
            <a:fld id="{ED8A48D8-8291-F24A-9DB0-B0C94D545751}" type="slidenum">
              <a:rPr lang="da-DK" noProof="0" smtClean="0"/>
              <a:t>8</a:t>
            </a:fld>
            <a:endParaRPr lang="da-DK" noProof="0"/>
          </a:p>
        </p:txBody>
      </p:sp>
      <p:sp>
        <p:nvSpPr>
          <p:cNvPr id="3" name="Title 2">
            <a:extLst>
              <a:ext uri="{FF2B5EF4-FFF2-40B4-BE49-F238E27FC236}">
                <a16:creationId xmlns:a16="http://schemas.microsoft.com/office/drawing/2014/main" id="{7B1C348E-2466-4CC3-857F-21414C3EF165}"/>
              </a:ext>
            </a:extLst>
          </p:cNvPr>
          <p:cNvSpPr>
            <a:spLocks noGrp="1"/>
          </p:cNvSpPr>
          <p:nvPr>
            <p:ph type="title"/>
          </p:nvPr>
        </p:nvSpPr>
        <p:spPr>
          <a:xfrm>
            <a:off x="457200" y="365126"/>
            <a:ext cx="10144898" cy="846729"/>
          </a:xfrm>
        </p:spPr>
        <p:txBody>
          <a:bodyPr>
            <a:normAutofit/>
          </a:bodyPr>
          <a:lstStyle/>
          <a:p>
            <a:r>
              <a:rPr lang="da-DK" sz="2400" dirty="0"/>
              <a:t>På baggrund af Gerald Bradleys bog om gevinstrealisering går vi til business cases med følgende kausalitetsforståelse</a:t>
            </a:r>
          </a:p>
        </p:txBody>
      </p:sp>
      <p:sp>
        <p:nvSpPr>
          <p:cNvPr id="5" name="Rektangel 4">
            <a:extLst>
              <a:ext uri="{FF2B5EF4-FFF2-40B4-BE49-F238E27FC236}">
                <a16:creationId xmlns:a16="http://schemas.microsoft.com/office/drawing/2014/main" id="{AD2FE037-4349-4B9F-A24F-8B050013B0FE}"/>
              </a:ext>
            </a:extLst>
          </p:cNvPr>
          <p:cNvSpPr/>
          <p:nvPr/>
        </p:nvSpPr>
        <p:spPr>
          <a:xfrm>
            <a:off x="617221" y="1754426"/>
            <a:ext cx="1410460" cy="981041"/>
          </a:xfrm>
          <a:prstGeom prst="rect">
            <a:avLst/>
          </a:prstGeom>
          <a:solidFill>
            <a:schemeClr val="bg1">
              <a:lumMod val="50000"/>
            </a:schemeClr>
          </a:solidFill>
          <a:ln w="25400" cap="flat" cmpd="sng" algn="ctr">
            <a:noFill/>
            <a:prstDash val="solid"/>
          </a:ln>
          <a:effectLst/>
        </p:spPr>
        <p:txBody>
          <a:bodyPr rtlCol="0" anchor="ctr"/>
          <a:lstStyle/>
          <a:p>
            <a:pPr algn="ctr">
              <a:defRPr/>
            </a:pPr>
            <a:r>
              <a:rPr lang="da-DK" sz="1200" kern="0" dirty="0" err="1"/>
              <a:t>Enabler</a:t>
            </a:r>
            <a:endParaRPr lang="da-DK" sz="1200" kern="0" dirty="0"/>
          </a:p>
        </p:txBody>
      </p:sp>
      <p:sp>
        <p:nvSpPr>
          <p:cNvPr id="6" name="Tekstboks 4">
            <a:extLst>
              <a:ext uri="{FF2B5EF4-FFF2-40B4-BE49-F238E27FC236}">
                <a16:creationId xmlns:a16="http://schemas.microsoft.com/office/drawing/2014/main" id="{3995BAF3-AF0E-42ED-8AD4-E69A85B08AD4}"/>
              </a:ext>
            </a:extLst>
          </p:cNvPr>
          <p:cNvSpPr txBox="1">
            <a:spLocks noChangeArrowheads="1"/>
          </p:cNvSpPr>
          <p:nvPr/>
        </p:nvSpPr>
        <p:spPr bwMode="auto">
          <a:xfrm>
            <a:off x="617221" y="2962537"/>
            <a:ext cx="1410460" cy="1015663"/>
          </a:xfrm>
          <a:prstGeom prst="rect">
            <a:avLst/>
          </a:prstGeom>
          <a:noFill/>
          <a:ln w="9525">
            <a:noFill/>
            <a:miter lim="800000"/>
            <a:headEnd/>
            <a:tailEnd/>
          </a:ln>
        </p:spPr>
        <p:txBody>
          <a:bodyPr wrap="square">
            <a:spAutoFit/>
          </a:bodyPr>
          <a:lstStyle/>
          <a:p>
            <a:r>
              <a:rPr lang="da-DK" sz="1200" dirty="0"/>
              <a:t>Dette er værktøjer, der skaber og er en forudsætning for ændringen.</a:t>
            </a:r>
          </a:p>
        </p:txBody>
      </p:sp>
      <p:sp>
        <p:nvSpPr>
          <p:cNvPr id="7" name="Rektangel 6">
            <a:extLst>
              <a:ext uri="{FF2B5EF4-FFF2-40B4-BE49-F238E27FC236}">
                <a16:creationId xmlns:a16="http://schemas.microsoft.com/office/drawing/2014/main" id="{745B0455-92C9-4C05-9A7C-3EC6FA91019E}"/>
              </a:ext>
            </a:extLst>
          </p:cNvPr>
          <p:cNvSpPr/>
          <p:nvPr/>
        </p:nvSpPr>
        <p:spPr>
          <a:xfrm>
            <a:off x="4591211" y="1754426"/>
            <a:ext cx="1410460" cy="981041"/>
          </a:xfrm>
          <a:prstGeom prst="rect">
            <a:avLst/>
          </a:prstGeom>
          <a:solidFill>
            <a:srgbClr val="FFE600"/>
          </a:solidFill>
          <a:ln w="25400" cap="flat" cmpd="sng" algn="ctr">
            <a:noFill/>
            <a:prstDash val="solid"/>
          </a:ln>
          <a:effectLst/>
        </p:spPr>
        <p:txBody>
          <a:bodyPr rtlCol="0" anchor="ctr"/>
          <a:lstStyle/>
          <a:p>
            <a:pPr algn="ctr">
              <a:defRPr/>
            </a:pPr>
            <a:r>
              <a:rPr lang="da-DK" sz="1200" kern="0"/>
              <a:t>Ændring</a:t>
            </a:r>
          </a:p>
        </p:txBody>
      </p:sp>
      <p:sp>
        <p:nvSpPr>
          <p:cNvPr id="8" name="Tekstboks 4">
            <a:extLst>
              <a:ext uri="{FF2B5EF4-FFF2-40B4-BE49-F238E27FC236}">
                <a16:creationId xmlns:a16="http://schemas.microsoft.com/office/drawing/2014/main" id="{679D10AC-8923-4AE6-91A0-684EE49B1F25}"/>
              </a:ext>
            </a:extLst>
          </p:cNvPr>
          <p:cNvSpPr txBox="1">
            <a:spLocks noChangeArrowheads="1"/>
          </p:cNvSpPr>
          <p:nvPr/>
        </p:nvSpPr>
        <p:spPr bwMode="auto">
          <a:xfrm>
            <a:off x="4527759" y="2962537"/>
            <a:ext cx="1410460" cy="1384995"/>
          </a:xfrm>
          <a:prstGeom prst="rect">
            <a:avLst/>
          </a:prstGeom>
          <a:noFill/>
          <a:ln w="9525">
            <a:noFill/>
            <a:miter lim="800000"/>
            <a:headEnd/>
            <a:tailEnd/>
          </a:ln>
        </p:spPr>
        <p:txBody>
          <a:bodyPr wrap="square">
            <a:spAutoFit/>
          </a:bodyPr>
          <a:lstStyle/>
          <a:p>
            <a:r>
              <a:rPr lang="da-DK" sz="1200" dirty="0"/>
              <a:t>Dette er den nødvendige ændring. Hvis der ikke er nogen ændring, kommer der heller ingen gevinster.</a:t>
            </a:r>
          </a:p>
        </p:txBody>
      </p:sp>
      <p:sp>
        <p:nvSpPr>
          <p:cNvPr id="9" name="Rektangel 8">
            <a:extLst>
              <a:ext uri="{FF2B5EF4-FFF2-40B4-BE49-F238E27FC236}">
                <a16:creationId xmlns:a16="http://schemas.microsoft.com/office/drawing/2014/main" id="{F83A14B3-1907-4209-BFD5-1136B8CFB053}"/>
              </a:ext>
            </a:extLst>
          </p:cNvPr>
          <p:cNvSpPr/>
          <p:nvPr/>
        </p:nvSpPr>
        <p:spPr>
          <a:xfrm>
            <a:off x="6510871" y="1754426"/>
            <a:ext cx="1410460" cy="981041"/>
          </a:xfrm>
          <a:prstGeom prst="rect">
            <a:avLst/>
          </a:prstGeom>
          <a:solidFill>
            <a:schemeClr val="accent6">
              <a:lumMod val="90000"/>
              <a:alpha val="75000"/>
            </a:schemeClr>
          </a:solidFill>
          <a:ln w="25400" cap="flat" cmpd="sng" algn="ctr">
            <a:noFill/>
            <a:prstDash val="solid"/>
          </a:ln>
          <a:effectLst/>
        </p:spPr>
        <p:txBody>
          <a:bodyPr rtlCol="0" anchor="ctr"/>
          <a:lstStyle/>
          <a:p>
            <a:pPr algn="ctr">
              <a:defRPr/>
            </a:pPr>
            <a:r>
              <a:rPr lang="da-DK" sz="1200" kern="0" dirty="0"/>
              <a:t>Gevinst</a:t>
            </a:r>
          </a:p>
        </p:txBody>
      </p:sp>
      <p:sp>
        <p:nvSpPr>
          <p:cNvPr id="10" name="Tekstboks 4">
            <a:extLst>
              <a:ext uri="{FF2B5EF4-FFF2-40B4-BE49-F238E27FC236}">
                <a16:creationId xmlns:a16="http://schemas.microsoft.com/office/drawing/2014/main" id="{50A1A522-14E8-463A-B577-E29825E8C5F7}"/>
              </a:ext>
            </a:extLst>
          </p:cNvPr>
          <p:cNvSpPr txBox="1">
            <a:spLocks noChangeArrowheads="1"/>
          </p:cNvSpPr>
          <p:nvPr/>
        </p:nvSpPr>
        <p:spPr bwMode="auto">
          <a:xfrm>
            <a:off x="6510871" y="2944767"/>
            <a:ext cx="1410460" cy="1569660"/>
          </a:xfrm>
          <a:prstGeom prst="rect">
            <a:avLst/>
          </a:prstGeom>
          <a:noFill/>
          <a:ln w="9525">
            <a:noFill/>
            <a:miter lim="800000"/>
            <a:headEnd/>
            <a:tailEnd/>
          </a:ln>
        </p:spPr>
        <p:txBody>
          <a:bodyPr wrap="square">
            <a:spAutoFit/>
          </a:bodyPr>
          <a:lstStyle/>
          <a:p>
            <a:r>
              <a:rPr lang="da-DK" sz="1200" dirty="0"/>
              <a:t>Denne gevinst er ikke direkte relateret til det overordnede mål, men understøtter den primære gevinst. Og der kan være flere.</a:t>
            </a:r>
          </a:p>
        </p:txBody>
      </p:sp>
      <p:sp>
        <p:nvSpPr>
          <p:cNvPr id="11" name="Rektangel 10">
            <a:extLst>
              <a:ext uri="{FF2B5EF4-FFF2-40B4-BE49-F238E27FC236}">
                <a16:creationId xmlns:a16="http://schemas.microsoft.com/office/drawing/2014/main" id="{0A875042-6991-4B11-ADFE-CE017E2E9C10}"/>
              </a:ext>
            </a:extLst>
          </p:cNvPr>
          <p:cNvSpPr/>
          <p:nvPr/>
        </p:nvSpPr>
        <p:spPr>
          <a:xfrm>
            <a:off x="8430532" y="1754426"/>
            <a:ext cx="1410460" cy="981041"/>
          </a:xfrm>
          <a:prstGeom prst="rect">
            <a:avLst/>
          </a:prstGeom>
          <a:solidFill>
            <a:schemeClr val="accent6">
              <a:lumMod val="50000"/>
              <a:alpha val="50000"/>
            </a:schemeClr>
          </a:solidFill>
          <a:ln w="25400" cap="flat" cmpd="sng" algn="ctr">
            <a:noFill/>
            <a:prstDash val="solid"/>
          </a:ln>
          <a:effectLst/>
        </p:spPr>
        <p:txBody>
          <a:bodyPr rtlCol="0" anchor="ctr"/>
          <a:lstStyle/>
          <a:p>
            <a:pPr algn="ctr">
              <a:defRPr/>
            </a:pPr>
            <a:r>
              <a:rPr lang="da-DK" sz="1200" kern="0" dirty="0"/>
              <a:t>Hovedgevinst</a:t>
            </a:r>
          </a:p>
        </p:txBody>
      </p:sp>
      <p:sp>
        <p:nvSpPr>
          <p:cNvPr id="12" name="Tekstboks 4">
            <a:extLst>
              <a:ext uri="{FF2B5EF4-FFF2-40B4-BE49-F238E27FC236}">
                <a16:creationId xmlns:a16="http://schemas.microsoft.com/office/drawing/2014/main" id="{98F8CECF-E20E-4665-8C06-36289461C93C}"/>
              </a:ext>
            </a:extLst>
          </p:cNvPr>
          <p:cNvSpPr txBox="1">
            <a:spLocks noChangeArrowheads="1"/>
          </p:cNvSpPr>
          <p:nvPr/>
        </p:nvSpPr>
        <p:spPr bwMode="auto">
          <a:xfrm>
            <a:off x="8430532" y="2944767"/>
            <a:ext cx="1410460" cy="1200328"/>
          </a:xfrm>
          <a:prstGeom prst="rect">
            <a:avLst/>
          </a:prstGeom>
          <a:noFill/>
          <a:ln w="9525">
            <a:noFill/>
            <a:miter lim="800000"/>
            <a:headEnd/>
            <a:tailEnd/>
          </a:ln>
        </p:spPr>
        <p:txBody>
          <a:bodyPr wrap="square">
            <a:spAutoFit/>
          </a:bodyPr>
          <a:lstStyle/>
          <a:p>
            <a:r>
              <a:rPr lang="da-DK" sz="1200" dirty="0"/>
              <a:t>Dette er </a:t>
            </a:r>
            <a:r>
              <a:rPr lang="da-DK" sz="1200" dirty="0" err="1"/>
              <a:t>hoved-gevinsten</a:t>
            </a:r>
            <a:r>
              <a:rPr lang="da-DK" sz="1200" dirty="0"/>
              <a:t>. Den forventede gevinst der understøtter det endelige mål.</a:t>
            </a:r>
          </a:p>
        </p:txBody>
      </p:sp>
      <p:sp>
        <p:nvSpPr>
          <p:cNvPr id="13" name="Rektangel 12">
            <a:extLst>
              <a:ext uri="{FF2B5EF4-FFF2-40B4-BE49-F238E27FC236}">
                <a16:creationId xmlns:a16="http://schemas.microsoft.com/office/drawing/2014/main" id="{11545645-206F-4142-907F-E4A3E62E138A}"/>
              </a:ext>
            </a:extLst>
          </p:cNvPr>
          <p:cNvSpPr/>
          <p:nvPr/>
        </p:nvSpPr>
        <p:spPr>
          <a:xfrm>
            <a:off x="10215524" y="1754426"/>
            <a:ext cx="1410460" cy="981041"/>
          </a:xfrm>
          <a:prstGeom prst="rect">
            <a:avLst/>
          </a:prstGeom>
          <a:solidFill>
            <a:schemeClr val="accent2"/>
          </a:solidFill>
          <a:ln w="25400" cap="flat" cmpd="sng" algn="ctr">
            <a:noFill/>
            <a:prstDash val="solid"/>
          </a:ln>
          <a:effectLst/>
        </p:spPr>
        <p:txBody>
          <a:bodyPr rtlCol="0" anchor="ctr"/>
          <a:lstStyle/>
          <a:p>
            <a:pPr algn="ctr">
              <a:defRPr/>
            </a:pPr>
            <a:r>
              <a:rPr lang="da-DK" sz="1400" kern="0">
                <a:solidFill>
                  <a:schemeClr val="bg1"/>
                </a:solidFill>
              </a:rPr>
              <a:t>Mål</a:t>
            </a:r>
          </a:p>
        </p:txBody>
      </p:sp>
      <p:sp>
        <p:nvSpPr>
          <p:cNvPr id="14" name="Tekstboks 4">
            <a:extLst>
              <a:ext uri="{FF2B5EF4-FFF2-40B4-BE49-F238E27FC236}">
                <a16:creationId xmlns:a16="http://schemas.microsoft.com/office/drawing/2014/main" id="{8522CA26-910E-4996-A226-F16B3336D189}"/>
              </a:ext>
            </a:extLst>
          </p:cNvPr>
          <p:cNvSpPr txBox="1">
            <a:spLocks noChangeArrowheads="1"/>
          </p:cNvSpPr>
          <p:nvPr/>
        </p:nvSpPr>
        <p:spPr bwMode="auto">
          <a:xfrm>
            <a:off x="10215523" y="2944767"/>
            <a:ext cx="1410460" cy="1200328"/>
          </a:xfrm>
          <a:prstGeom prst="rect">
            <a:avLst/>
          </a:prstGeom>
          <a:noFill/>
          <a:ln w="9525">
            <a:noFill/>
            <a:miter lim="800000"/>
            <a:headEnd/>
            <a:tailEnd/>
          </a:ln>
        </p:spPr>
        <p:txBody>
          <a:bodyPr wrap="square">
            <a:spAutoFit/>
          </a:bodyPr>
          <a:lstStyle/>
          <a:p>
            <a:r>
              <a:rPr lang="da-DK" sz="1200" dirty="0"/>
              <a:t>Dette er organisa-tionens forretnings-mæssige mål, der også er projektets mål.</a:t>
            </a:r>
          </a:p>
        </p:txBody>
      </p:sp>
      <p:sp>
        <p:nvSpPr>
          <p:cNvPr id="15" name="Rektangel 14">
            <a:extLst>
              <a:ext uri="{FF2B5EF4-FFF2-40B4-BE49-F238E27FC236}">
                <a16:creationId xmlns:a16="http://schemas.microsoft.com/office/drawing/2014/main" id="{ECA9F856-1CFB-4D60-90EA-35B0EC62A909}"/>
              </a:ext>
            </a:extLst>
          </p:cNvPr>
          <p:cNvSpPr/>
          <p:nvPr/>
        </p:nvSpPr>
        <p:spPr>
          <a:xfrm>
            <a:off x="2671550" y="1754426"/>
            <a:ext cx="1410460" cy="981041"/>
          </a:xfrm>
          <a:prstGeom prst="rect">
            <a:avLst/>
          </a:prstGeom>
          <a:solidFill>
            <a:schemeClr val="tx1">
              <a:lumMod val="20000"/>
              <a:lumOff val="80000"/>
            </a:schemeClr>
          </a:solidFill>
          <a:ln w="25400" cap="flat" cmpd="sng" algn="ctr">
            <a:noFill/>
            <a:prstDash val="solid"/>
          </a:ln>
          <a:effectLst/>
        </p:spPr>
        <p:txBody>
          <a:bodyPr rtlCol="0" anchor="ctr"/>
          <a:lstStyle/>
          <a:p>
            <a:pPr algn="ctr">
              <a:defRPr/>
            </a:pPr>
            <a:r>
              <a:rPr lang="da-DK" sz="1200" kern="0">
                <a:solidFill>
                  <a:sysClr val="windowText" lastClr="000000"/>
                </a:solidFill>
              </a:rPr>
              <a:t>Funktioner</a:t>
            </a:r>
          </a:p>
        </p:txBody>
      </p:sp>
      <p:sp>
        <p:nvSpPr>
          <p:cNvPr id="16" name="Tekstboks 4">
            <a:extLst>
              <a:ext uri="{FF2B5EF4-FFF2-40B4-BE49-F238E27FC236}">
                <a16:creationId xmlns:a16="http://schemas.microsoft.com/office/drawing/2014/main" id="{5B6BA16C-47D7-468F-B425-328D604983C5}"/>
              </a:ext>
            </a:extLst>
          </p:cNvPr>
          <p:cNvSpPr txBox="1">
            <a:spLocks noChangeArrowheads="1"/>
          </p:cNvSpPr>
          <p:nvPr/>
        </p:nvSpPr>
        <p:spPr bwMode="auto">
          <a:xfrm>
            <a:off x="2635589" y="2962537"/>
            <a:ext cx="1410460" cy="1015663"/>
          </a:xfrm>
          <a:prstGeom prst="rect">
            <a:avLst/>
          </a:prstGeom>
          <a:noFill/>
          <a:ln w="9525">
            <a:noFill/>
            <a:miter lim="800000"/>
            <a:headEnd/>
            <a:tailEnd/>
          </a:ln>
        </p:spPr>
        <p:txBody>
          <a:bodyPr wrap="square">
            <a:spAutoFit/>
          </a:bodyPr>
          <a:lstStyle/>
          <a:p>
            <a:r>
              <a:rPr lang="da-DK" sz="1200" dirty="0"/>
              <a:t>Dette er den nye eller ændrede funktion, der betinger ændringen.</a:t>
            </a:r>
          </a:p>
        </p:txBody>
      </p:sp>
      <p:sp>
        <p:nvSpPr>
          <p:cNvPr id="17" name="Rectangle 52229">
            <a:extLst>
              <a:ext uri="{FF2B5EF4-FFF2-40B4-BE49-F238E27FC236}">
                <a16:creationId xmlns:a16="http://schemas.microsoft.com/office/drawing/2014/main" id="{26FE2E1A-5824-4D9E-B096-93E3CB5AF6CF}"/>
              </a:ext>
            </a:extLst>
          </p:cNvPr>
          <p:cNvSpPr/>
          <p:nvPr/>
        </p:nvSpPr>
        <p:spPr>
          <a:xfrm>
            <a:off x="617221" y="4656217"/>
            <a:ext cx="1410460" cy="830997"/>
          </a:xfrm>
          <a:prstGeom prst="rect">
            <a:avLst/>
          </a:prstGeom>
        </p:spPr>
        <p:txBody>
          <a:bodyPr wrap="square">
            <a:spAutoFit/>
          </a:bodyPr>
          <a:lstStyle/>
          <a:p>
            <a:r>
              <a:rPr lang="da-DK" sz="1200" b="1" i="1" dirty="0"/>
              <a:t>Eksempel:</a:t>
            </a:r>
          </a:p>
          <a:p>
            <a:r>
              <a:rPr lang="da-DK" sz="1200" dirty="0"/>
              <a:t>Et nyt planlægnings-modul.</a:t>
            </a:r>
          </a:p>
        </p:txBody>
      </p:sp>
      <p:sp>
        <p:nvSpPr>
          <p:cNvPr id="18" name="Rectangle 45">
            <a:extLst>
              <a:ext uri="{FF2B5EF4-FFF2-40B4-BE49-F238E27FC236}">
                <a16:creationId xmlns:a16="http://schemas.microsoft.com/office/drawing/2014/main" id="{F8F0F0D7-25E0-44F9-8E43-6603F9F455C1}"/>
              </a:ext>
            </a:extLst>
          </p:cNvPr>
          <p:cNvSpPr/>
          <p:nvPr/>
        </p:nvSpPr>
        <p:spPr>
          <a:xfrm>
            <a:off x="2671550" y="4656217"/>
            <a:ext cx="1410460" cy="1200328"/>
          </a:xfrm>
          <a:prstGeom prst="rect">
            <a:avLst/>
          </a:prstGeom>
        </p:spPr>
        <p:txBody>
          <a:bodyPr wrap="square">
            <a:spAutoFit/>
          </a:bodyPr>
          <a:lstStyle/>
          <a:p>
            <a:r>
              <a:rPr lang="da-DK" sz="1200" b="1" i="1" dirty="0"/>
              <a:t>Eksempel:</a:t>
            </a:r>
          </a:p>
          <a:p>
            <a:r>
              <a:rPr lang="da-DK" sz="1200" dirty="0"/>
              <a:t>Et nyt planlægnings-modul, der kan optimere vagtplanen.</a:t>
            </a:r>
          </a:p>
        </p:txBody>
      </p:sp>
      <p:sp>
        <p:nvSpPr>
          <p:cNvPr id="19" name="Rectangle 46">
            <a:extLst>
              <a:ext uri="{FF2B5EF4-FFF2-40B4-BE49-F238E27FC236}">
                <a16:creationId xmlns:a16="http://schemas.microsoft.com/office/drawing/2014/main" id="{9FD8A466-20C8-4C26-A812-4A51234489C2}"/>
              </a:ext>
            </a:extLst>
          </p:cNvPr>
          <p:cNvSpPr/>
          <p:nvPr/>
        </p:nvSpPr>
        <p:spPr>
          <a:xfrm>
            <a:off x="4527759" y="4656217"/>
            <a:ext cx="1410460" cy="1015663"/>
          </a:xfrm>
          <a:prstGeom prst="rect">
            <a:avLst/>
          </a:prstGeom>
        </p:spPr>
        <p:txBody>
          <a:bodyPr wrap="square">
            <a:spAutoFit/>
          </a:bodyPr>
          <a:lstStyle/>
          <a:p>
            <a:r>
              <a:rPr lang="da-DK" sz="1200" b="1" i="1" dirty="0"/>
              <a:t>Eksempel: </a:t>
            </a:r>
          </a:p>
          <a:p>
            <a:r>
              <a:rPr lang="da-DK" sz="1200" dirty="0"/>
              <a:t>Dem der lægger vagtplanen skal bruge det nye modul.</a:t>
            </a:r>
          </a:p>
        </p:txBody>
      </p:sp>
      <p:sp>
        <p:nvSpPr>
          <p:cNvPr id="20" name="Rectangle 47">
            <a:extLst>
              <a:ext uri="{FF2B5EF4-FFF2-40B4-BE49-F238E27FC236}">
                <a16:creationId xmlns:a16="http://schemas.microsoft.com/office/drawing/2014/main" id="{DAF54E56-1CA3-4BBF-8313-78080EC4BD6A}"/>
              </a:ext>
            </a:extLst>
          </p:cNvPr>
          <p:cNvSpPr/>
          <p:nvPr/>
        </p:nvSpPr>
        <p:spPr>
          <a:xfrm>
            <a:off x="6510871" y="4656217"/>
            <a:ext cx="1410460" cy="1200328"/>
          </a:xfrm>
          <a:prstGeom prst="rect">
            <a:avLst/>
          </a:prstGeom>
        </p:spPr>
        <p:txBody>
          <a:bodyPr wrap="square">
            <a:spAutoFit/>
          </a:bodyPr>
          <a:lstStyle/>
          <a:p>
            <a:r>
              <a:rPr lang="da-DK" sz="1200" b="1" i="1" dirty="0"/>
              <a:t>Eksempel: </a:t>
            </a:r>
          </a:p>
          <a:p>
            <a:r>
              <a:rPr lang="da-DK" sz="1200" dirty="0"/>
              <a:t>Vagterne er mere tætpakkede </a:t>
            </a:r>
            <a:r>
              <a:rPr lang="da-DK" sz="1200" dirty="0">
                <a:sym typeface="Wingdings" panose="05000000000000000000" pitchFamily="2" charset="2"/>
              </a:rPr>
              <a:t></a:t>
            </a:r>
            <a:r>
              <a:rPr lang="da-DK" sz="1200" dirty="0"/>
              <a:t> Færre ansatte til at udfylde vagtplanen.</a:t>
            </a:r>
          </a:p>
        </p:txBody>
      </p:sp>
      <p:sp>
        <p:nvSpPr>
          <p:cNvPr id="21" name="Rectangle 48">
            <a:extLst>
              <a:ext uri="{FF2B5EF4-FFF2-40B4-BE49-F238E27FC236}">
                <a16:creationId xmlns:a16="http://schemas.microsoft.com/office/drawing/2014/main" id="{F1E3EB35-2917-4621-A209-6BB41FFD0E79}"/>
              </a:ext>
            </a:extLst>
          </p:cNvPr>
          <p:cNvSpPr/>
          <p:nvPr/>
        </p:nvSpPr>
        <p:spPr>
          <a:xfrm>
            <a:off x="8400486" y="4656217"/>
            <a:ext cx="1410460" cy="830997"/>
          </a:xfrm>
          <a:prstGeom prst="rect">
            <a:avLst/>
          </a:prstGeom>
        </p:spPr>
        <p:txBody>
          <a:bodyPr wrap="square">
            <a:spAutoFit/>
          </a:bodyPr>
          <a:lstStyle/>
          <a:p>
            <a:r>
              <a:rPr lang="da-DK" sz="1200" b="1" i="1" dirty="0"/>
              <a:t>Eksempel: </a:t>
            </a:r>
            <a:r>
              <a:rPr lang="da-DK" sz="1200" dirty="0"/>
              <a:t>Reducering af antallet af ansatte.</a:t>
            </a:r>
          </a:p>
        </p:txBody>
      </p:sp>
      <p:sp>
        <p:nvSpPr>
          <p:cNvPr id="22" name="Rectangle 49">
            <a:extLst>
              <a:ext uri="{FF2B5EF4-FFF2-40B4-BE49-F238E27FC236}">
                <a16:creationId xmlns:a16="http://schemas.microsoft.com/office/drawing/2014/main" id="{075573E9-D319-4E1D-910B-6772E2A22DF9}"/>
              </a:ext>
            </a:extLst>
          </p:cNvPr>
          <p:cNvSpPr/>
          <p:nvPr/>
        </p:nvSpPr>
        <p:spPr>
          <a:xfrm>
            <a:off x="10215524" y="4656217"/>
            <a:ext cx="1410460" cy="1384994"/>
          </a:xfrm>
          <a:prstGeom prst="rect">
            <a:avLst/>
          </a:prstGeom>
        </p:spPr>
        <p:txBody>
          <a:bodyPr wrap="square">
            <a:spAutoFit/>
          </a:bodyPr>
          <a:lstStyle/>
          <a:p>
            <a:r>
              <a:rPr lang="da-DK" sz="1200" b="1" i="1" dirty="0"/>
              <a:t>Eksempel: </a:t>
            </a:r>
          </a:p>
          <a:p>
            <a:r>
              <a:rPr lang="da-DK" sz="1200" dirty="0"/>
              <a:t>En mere omkostnings-effektiv organisation</a:t>
            </a:r>
          </a:p>
          <a:p>
            <a:r>
              <a:rPr lang="da-DK" sz="1200" dirty="0"/>
              <a:t>(forbedring af forretningen).</a:t>
            </a:r>
          </a:p>
        </p:txBody>
      </p:sp>
    </p:spTree>
    <p:extLst>
      <p:ext uri="{BB962C8B-B14F-4D97-AF65-F5344CB8AC3E}">
        <p14:creationId xmlns:p14="http://schemas.microsoft.com/office/powerpoint/2010/main" val="693162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F9B54D-26E7-4653-83CC-751A93E09ED8}"/>
              </a:ext>
            </a:extLst>
          </p:cNvPr>
          <p:cNvSpPr>
            <a:spLocks noGrp="1"/>
          </p:cNvSpPr>
          <p:nvPr>
            <p:ph type="sldNum" sz="quarter" idx="12"/>
          </p:nvPr>
        </p:nvSpPr>
        <p:spPr/>
        <p:txBody>
          <a:bodyPr/>
          <a:lstStyle/>
          <a:p>
            <a:fld id="{ED8A48D8-8291-F24A-9DB0-B0C94D545751}" type="slidenum">
              <a:rPr lang="da-DK" noProof="0" smtClean="0"/>
              <a:t>9</a:t>
            </a:fld>
            <a:endParaRPr lang="da-DK" noProof="0"/>
          </a:p>
        </p:txBody>
      </p:sp>
      <p:sp>
        <p:nvSpPr>
          <p:cNvPr id="3" name="Title 2">
            <a:extLst>
              <a:ext uri="{FF2B5EF4-FFF2-40B4-BE49-F238E27FC236}">
                <a16:creationId xmlns:a16="http://schemas.microsoft.com/office/drawing/2014/main" id="{7B1C348E-2466-4CC3-857F-21414C3EF165}"/>
              </a:ext>
            </a:extLst>
          </p:cNvPr>
          <p:cNvSpPr>
            <a:spLocks noGrp="1"/>
          </p:cNvSpPr>
          <p:nvPr>
            <p:ph type="title"/>
          </p:nvPr>
        </p:nvSpPr>
        <p:spPr>
          <a:xfrm>
            <a:off x="457200" y="365126"/>
            <a:ext cx="10144898" cy="846729"/>
          </a:xfrm>
        </p:spPr>
        <p:txBody>
          <a:bodyPr>
            <a:normAutofit/>
          </a:bodyPr>
          <a:lstStyle/>
          <a:p>
            <a:r>
              <a:rPr lang="da-DK" sz="2400" dirty="0"/>
              <a:t>Eksempel: Business casen og gevinstoverblikket for Corona</a:t>
            </a:r>
          </a:p>
        </p:txBody>
      </p:sp>
      <p:sp>
        <p:nvSpPr>
          <p:cNvPr id="4" name="Rektangel 8">
            <a:extLst>
              <a:ext uri="{FF2B5EF4-FFF2-40B4-BE49-F238E27FC236}">
                <a16:creationId xmlns:a16="http://schemas.microsoft.com/office/drawing/2014/main" id="{74A75E67-FA1F-4122-B27D-84FA540741D0}"/>
              </a:ext>
            </a:extLst>
          </p:cNvPr>
          <p:cNvSpPr/>
          <p:nvPr/>
        </p:nvSpPr>
        <p:spPr>
          <a:xfrm>
            <a:off x="3608929" y="5925811"/>
            <a:ext cx="1177832" cy="223934"/>
          </a:xfrm>
          <a:prstGeom prst="rect">
            <a:avLst/>
          </a:prstGeom>
          <a:solidFill>
            <a:srgbClr val="FFE600"/>
          </a:solidFill>
          <a:ln w="25400" cap="flat" cmpd="sng" algn="ctr">
            <a:noFill/>
            <a:prstDash val="solid"/>
          </a:ln>
          <a:effectLst/>
        </p:spPr>
        <p:txBody>
          <a:bodyPr rtlCol="0" anchor="ctr"/>
          <a:lstStyle/>
          <a:p>
            <a:pPr algn="ctr"/>
            <a:r>
              <a:rPr lang="da-DK" sz="800" kern="0" dirty="0"/>
              <a:t>Ændring</a:t>
            </a:r>
          </a:p>
        </p:txBody>
      </p:sp>
      <p:sp>
        <p:nvSpPr>
          <p:cNvPr id="5" name="Rektangel 4">
            <a:extLst>
              <a:ext uri="{FF2B5EF4-FFF2-40B4-BE49-F238E27FC236}">
                <a16:creationId xmlns:a16="http://schemas.microsoft.com/office/drawing/2014/main" id="{2EE5DCC4-99B6-4CA1-9800-32B9C349FB25}"/>
              </a:ext>
            </a:extLst>
          </p:cNvPr>
          <p:cNvSpPr/>
          <p:nvPr/>
        </p:nvSpPr>
        <p:spPr>
          <a:xfrm>
            <a:off x="2476937" y="3173868"/>
            <a:ext cx="918000" cy="538649"/>
          </a:xfrm>
          <a:prstGeom prst="rect">
            <a:avLst/>
          </a:prstGeom>
          <a:solidFill>
            <a:schemeClr val="tx1">
              <a:lumMod val="20000"/>
              <a:lumOff val="80000"/>
            </a:schemeClr>
          </a:solidFill>
          <a:ln w="25400" cap="flat" cmpd="sng" algn="ctr">
            <a:noFill/>
            <a:prstDash val="solid"/>
          </a:ln>
          <a:effectLst/>
        </p:spPr>
        <p:txBody>
          <a:bodyPr rtlCol="0" anchor="ctr"/>
          <a:lstStyle/>
          <a:p>
            <a:pPr algn="ctr"/>
            <a:r>
              <a:rPr lang="da-DK" sz="800" kern="0" dirty="0">
                <a:solidFill>
                  <a:sysClr val="windowText" lastClr="000000"/>
                </a:solidFill>
              </a:rPr>
              <a:t>Reducer samkvem</a:t>
            </a:r>
          </a:p>
        </p:txBody>
      </p:sp>
      <p:sp>
        <p:nvSpPr>
          <p:cNvPr id="6" name="Ellipse 5">
            <a:extLst>
              <a:ext uri="{FF2B5EF4-FFF2-40B4-BE49-F238E27FC236}">
                <a16:creationId xmlns:a16="http://schemas.microsoft.com/office/drawing/2014/main" id="{8D4CAA3A-7301-426D-A55E-D6BC2A6EF7C4}"/>
              </a:ext>
            </a:extLst>
          </p:cNvPr>
          <p:cNvSpPr/>
          <p:nvPr/>
        </p:nvSpPr>
        <p:spPr>
          <a:xfrm>
            <a:off x="1193765" y="3012562"/>
            <a:ext cx="936104" cy="864096"/>
          </a:xfrm>
          <a:prstGeom prst="ellipse">
            <a:avLst/>
          </a:prstGeom>
          <a:solidFill>
            <a:schemeClr val="bg1">
              <a:lumMod val="50000"/>
            </a:schemeClr>
          </a:solidFill>
          <a:ln w="25400" cap="flat" cmpd="sng" algn="ctr">
            <a:noFill/>
            <a:prstDash val="solid"/>
          </a:ln>
          <a:effectLst/>
        </p:spPr>
        <p:txBody>
          <a:bodyPr rtlCol="0" anchor="ctr"/>
          <a:lstStyle/>
          <a:p>
            <a:pPr algn="ctr"/>
            <a:r>
              <a:rPr lang="da-DK" sz="800" kern="0" dirty="0"/>
              <a:t>Regler</a:t>
            </a:r>
          </a:p>
        </p:txBody>
      </p:sp>
      <p:cxnSp>
        <p:nvCxnSpPr>
          <p:cNvPr id="7" name="Lige pilforbindelse 6">
            <a:extLst>
              <a:ext uri="{FF2B5EF4-FFF2-40B4-BE49-F238E27FC236}">
                <a16:creationId xmlns:a16="http://schemas.microsoft.com/office/drawing/2014/main" id="{5D28AC70-77DB-449A-A449-B06595B14C6D}"/>
              </a:ext>
            </a:extLst>
          </p:cNvPr>
          <p:cNvCxnSpPr>
            <a:stCxn id="6" idx="6"/>
            <a:endCxn id="5" idx="1"/>
          </p:cNvCxnSpPr>
          <p:nvPr/>
        </p:nvCxnSpPr>
        <p:spPr>
          <a:xfrm flipV="1">
            <a:off x="2129869" y="3443193"/>
            <a:ext cx="347068" cy="1417"/>
          </a:xfrm>
          <a:prstGeom prst="straightConnector1">
            <a:avLst/>
          </a:prstGeom>
          <a:noFill/>
          <a:ln w="9525" cap="flat" cmpd="sng" algn="ctr">
            <a:solidFill>
              <a:schemeClr val="tx1"/>
            </a:solidFill>
            <a:prstDash val="solid"/>
            <a:tailEnd type="arrow"/>
          </a:ln>
          <a:effectLst/>
        </p:spPr>
      </p:cxnSp>
      <p:sp>
        <p:nvSpPr>
          <p:cNvPr id="8" name="Rektangel 7">
            <a:extLst>
              <a:ext uri="{FF2B5EF4-FFF2-40B4-BE49-F238E27FC236}">
                <a16:creationId xmlns:a16="http://schemas.microsoft.com/office/drawing/2014/main" id="{B5DCC351-DB01-447B-BC8D-8447A8D90D6D}"/>
              </a:ext>
            </a:extLst>
          </p:cNvPr>
          <p:cNvSpPr/>
          <p:nvPr/>
        </p:nvSpPr>
        <p:spPr>
          <a:xfrm>
            <a:off x="3742005" y="2510455"/>
            <a:ext cx="918000" cy="538649"/>
          </a:xfrm>
          <a:prstGeom prst="rect">
            <a:avLst/>
          </a:prstGeom>
          <a:solidFill>
            <a:srgbClr val="FFE600"/>
          </a:solidFill>
          <a:ln w="25400" cap="flat" cmpd="sng" algn="ctr">
            <a:noFill/>
            <a:prstDash val="solid"/>
          </a:ln>
          <a:effectLst/>
        </p:spPr>
        <p:txBody>
          <a:bodyPr rtlCol="0" anchor="ctr"/>
          <a:lstStyle/>
          <a:p>
            <a:pPr algn="ctr"/>
            <a:r>
              <a:rPr lang="da-DK" sz="800" kern="0"/>
              <a:t>Folk bliver hjemme</a:t>
            </a:r>
          </a:p>
        </p:txBody>
      </p:sp>
      <p:cxnSp>
        <p:nvCxnSpPr>
          <p:cNvPr id="9" name="Lige pilforbindelse 8">
            <a:extLst>
              <a:ext uri="{FF2B5EF4-FFF2-40B4-BE49-F238E27FC236}">
                <a16:creationId xmlns:a16="http://schemas.microsoft.com/office/drawing/2014/main" id="{7251C3C6-7E24-481D-A8BD-8BDBB66DC3FB}"/>
              </a:ext>
            </a:extLst>
          </p:cNvPr>
          <p:cNvCxnSpPr>
            <a:stCxn id="5" idx="3"/>
            <a:endCxn id="8" idx="1"/>
          </p:cNvCxnSpPr>
          <p:nvPr/>
        </p:nvCxnSpPr>
        <p:spPr>
          <a:xfrm flipV="1">
            <a:off x="3394937" y="2779780"/>
            <a:ext cx="347068" cy="663413"/>
          </a:xfrm>
          <a:prstGeom prst="straightConnector1">
            <a:avLst/>
          </a:prstGeom>
          <a:noFill/>
          <a:ln w="9525" cap="flat" cmpd="sng" algn="ctr">
            <a:solidFill>
              <a:schemeClr val="tx1"/>
            </a:solidFill>
            <a:prstDash val="solid"/>
            <a:tailEnd type="arrow"/>
          </a:ln>
          <a:effectLst/>
        </p:spPr>
      </p:cxnSp>
      <p:cxnSp>
        <p:nvCxnSpPr>
          <p:cNvPr id="10" name="Lige pilforbindelse 9">
            <a:extLst>
              <a:ext uri="{FF2B5EF4-FFF2-40B4-BE49-F238E27FC236}">
                <a16:creationId xmlns:a16="http://schemas.microsoft.com/office/drawing/2014/main" id="{47209340-1809-4CD0-BF24-8717FC24EA11}"/>
              </a:ext>
            </a:extLst>
          </p:cNvPr>
          <p:cNvCxnSpPr>
            <a:cxnSpLocks/>
            <a:stCxn id="8" idx="3"/>
            <a:endCxn id="13" idx="1"/>
          </p:cNvCxnSpPr>
          <p:nvPr/>
        </p:nvCxnSpPr>
        <p:spPr>
          <a:xfrm>
            <a:off x="4660005" y="2779780"/>
            <a:ext cx="347068" cy="663412"/>
          </a:xfrm>
          <a:prstGeom prst="straightConnector1">
            <a:avLst/>
          </a:prstGeom>
          <a:noFill/>
          <a:ln w="9525" cap="flat" cmpd="sng" algn="ctr">
            <a:solidFill>
              <a:schemeClr val="tx1"/>
            </a:solidFill>
            <a:prstDash val="solid"/>
            <a:tailEnd type="arrow"/>
          </a:ln>
          <a:effectLst/>
        </p:spPr>
      </p:cxnSp>
      <p:sp>
        <p:nvSpPr>
          <p:cNvPr id="11" name="Rektangel 10">
            <a:extLst>
              <a:ext uri="{FF2B5EF4-FFF2-40B4-BE49-F238E27FC236}">
                <a16:creationId xmlns:a16="http://schemas.microsoft.com/office/drawing/2014/main" id="{2BCF8338-5296-46D6-A5C0-216BDB101D9D}"/>
              </a:ext>
            </a:extLst>
          </p:cNvPr>
          <p:cNvSpPr/>
          <p:nvPr/>
        </p:nvSpPr>
        <p:spPr>
          <a:xfrm>
            <a:off x="10068099" y="3179470"/>
            <a:ext cx="1177832" cy="538649"/>
          </a:xfrm>
          <a:prstGeom prst="rect">
            <a:avLst/>
          </a:prstGeom>
          <a:solidFill>
            <a:schemeClr val="accent2"/>
          </a:solidFill>
          <a:ln w="25400" cap="flat" cmpd="sng" algn="ctr">
            <a:noFill/>
            <a:prstDash val="solid"/>
          </a:ln>
          <a:effectLst/>
        </p:spPr>
        <p:txBody>
          <a:bodyPr rtlCol="0" anchor="ctr"/>
          <a:lstStyle/>
          <a:p>
            <a:pPr algn="ctr"/>
            <a:r>
              <a:rPr lang="da-DK" sz="800" kern="0">
                <a:solidFill>
                  <a:schemeClr val="bg1"/>
                </a:solidFill>
              </a:rPr>
              <a:t>Vores sundhedssystem bryder ikke sammen</a:t>
            </a:r>
          </a:p>
        </p:txBody>
      </p:sp>
      <p:cxnSp>
        <p:nvCxnSpPr>
          <p:cNvPr id="12" name="Lige pilforbindelse 11">
            <a:extLst>
              <a:ext uri="{FF2B5EF4-FFF2-40B4-BE49-F238E27FC236}">
                <a16:creationId xmlns:a16="http://schemas.microsoft.com/office/drawing/2014/main" id="{FEA4EEC7-65CD-491A-8DB7-28B74AC01202}"/>
              </a:ext>
            </a:extLst>
          </p:cNvPr>
          <p:cNvCxnSpPr>
            <a:cxnSpLocks/>
            <a:stCxn id="34" idx="3"/>
            <a:endCxn id="11" idx="1"/>
          </p:cNvCxnSpPr>
          <p:nvPr/>
        </p:nvCxnSpPr>
        <p:spPr>
          <a:xfrm>
            <a:off x="9721032" y="3443192"/>
            <a:ext cx="347067" cy="5603"/>
          </a:xfrm>
          <a:prstGeom prst="straightConnector1">
            <a:avLst/>
          </a:prstGeom>
          <a:noFill/>
          <a:ln w="9525" cap="flat" cmpd="sng" algn="ctr">
            <a:solidFill>
              <a:schemeClr val="tx1"/>
            </a:solidFill>
            <a:prstDash val="solid"/>
            <a:tailEnd type="arrow"/>
          </a:ln>
          <a:effectLst/>
        </p:spPr>
      </p:cxnSp>
      <p:sp>
        <p:nvSpPr>
          <p:cNvPr id="13" name="Rektangel 12">
            <a:extLst>
              <a:ext uri="{FF2B5EF4-FFF2-40B4-BE49-F238E27FC236}">
                <a16:creationId xmlns:a16="http://schemas.microsoft.com/office/drawing/2014/main" id="{0FE39ED2-EC25-416F-918B-57F27D635357}"/>
              </a:ext>
            </a:extLst>
          </p:cNvPr>
          <p:cNvSpPr/>
          <p:nvPr/>
        </p:nvSpPr>
        <p:spPr>
          <a:xfrm>
            <a:off x="5007073" y="3173867"/>
            <a:ext cx="918000" cy="538649"/>
          </a:xfrm>
          <a:prstGeom prst="rect">
            <a:avLst/>
          </a:prstGeom>
          <a:solidFill>
            <a:schemeClr val="accent6">
              <a:lumMod val="90000"/>
              <a:alpha val="75000"/>
            </a:schemeClr>
          </a:solidFill>
          <a:ln w="25400" cap="flat" cmpd="sng" algn="ctr">
            <a:noFill/>
            <a:prstDash val="solid"/>
          </a:ln>
          <a:effectLst/>
        </p:spPr>
        <p:txBody>
          <a:bodyPr rtlCol="0" anchor="ctr"/>
          <a:lstStyle/>
          <a:p>
            <a:pPr algn="ctr"/>
            <a:r>
              <a:rPr lang="da-DK" sz="800" kern="0"/>
              <a:t>Vi stopper smittekæderne</a:t>
            </a:r>
          </a:p>
        </p:txBody>
      </p:sp>
      <p:cxnSp>
        <p:nvCxnSpPr>
          <p:cNvPr id="14" name="Lige pilforbindelse 13">
            <a:extLst>
              <a:ext uri="{FF2B5EF4-FFF2-40B4-BE49-F238E27FC236}">
                <a16:creationId xmlns:a16="http://schemas.microsoft.com/office/drawing/2014/main" id="{85583B91-28BB-446E-B281-C4D058B80BB5}"/>
              </a:ext>
            </a:extLst>
          </p:cNvPr>
          <p:cNvCxnSpPr>
            <a:stCxn id="13" idx="3"/>
            <a:endCxn id="23" idx="1"/>
          </p:cNvCxnSpPr>
          <p:nvPr/>
        </p:nvCxnSpPr>
        <p:spPr>
          <a:xfrm>
            <a:off x="5925073" y="3443192"/>
            <a:ext cx="347068" cy="0"/>
          </a:xfrm>
          <a:prstGeom prst="straightConnector1">
            <a:avLst/>
          </a:prstGeom>
          <a:noFill/>
          <a:ln w="9525" cap="flat" cmpd="sng" algn="ctr">
            <a:solidFill>
              <a:schemeClr val="tx1"/>
            </a:solidFill>
            <a:prstDash val="solid"/>
            <a:tailEnd type="arrow"/>
          </a:ln>
          <a:effectLst/>
        </p:spPr>
      </p:cxnSp>
      <p:sp>
        <p:nvSpPr>
          <p:cNvPr id="15" name="Rektangel 26">
            <a:extLst>
              <a:ext uri="{FF2B5EF4-FFF2-40B4-BE49-F238E27FC236}">
                <a16:creationId xmlns:a16="http://schemas.microsoft.com/office/drawing/2014/main" id="{9CD18B4C-689C-4A01-BEEC-45C06A0842F3}"/>
              </a:ext>
            </a:extLst>
          </p:cNvPr>
          <p:cNvSpPr/>
          <p:nvPr/>
        </p:nvSpPr>
        <p:spPr>
          <a:xfrm>
            <a:off x="10068098" y="4124772"/>
            <a:ext cx="1177832" cy="538649"/>
          </a:xfrm>
          <a:prstGeom prst="rect">
            <a:avLst/>
          </a:prstGeom>
          <a:solidFill>
            <a:schemeClr val="accent2"/>
          </a:solidFill>
          <a:ln w="25400" cap="flat" cmpd="sng" algn="ctr">
            <a:noFill/>
            <a:prstDash val="solid"/>
          </a:ln>
          <a:effectLst/>
        </p:spPr>
        <p:txBody>
          <a:bodyPr rtlCol="0" anchor="ctr"/>
          <a:lstStyle/>
          <a:p>
            <a:pPr algn="ctr"/>
            <a:r>
              <a:rPr lang="da-DK" sz="800" kern="0" dirty="0">
                <a:solidFill>
                  <a:schemeClr val="bg1"/>
                </a:solidFill>
              </a:rPr>
              <a:t>Vi forsøger at reducere den økonomiske rutsjetur </a:t>
            </a:r>
          </a:p>
        </p:txBody>
      </p:sp>
      <p:sp>
        <p:nvSpPr>
          <p:cNvPr id="16" name="Rektangel 15">
            <a:extLst>
              <a:ext uri="{FF2B5EF4-FFF2-40B4-BE49-F238E27FC236}">
                <a16:creationId xmlns:a16="http://schemas.microsoft.com/office/drawing/2014/main" id="{BCFC3C39-C9FB-4C82-A042-341E57CDF6B5}"/>
              </a:ext>
            </a:extLst>
          </p:cNvPr>
          <p:cNvSpPr/>
          <p:nvPr/>
        </p:nvSpPr>
        <p:spPr>
          <a:xfrm>
            <a:off x="3742005" y="3911874"/>
            <a:ext cx="918000" cy="538649"/>
          </a:xfrm>
          <a:prstGeom prst="rect">
            <a:avLst/>
          </a:prstGeom>
          <a:solidFill>
            <a:srgbClr val="FFE600"/>
          </a:solidFill>
          <a:ln w="25400" cap="flat" cmpd="sng" algn="ctr">
            <a:noFill/>
            <a:prstDash val="solid"/>
          </a:ln>
          <a:effectLst/>
        </p:spPr>
        <p:txBody>
          <a:bodyPr rtlCol="0" anchor="ctr"/>
          <a:lstStyle/>
          <a:p>
            <a:pPr algn="ctr"/>
            <a:r>
              <a:rPr lang="da-DK" sz="800" kern="0"/>
              <a:t>Når man er ude, så holdes der afstand</a:t>
            </a:r>
          </a:p>
        </p:txBody>
      </p:sp>
      <p:cxnSp>
        <p:nvCxnSpPr>
          <p:cNvPr id="17" name="Lige pilforbindelse 20">
            <a:extLst>
              <a:ext uri="{FF2B5EF4-FFF2-40B4-BE49-F238E27FC236}">
                <a16:creationId xmlns:a16="http://schemas.microsoft.com/office/drawing/2014/main" id="{7891C3CB-D485-4473-AFCE-DAAF6F3D3E18}"/>
              </a:ext>
            </a:extLst>
          </p:cNvPr>
          <p:cNvCxnSpPr>
            <a:stCxn id="5" idx="3"/>
            <a:endCxn id="16" idx="1"/>
          </p:cNvCxnSpPr>
          <p:nvPr/>
        </p:nvCxnSpPr>
        <p:spPr>
          <a:xfrm>
            <a:off x="3394937" y="3443193"/>
            <a:ext cx="347068" cy="738006"/>
          </a:xfrm>
          <a:prstGeom prst="straightConnector1">
            <a:avLst/>
          </a:prstGeom>
          <a:noFill/>
          <a:ln w="9525" cap="flat" cmpd="sng" algn="ctr">
            <a:solidFill>
              <a:schemeClr val="tx1"/>
            </a:solidFill>
            <a:prstDash val="solid"/>
            <a:tailEnd type="arrow"/>
          </a:ln>
          <a:effectLst/>
        </p:spPr>
      </p:cxnSp>
      <p:sp>
        <p:nvSpPr>
          <p:cNvPr id="18" name="Rektangel 17">
            <a:extLst>
              <a:ext uri="{FF2B5EF4-FFF2-40B4-BE49-F238E27FC236}">
                <a16:creationId xmlns:a16="http://schemas.microsoft.com/office/drawing/2014/main" id="{391371B0-99CF-4B2A-9ECB-E6C2A87A6F2B}"/>
              </a:ext>
            </a:extLst>
          </p:cNvPr>
          <p:cNvSpPr/>
          <p:nvPr/>
        </p:nvSpPr>
        <p:spPr>
          <a:xfrm>
            <a:off x="10068097" y="1959241"/>
            <a:ext cx="1177832" cy="538649"/>
          </a:xfrm>
          <a:prstGeom prst="rect">
            <a:avLst/>
          </a:prstGeom>
          <a:solidFill>
            <a:schemeClr val="accent2"/>
          </a:solidFill>
          <a:ln w="25400" cap="flat" cmpd="sng" algn="ctr">
            <a:noFill/>
            <a:prstDash val="solid"/>
          </a:ln>
          <a:effectLst/>
        </p:spPr>
        <p:txBody>
          <a:bodyPr rtlCol="0" anchor="ctr"/>
          <a:lstStyle/>
          <a:p>
            <a:pPr algn="ctr"/>
            <a:r>
              <a:rPr lang="da-DK" sz="800" kern="0" dirty="0">
                <a:solidFill>
                  <a:schemeClr val="bg1"/>
                </a:solidFill>
              </a:rPr>
              <a:t>Reducering af dødsfald</a:t>
            </a:r>
          </a:p>
        </p:txBody>
      </p:sp>
      <p:cxnSp>
        <p:nvCxnSpPr>
          <p:cNvPr id="19" name="Lige pilforbindelse 101">
            <a:extLst>
              <a:ext uri="{FF2B5EF4-FFF2-40B4-BE49-F238E27FC236}">
                <a16:creationId xmlns:a16="http://schemas.microsoft.com/office/drawing/2014/main" id="{4F0A8FF4-5AFE-4A9B-B0B3-A481CA0CA4FE}"/>
              </a:ext>
            </a:extLst>
          </p:cNvPr>
          <p:cNvCxnSpPr>
            <a:stCxn id="16" idx="3"/>
            <a:endCxn id="13" idx="1"/>
          </p:cNvCxnSpPr>
          <p:nvPr/>
        </p:nvCxnSpPr>
        <p:spPr>
          <a:xfrm flipV="1">
            <a:off x="4660005" y="3443192"/>
            <a:ext cx="347068" cy="738007"/>
          </a:xfrm>
          <a:prstGeom prst="straightConnector1">
            <a:avLst/>
          </a:prstGeom>
          <a:noFill/>
          <a:ln w="9525" cap="flat" cmpd="sng" algn="ctr">
            <a:solidFill>
              <a:schemeClr val="tx1"/>
            </a:solidFill>
            <a:prstDash val="solid"/>
            <a:tailEnd type="arrow"/>
          </a:ln>
          <a:effectLst/>
        </p:spPr>
      </p:cxnSp>
      <p:cxnSp>
        <p:nvCxnSpPr>
          <p:cNvPr id="20" name="Lige pilforbindelse 29">
            <a:extLst>
              <a:ext uri="{FF2B5EF4-FFF2-40B4-BE49-F238E27FC236}">
                <a16:creationId xmlns:a16="http://schemas.microsoft.com/office/drawing/2014/main" id="{3CB98C84-C35D-4501-8068-16CDC835DA95}"/>
              </a:ext>
            </a:extLst>
          </p:cNvPr>
          <p:cNvCxnSpPr>
            <a:cxnSpLocks/>
            <a:stCxn id="34" idx="3"/>
            <a:endCxn id="18" idx="1"/>
          </p:cNvCxnSpPr>
          <p:nvPr/>
        </p:nvCxnSpPr>
        <p:spPr>
          <a:xfrm flipV="1">
            <a:off x="9721032" y="2228566"/>
            <a:ext cx="347065" cy="1214626"/>
          </a:xfrm>
          <a:prstGeom prst="straightConnector1">
            <a:avLst/>
          </a:prstGeom>
          <a:noFill/>
          <a:ln w="9525" cap="flat" cmpd="sng" algn="ctr">
            <a:solidFill>
              <a:schemeClr val="tx1"/>
            </a:solidFill>
            <a:prstDash val="solid"/>
            <a:tailEnd type="arrow"/>
          </a:ln>
          <a:effectLst/>
        </p:spPr>
      </p:cxnSp>
      <p:cxnSp>
        <p:nvCxnSpPr>
          <p:cNvPr id="21" name="Lige pilforbindelse 29">
            <a:extLst>
              <a:ext uri="{FF2B5EF4-FFF2-40B4-BE49-F238E27FC236}">
                <a16:creationId xmlns:a16="http://schemas.microsoft.com/office/drawing/2014/main" id="{DBE402AB-C849-4D7A-B9EC-331522AA0F6A}"/>
              </a:ext>
            </a:extLst>
          </p:cNvPr>
          <p:cNvCxnSpPr>
            <a:cxnSpLocks/>
            <a:stCxn id="35" idx="3"/>
            <a:endCxn id="34" idx="1"/>
          </p:cNvCxnSpPr>
          <p:nvPr/>
        </p:nvCxnSpPr>
        <p:spPr>
          <a:xfrm>
            <a:off x="8455209" y="3443192"/>
            <a:ext cx="347068" cy="0"/>
          </a:xfrm>
          <a:prstGeom prst="straightConnector1">
            <a:avLst/>
          </a:prstGeom>
          <a:noFill/>
          <a:ln w="9525" cap="flat" cmpd="sng" algn="ctr">
            <a:solidFill>
              <a:schemeClr val="tx1"/>
            </a:solidFill>
            <a:prstDash val="solid"/>
            <a:tailEnd type="arrow"/>
          </a:ln>
          <a:effectLst/>
        </p:spPr>
      </p:cxnSp>
      <p:cxnSp>
        <p:nvCxnSpPr>
          <p:cNvPr id="22" name="Lige pilforbindelse 101">
            <a:extLst>
              <a:ext uri="{FF2B5EF4-FFF2-40B4-BE49-F238E27FC236}">
                <a16:creationId xmlns:a16="http://schemas.microsoft.com/office/drawing/2014/main" id="{69BE4FCD-74EC-444F-882B-BB18669B9A26}"/>
              </a:ext>
            </a:extLst>
          </p:cNvPr>
          <p:cNvCxnSpPr>
            <a:cxnSpLocks/>
            <a:stCxn id="34" idx="3"/>
            <a:endCxn id="15" idx="1"/>
          </p:cNvCxnSpPr>
          <p:nvPr/>
        </p:nvCxnSpPr>
        <p:spPr>
          <a:xfrm>
            <a:off x="9721032" y="3443192"/>
            <a:ext cx="347066" cy="950905"/>
          </a:xfrm>
          <a:prstGeom prst="straightConnector1">
            <a:avLst/>
          </a:prstGeom>
          <a:noFill/>
          <a:ln w="9525" cap="flat" cmpd="sng" algn="ctr">
            <a:solidFill>
              <a:schemeClr val="tx1"/>
            </a:solidFill>
            <a:prstDash val="solid"/>
            <a:tailEnd type="arrow"/>
          </a:ln>
          <a:effectLst/>
        </p:spPr>
      </p:cxnSp>
      <p:sp>
        <p:nvSpPr>
          <p:cNvPr id="23" name="Rektangel 42">
            <a:extLst>
              <a:ext uri="{FF2B5EF4-FFF2-40B4-BE49-F238E27FC236}">
                <a16:creationId xmlns:a16="http://schemas.microsoft.com/office/drawing/2014/main" id="{CBF84C14-49C6-4F73-984F-FC43A2CE7A1D}"/>
              </a:ext>
            </a:extLst>
          </p:cNvPr>
          <p:cNvSpPr/>
          <p:nvPr/>
        </p:nvSpPr>
        <p:spPr>
          <a:xfrm>
            <a:off x="6272141" y="3173867"/>
            <a:ext cx="918000" cy="538649"/>
          </a:xfrm>
          <a:prstGeom prst="rect">
            <a:avLst/>
          </a:prstGeom>
          <a:solidFill>
            <a:schemeClr val="accent6">
              <a:lumMod val="90000"/>
              <a:alpha val="75000"/>
            </a:schemeClr>
          </a:solidFill>
          <a:ln w="25400" cap="flat" cmpd="sng" algn="ctr">
            <a:noFill/>
            <a:prstDash val="solid"/>
          </a:ln>
          <a:effectLst/>
        </p:spPr>
        <p:txBody>
          <a:bodyPr rtlCol="0" anchor="ctr"/>
          <a:lstStyle/>
          <a:p>
            <a:pPr algn="ctr"/>
            <a:r>
              <a:rPr lang="da-DK" sz="800" kern="0" dirty="0"/>
              <a:t>Reducering af smittede</a:t>
            </a:r>
          </a:p>
        </p:txBody>
      </p:sp>
      <p:cxnSp>
        <p:nvCxnSpPr>
          <p:cNvPr id="24" name="Lige pilforbindelse 29">
            <a:extLst>
              <a:ext uri="{FF2B5EF4-FFF2-40B4-BE49-F238E27FC236}">
                <a16:creationId xmlns:a16="http://schemas.microsoft.com/office/drawing/2014/main" id="{AC3F723C-50FA-4B4D-9964-C0E202899708}"/>
              </a:ext>
            </a:extLst>
          </p:cNvPr>
          <p:cNvCxnSpPr>
            <a:cxnSpLocks/>
            <a:stCxn id="23" idx="3"/>
            <a:endCxn id="35" idx="1"/>
          </p:cNvCxnSpPr>
          <p:nvPr/>
        </p:nvCxnSpPr>
        <p:spPr>
          <a:xfrm>
            <a:off x="7190141" y="3443192"/>
            <a:ext cx="347068" cy="0"/>
          </a:xfrm>
          <a:prstGeom prst="straightConnector1">
            <a:avLst/>
          </a:prstGeom>
          <a:noFill/>
          <a:ln w="9525" cap="flat" cmpd="sng" algn="ctr">
            <a:solidFill>
              <a:schemeClr val="tx1"/>
            </a:solidFill>
            <a:prstDash val="solid"/>
            <a:tailEnd type="arrow"/>
          </a:ln>
          <a:effectLst/>
        </p:spPr>
      </p:cxnSp>
      <p:sp>
        <p:nvSpPr>
          <p:cNvPr id="25" name="Rektangel 4">
            <a:extLst>
              <a:ext uri="{FF2B5EF4-FFF2-40B4-BE49-F238E27FC236}">
                <a16:creationId xmlns:a16="http://schemas.microsoft.com/office/drawing/2014/main" id="{F64F5096-B1DD-4E48-9105-74BB14C49448}"/>
              </a:ext>
            </a:extLst>
          </p:cNvPr>
          <p:cNvSpPr/>
          <p:nvPr/>
        </p:nvSpPr>
        <p:spPr>
          <a:xfrm>
            <a:off x="10068097" y="5920802"/>
            <a:ext cx="1177832" cy="223934"/>
          </a:xfrm>
          <a:prstGeom prst="rect">
            <a:avLst/>
          </a:prstGeom>
          <a:solidFill>
            <a:schemeClr val="accent2"/>
          </a:solidFill>
          <a:ln w="25400" cap="flat" cmpd="sng" algn="ctr">
            <a:noFill/>
            <a:prstDash val="solid"/>
          </a:ln>
          <a:effectLst/>
        </p:spPr>
        <p:txBody>
          <a:bodyPr rtlCol="0" anchor="ctr"/>
          <a:lstStyle/>
          <a:p>
            <a:pPr algn="ctr"/>
            <a:r>
              <a:rPr lang="da-DK" sz="800" kern="0" dirty="0">
                <a:solidFill>
                  <a:schemeClr val="bg1"/>
                </a:solidFill>
              </a:rPr>
              <a:t>Mål</a:t>
            </a:r>
          </a:p>
        </p:txBody>
      </p:sp>
      <p:sp>
        <p:nvSpPr>
          <p:cNvPr id="26" name="Rektangel 6">
            <a:extLst>
              <a:ext uri="{FF2B5EF4-FFF2-40B4-BE49-F238E27FC236}">
                <a16:creationId xmlns:a16="http://schemas.microsoft.com/office/drawing/2014/main" id="{1841860F-8632-4244-BD8F-BB1AB4624A55}"/>
              </a:ext>
            </a:extLst>
          </p:cNvPr>
          <p:cNvSpPr/>
          <p:nvPr/>
        </p:nvSpPr>
        <p:spPr>
          <a:xfrm>
            <a:off x="8672737" y="5920802"/>
            <a:ext cx="1177832" cy="223934"/>
          </a:xfrm>
          <a:prstGeom prst="rect">
            <a:avLst/>
          </a:prstGeom>
          <a:solidFill>
            <a:schemeClr val="accent6">
              <a:lumMod val="50000"/>
              <a:alpha val="50000"/>
            </a:schemeClr>
          </a:solidFill>
          <a:ln w="25400" cap="flat" cmpd="sng" algn="ctr">
            <a:noFill/>
            <a:prstDash val="solid"/>
          </a:ln>
          <a:effectLst/>
        </p:spPr>
        <p:txBody>
          <a:bodyPr rtlCol="0" anchor="ctr"/>
          <a:lstStyle/>
          <a:p>
            <a:pPr algn="ctr"/>
            <a:r>
              <a:rPr lang="da-DK" sz="800" kern="0" dirty="0"/>
              <a:t>Hovedgevinst</a:t>
            </a:r>
          </a:p>
        </p:txBody>
      </p:sp>
      <p:sp>
        <p:nvSpPr>
          <p:cNvPr id="27" name="Rektangel 7">
            <a:extLst>
              <a:ext uri="{FF2B5EF4-FFF2-40B4-BE49-F238E27FC236}">
                <a16:creationId xmlns:a16="http://schemas.microsoft.com/office/drawing/2014/main" id="{10B98824-C069-4D51-B869-D0B5B38B32C5}"/>
              </a:ext>
            </a:extLst>
          </p:cNvPr>
          <p:cNvSpPr/>
          <p:nvPr/>
        </p:nvSpPr>
        <p:spPr>
          <a:xfrm>
            <a:off x="6428137" y="5925811"/>
            <a:ext cx="1177832" cy="223934"/>
          </a:xfrm>
          <a:prstGeom prst="rect">
            <a:avLst/>
          </a:prstGeom>
          <a:solidFill>
            <a:schemeClr val="accent6">
              <a:lumMod val="90000"/>
              <a:alpha val="75000"/>
            </a:schemeClr>
          </a:solidFill>
          <a:ln w="25400" cap="flat" cmpd="sng" algn="ctr">
            <a:noFill/>
            <a:prstDash val="solid"/>
          </a:ln>
          <a:effectLst/>
        </p:spPr>
        <p:txBody>
          <a:bodyPr rtlCol="0" anchor="ctr"/>
          <a:lstStyle/>
          <a:p>
            <a:pPr algn="ctr"/>
            <a:r>
              <a:rPr lang="da-DK" sz="800" kern="0" dirty="0"/>
              <a:t>Gevinst</a:t>
            </a:r>
          </a:p>
        </p:txBody>
      </p:sp>
      <p:sp>
        <p:nvSpPr>
          <p:cNvPr id="28" name="Rektangel 10">
            <a:extLst>
              <a:ext uri="{FF2B5EF4-FFF2-40B4-BE49-F238E27FC236}">
                <a16:creationId xmlns:a16="http://schemas.microsoft.com/office/drawing/2014/main" id="{57CAAF15-330E-48B0-BE2E-1C9431B9298F}"/>
              </a:ext>
            </a:extLst>
          </p:cNvPr>
          <p:cNvSpPr/>
          <p:nvPr/>
        </p:nvSpPr>
        <p:spPr>
          <a:xfrm>
            <a:off x="1073933" y="5920802"/>
            <a:ext cx="1177832" cy="223934"/>
          </a:xfrm>
          <a:prstGeom prst="rect">
            <a:avLst/>
          </a:prstGeom>
          <a:solidFill>
            <a:schemeClr val="bg1">
              <a:lumMod val="50000"/>
            </a:schemeClr>
          </a:solidFill>
          <a:ln w="25400" cap="flat" cmpd="sng" algn="ctr">
            <a:noFill/>
            <a:prstDash val="solid"/>
          </a:ln>
          <a:effectLst/>
        </p:spPr>
        <p:txBody>
          <a:bodyPr rtlCol="0" anchor="ctr"/>
          <a:lstStyle/>
          <a:p>
            <a:pPr algn="ctr"/>
            <a:r>
              <a:rPr lang="da-DK" sz="800" kern="0" dirty="0" err="1"/>
              <a:t>Enabler</a:t>
            </a:r>
            <a:endParaRPr lang="da-DK" sz="800" kern="0" dirty="0"/>
          </a:p>
        </p:txBody>
      </p:sp>
      <p:sp>
        <p:nvSpPr>
          <p:cNvPr id="29" name="Rektangel 17">
            <a:extLst>
              <a:ext uri="{FF2B5EF4-FFF2-40B4-BE49-F238E27FC236}">
                <a16:creationId xmlns:a16="http://schemas.microsoft.com/office/drawing/2014/main" id="{FDA32D56-D4A9-4A3F-8727-A01354FEBF6C}"/>
              </a:ext>
            </a:extLst>
          </p:cNvPr>
          <p:cNvSpPr/>
          <p:nvPr/>
        </p:nvSpPr>
        <p:spPr>
          <a:xfrm>
            <a:off x="2341431" y="5925811"/>
            <a:ext cx="1177832" cy="223934"/>
          </a:xfrm>
          <a:prstGeom prst="rect">
            <a:avLst/>
          </a:prstGeom>
          <a:solidFill>
            <a:schemeClr val="tx1">
              <a:lumMod val="20000"/>
              <a:lumOff val="80000"/>
            </a:schemeClr>
          </a:solidFill>
          <a:ln w="25400" cap="flat" cmpd="sng" algn="ctr">
            <a:noFill/>
            <a:prstDash val="solid"/>
          </a:ln>
          <a:effectLst/>
        </p:spPr>
        <p:txBody>
          <a:bodyPr rtlCol="0" anchor="ctr"/>
          <a:lstStyle/>
          <a:p>
            <a:pPr algn="ctr"/>
            <a:r>
              <a:rPr lang="da-DK" sz="800" kern="0" dirty="0">
                <a:solidFill>
                  <a:sysClr val="windowText" lastClr="000000"/>
                </a:solidFill>
              </a:rPr>
              <a:t>Funktioner</a:t>
            </a:r>
          </a:p>
        </p:txBody>
      </p:sp>
      <p:cxnSp>
        <p:nvCxnSpPr>
          <p:cNvPr id="30" name="Lige pilforbindelse 101">
            <a:extLst>
              <a:ext uri="{FF2B5EF4-FFF2-40B4-BE49-F238E27FC236}">
                <a16:creationId xmlns:a16="http://schemas.microsoft.com/office/drawing/2014/main" id="{C8C460BD-C8FB-4645-AEB1-403D37A44E1A}"/>
              </a:ext>
            </a:extLst>
          </p:cNvPr>
          <p:cNvCxnSpPr>
            <a:cxnSpLocks/>
            <a:stCxn id="23" idx="3"/>
            <a:endCxn id="15" idx="1"/>
          </p:cNvCxnSpPr>
          <p:nvPr/>
        </p:nvCxnSpPr>
        <p:spPr>
          <a:xfrm>
            <a:off x="7190141" y="3443192"/>
            <a:ext cx="2877957" cy="950905"/>
          </a:xfrm>
          <a:prstGeom prst="straightConnector1">
            <a:avLst/>
          </a:prstGeom>
          <a:noFill/>
          <a:ln w="9525" cap="flat" cmpd="sng" algn="ctr">
            <a:solidFill>
              <a:schemeClr val="tx1"/>
            </a:solidFill>
            <a:prstDash val="solid"/>
            <a:tailEnd type="arrow"/>
          </a:ln>
          <a:effectLst/>
        </p:spPr>
      </p:cxnSp>
      <p:cxnSp>
        <p:nvCxnSpPr>
          <p:cNvPr id="31" name="Lige pilforbindelse 101">
            <a:extLst>
              <a:ext uri="{FF2B5EF4-FFF2-40B4-BE49-F238E27FC236}">
                <a16:creationId xmlns:a16="http://schemas.microsoft.com/office/drawing/2014/main" id="{499189E6-B1D9-4542-8179-AFFBCF56E161}"/>
              </a:ext>
            </a:extLst>
          </p:cNvPr>
          <p:cNvCxnSpPr>
            <a:cxnSpLocks/>
            <a:stCxn id="23" idx="3"/>
            <a:endCxn id="18" idx="1"/>
          </p:cNvCxnSpPr>
          <p:nvPr/>
        </p:nvCxnSpPr>
        <p:spPr>
          <a:xfrm flipV="1">
            <a:off x="7190141" y="2228566"/>
            <a:ext cx="2877956" cy="1214626"/>
          </a:xfrm>
          <a:prstGeom prst="straightConnector1">
            <a:avLst/>
          </a:prstGeom>
          <a:noFill/>
          <a:ln w="9525" cap="flat" cmpd="sng" algn="ctr">
            <a:solidFill>
              <a:schemeClr val="tx1"/>
            </a:solidFill>
            <a:prstDash val="solid"/>
            <a:tailEnd type="arrow"/>
          </a:ln>
          <a:effectLst/>
        </p:spPr>
      </p:cxnSp>
      <p:cxnSp>
        <p:nvCxnSpPr>
          <p:cNvPr id="32" name="Lige pilforbindelse 101">
            <a:extLst>
              <a:ext uri="{FF2B5EF4-FFF2-40B4-BE49-F238E27FC236}">
                <a16:creationId xmlns:a16="http://schemas.microsoft.com/office/drawing/2014/main" id="{3FBE064A-D6D2-4D44-BC4B-62D71EBF22CB}"/>
              </a:ext>
            </a:extLst>
          </p:cNvPr>
          <p:cNvCxnSpPr>
            <a:cxnSpLocks/>
            <a:stCxn id="35" idx="3"/>
            <a:endCxn id="18" idx="1"/>
          </p:cNvCxnSpPr>
          <p:nvPr/>
        </p:nvCxnSpPr>
        <p:spPr>
          <a:xfrm flipV="1">
            <a:off x="8455209" y="2228566"/>
            <a:ext cx="1612888" cy="1214626"/>
          </a:xfrm>
          <a:prstGeom prst="straightConnector1">
            <a:avLst/>
          </a:prstGeom>
          <a:noFill/>
          <a:ln w="9525" cap="flat" cmpd="sng" algn="ctr">
            <a:solidFill>
              <a:schemeClr val="tx1"/>
            </a:solidFill>
            <a:prstDash val="solid"/>
            <a:tailEnd type="arrow"/>
          </a:ln>
          <a:effectLst/>
        </p:spPr>
      </p:cxnSp>
      <p:cxnSp>
        <p:nvCxnSpPr>
          <p:cNvPr id="33" name="Lige pilforbindelse 101">
            <a:extLst>
              <a:ext uri="{FF2B5EF4-FFF2-40B4-BE49-F238E27FC236}">
                <a16:creationId xmlns:a16="http://schemas.microsoft.com/office/drawing/2014/main" id="{173EE262-6A23-4F63-AA22-C8E605DBCCFE}"/>
              </a:ext>
            </a:extLst>
          </p:cNvPr>
          <p:cNvCxnSpPr>
            <a:cxnSpLocks/>
            <a:stCxn id="35" idx="3"/>
            <a:endCxn id="15" idx="1"/>
          </p:cNvCxnSpPr>
          <p:nvPr/>
        </p:nvCxnSpPr>
        <p:spPr>
          <a:xfrm>
            <a:off x="8455209" y="3443192"/>
            <a:ext cx="1612889" cy="950905"/>
          </a:xfrm>
          <a:prstGeom prst="straightConnector1">
            <a:avLst/>
          </a:prstGeom>
          <a:noFill/>
          <a:ln w="9525" cap="flat" cmpd="sng" algn="ctr">
            <a:solidFill>
              <a:schemeClr val="tx1"/>
            </a:solidFill>
            <a:prstDash val="solid"/>
            <a:tailEnd type="arrow"/>
          </a:ln>
          <a:effectLst/>
        </p:spPr>
      </p:cxnSp>
      <p:sp>
        <p:nvSpPr>
          <p:cNvPr id="34" name="Rektangel 33">
            <a:extLst>
              <a:ext uri="{FF2B5EF4-FFF2-40B4-BE49-F238E27FC236}">
                <a16:creationId xmlns:a16="http://schemas.microsoft.com/office/drawing/2014/main" id="{51F1B5E0-0B52-4BB7-A964-0221F8A90D51}"/>
              </a:ext>
            </a:extLst>
          </p:cNvPr>
          <p:cNvSpPr/>
          <p:nvPr/>
        </p:nvSpPr>
        <p:spPr>
          <a:xfrm>
            <a:off x="8802277" y="3173867"/>
            <a:ext cx="918755" cy="538649"/>
          </a:xfrm>
          <a:prstGeom prst="rect">
            <a:avLst/>
          </a:prstGeom>
          <a:solidFill>
            <a:schemeClr val="accent6">
              <a:lumMod val="50000"/>
              <a:alpha val="50000"/>
            </a:schemeClr>
          </a:solidFill>
          <a:ln w="25400" cap="flat" cmpd="sng" algn="ctr">
            <a:noFill/>
            <a:prstDash val="solid"/>
          </a:ln>
          <a:effectLst/>
        </p:spPr>
        <p:txBody>
          <a:bodyPr rtlCol="0" anchor="ctr"/>
          <a:lstStyle/>
          <a:p>
            <a:pPr algn="ctr"/>
            <a:r>
              <a:rPr lang="da-DK" sz="800" kern="0" dirty="0"/>
              <a:t>Reducering af indlagte på intensiv</a:t>
            </a:r>
          </a:p>
        </p:txBody>
      </p:sp>
      <p:sp>
        <p:nvSpPr>
          <p:cNvPr id="35" name="Rektangel 16">
            <a:extLst>
              <a:ext uri="{FF2B5EF4-FFF2-40B4-BE49-F238E27FC236}">
                <a16:creationId xmlns:a16="http://schemas.microsoft.com/office/drawing/2014/main" id="{F37F48BB-4C68-4B4B-9F13-89A186508836}"/>
              </a:ext>
            </a:extLst>
          </p:cNvPr>
          <p:cNvSpPr/>
          <p:nvPr/>
        </p:nvSpPr>
        <p:spPr>
          <a:xfrm>
            <a:off x="7537209" y="3173867"/>
            <a:ext cx="918000" cy="538649"/>
          </a:xfrm>
          <a:prstGeom prst="rect">
            <a:avLst/>
          </a:prstGeom>
          <a:solidFill>
            <a:schemeClr val="accent6">
              <a:lumMod val="90000"/>
              <a:alpha val="75000"/>
            </a:schemeClr>
          </a:solidFill>
          <a:ln w="25400" cap="flat" cmpd="sng" algn="ctr">
            <a:noFill/>
            <a:prstDash val="solid"/>
          </a:ln>
          <a:effectLst/>
        </p:spPr>
        <p:txBody>
          <a:bodyPr rtlCol="0" anchor="ctr"/>
          <a:lstStyle/>
          <a:p>
            <a:pPr algn="ctr"/>
            <a:r>
              <a:rPr lang="da-DK" sz="800" kern="0"/>
              <a:t>Reducering af indlagte</a:t>
            </a:r>
          </a:p>
        </p:txBody>
      </p:sp>
    </p:spTree>
    <p:extLst>
      <p:ext uri="{BB962C8B-B14F-4D97-AF65-F5344CB8AC3E}">
        <p14:creationId xmlns:p14="http://schemas.microsoft.com/office/powerpoint/2010/main" val="13156387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Office Theme">
  <a:themeElements>
    <a:clrScheme name="Thursday">
      <a:dk1>
        <a:srgbClr val="000000"/>
      </a:dk1>
      <a:lt1>
        <a:srgbClr val="FFFFFF"/>
      </a:lt1>
      <a:dk2>
        <a:srgbClr val="412B48"/>
      </a:dk2>
      <a:lt2>
        <a:srgbClr val="B8CACE"/>
      </a:lt2>
      <a:accent1>
        <a:srgbClr val="832044"/>
      </a:accent1>
      <a:accent2>
        <a:srgbClr val="B25F4D"/>
      </a:accent2>
      <a:accent3>
        <a:srgbClr val="8C8AF8"/>
      </a:accent3>
      <a:accent4>
        <a:srgbClr val="DBD3CF"/>
      </a:accent4>
      <a:accent5>
        <a:srgbClr val="DCB9CA"/>
      </a:accent5>
      <a:accent6>
        <a:srgbClr val="F5C1AE"/>
      </a:accent6>
      <a:hlink>
        <a:srgbClr val="8C8AF8"/>
      </a:hlink>
      <a:folHlink>
        <a:srgbClr val="8C8AF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ursday-Presentation.ppt" id="{0360F5FE-67F0-4199-B313-395F87BE5157}" vid="{571173D4-D8EE-4A0C-A23C-A3261909BA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1D42D55214846A469D48E2A69892D602" ma:contentTypeVersion="13" ma:contentTypeDescription="Opret et nyt dokument." ma:contentTypeScope="" ma:versionID="0e5ac35b03265c7de510bb76aa347db1">
  <xsd:schema xmlns:xsd="http://www.w3.org/2001/XMLSchema" xmlns:xs="http://www.w3.org/2001/XMLSchema" xmlns:p="http://schemas.microsoft.com/office/2006/metadata/properties" xmlns:ns2="8e84c19b-65f9-4f12-aad2-2e6e75c44d81" xmlns:ns3="f5f9e855-7eac-4166-99c4-6b00d76f3c51" targetNamespace="http://schemas.microsoft.com/office/2006/metadata/properties" ma:root="true" ma:fieldsID="f4f3e4105a5fe31baabc04f60b84b7cd" ns2:_="" ns3:_="">
    <xsd:import namespace="8e84c19b-65f9-4f12-aad2-2e6e75c44d81"/>
    <xsd:import namespace="f5f9e855-7eac-4166-99c4-6b00d76f3c5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84c19b-65f9-4f12-aad2-2e6e75c44d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5f9e855-7eac-4166-99c4-6b00d76f3c51" elementFormDefault="qualified">
    <xsd:import namespace="http://schemas.microsoft.com/office/2006/documentManagement/types"/>
    <xsd:import namespace="http://schemas.microsoft.com/office/infopath/2007/PartnerControls"/>
    <xsd:element name="SharedWithUsers" ma:index="19"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FBA9B4-1B29-498F-B77E-0FA0E55F4537}">
  <ds:schemaRefs>
    <ds:schemaRef ds:uri="http://purl.org/dc/dcmitype/"/>
    <ds:schemaRef ds:uri="http://www.w3.org/XML/1998/namespace"/>
    <ds:schemaRef ds:uri="http://purl.org/dc/terms/"/>
    <ds:schemaRef ds:uri="f5f9e855-7eac-4166-99c4-6b00d76f3c51"/>
    <ds:schemaRef ds:uri="http://purl.org/dc/elements/1.1/"/>
    <ds:schemaRef ds:uri="http://schemas.microsoft.com/office/2006/metadata/properties"/>
    <ds:schemaRef ds:uri="http://schemas.openxmlformats.org/package/2006/metadata/core-properties"/>
    <ds:schemaRef ds:uri="http://schemas.microsoft.com/office/2006/documentManagement/types"/>
    <ds:schemaRef ds:uri="http://schemas.microsoft.com/office/infopath/2007/PartnerControls"/>
    <ds:schemaRef ds:uri="8e84c19b-65f9-4f12-aad2-2e6e75c44d81"/>
  </ds:schemaRefs>
</ds:datastoreItem>
</file>

<file path=customXml/itemProps2.xml><?xml version="1.0" encoding="utf-8"?>
<ds:datastoreItem xmlns:ds="http://schemas.openxmlformats.org/officeDocument/2006/customXml" ds:itemID="{8363F3C6-0D5A-4997-B306-45EC20EADCDA}">
  <ds:schemaRefs>
    <ds:schemaRef ds:uri="http://schemas.microsoft.com/sharepoint/v3/contenttype/forms"/>
  </ds:schemaRefs>
</ds:datastoreItem>
</file>

<file path=customXml/itemProps3.xml><?xml version="1.0" encoding="utf-8"?>
<ds:datastoreItem xmlns:ds="http://schemas.openxmlformats.org/officeDocument/2006/customXml" ds:itemID="{A77FD98E-CF4C-46F0-A567-79BA2C4A80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84c19b-65f9-4f12-aad2-2e6e75c44d81"/>
    <ds:schemaRef ds:uri="f5f9e855-7eac-4166-99c4-6b00d76f3c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thursday-Presentation.ppt</Template>
  <TotalTime>12697</TotalTime>
  <Words>3676</Words>
  <Application>Microsoft Office PowerPoint</Application>
  <PresentationFormat>Widescreen</PresentationFormat>
  <Paragraphs>517</Paragraphs>
  <Slides>32</Slides>
  <Notes>1</Notes>
  <HiddenSlides>0</HiddenSlides>
  <MMClips>0</MMClips>
  <ScaleCrop>false</ScaleCrop>
  <HeadingPairs>
    <vt:vector size="8" baseType="variant">
      <vt:variant>
        <vt:lpstr>Benyttede skrifttyper</vt:lpstr>
      </vt:variant>
      <vt:variant>
        <vt:i4>5</vt:i4>
      </vt:variant>
      <vt:variant>
        <vt:lpstr>Tema</vt:lpstr>
      </vt:variant>
      <vt:variant>
        <vt:i4>1</vt:i4>
      </vt:variant>
      <vt:variant>
        <vt:lpstr>Integrerede OLE-servere</vt:lpstr>
      </vt:variant>
      <vt:variant>
        <vt:i4>1</vt:i4>
      </vt:variant>
      <vt:variant>
        <vt:lpstr>Slidetitler</vt:lpstr>
      </vt:variant>
      <vt:variant>
        <vt:i4>32</vt:i4>
      </vt:variant>
    </vt:vector>
  </HeadingPairs>
  <TitlesOfParts>
    <vt:vector size="39" baseType="lpstr">
      <vt:lpstr>Arial</vt:lpstr>
      <vt:lpstr>Calibri</vt:lpstr>
      <vt:lpstr>Georgia</vt:lpstr>
      <vt:lpstr>Helvetica Neue</vt:lpstr>
      <vt:lpstr>Times</vt:lpstr>
      <vt:lpstr>2_Office Theme</vt:lpstr>
      <vt:lpstr>think-cell Slide</vt:lpstr>
      <vt:lpstr>Byg bedre beslutningsoplæg </vt:lpstr>
      <vt:lpstr>Byg bedre beslutningsoplæg – Hvorfor? </vt:lpstr>
      <vt:lpstr>xxx</vt:lpstr>
      <vt:lpstr>Et par kerneelementer som jeg mener skal have fokus, når der skal udarbejdes et beslutningsoplæg (business casen)</vt:lpstr>
      <vt:lpstr>Øvelsen er delt i fire dele … </vt:lpstr>
      <vt:lpstr>Øvelsen er delt i fire dele … </vt:lpstr>
      <vt:lpstr>Baggrunden og årsagen til vores beslutningsoplæg tager udgangspunkt i den godes Minto princip …</vt:lpstr>
      <vt:lpstr>På baggrund af Gerald Bradleys bog om gevinstrealisering går vi til business cases med følgende kausalitetsforståelse</vt:lpstr>
      <vt:lpstr>Eksempel: Business casen og gevinstoverblikket for Corona</vt:lpstr>
      <vt:lpstr>Eksempel: Business casen og gevinstoverblikket for Corona</vt:lpstr>
      <vt:lpstr>Business casen for Grunddata befinder sig i et privat-offentligt økosystem</vt:lpstr>
      <vt:lpstr>Hvis du vil vide mere? </vt:lpstr>
      <vt:lpstr>Backup-slides &amp; inspiration</vt:lpstr>
      <vt:lpstr>Statens business case model  – og forskellen på de to kausalitetsmodeller</vt:lpstr>
      <vt:lpstr>States business case model har en god måde at betragte TCO ud fra … </vt:lpstr>
      <vt:lpstr>… men den savner det aspekt, når gevinsterne skal høstes af en anden organisation eller borger og virksomhederne! </vt:lpstr>
      <vt:lpstr>Der har generelt ikke været tradition for at se på business cases og gevinstrealisering hverken i den offentlige sektor eller private sektor</vt:lpstr>
      <vt:lpstr>Der er behov for en række styringsdokumenter i forbindelse med gevinstrealiseringen, hvor kun business casen er en af dem</vt:lpstr>
      <vt:lpstr>Business casen kan ikke stå alene – der skal være fokus på gevinststyring (Benefit Management) </vt:lpstr>
      <vt:lpstr>Business casen udvikles ved at følge 9 trin – hvor der vil være tilbageløb indtil beslutningstageren kan tage en beslutning</vt:lpstr>
      <vt:lpstr>Væsentlige faktorer – Mange glemmer TCO</vt:lpstr>
      <vt:lpstr>Blandt rollerne i organisationen har controllerne en vigtig rolle før, under og efterimplementeringen af enablerne og den efterfølgende change management</vt:lpstr>
      <vt:lpstr>Thursday Consultings koncepter inden for business cases og benefit management</vt:lpstr>
      <vt:lpstr>Thursday Consultings 3 dages kursus indenfor business case og benefit management indeholder bl.a. … </vt:lpstr>
      <vt:lpstr>Lidt om Thursday Consulting og Martin J. Ernst</vt:lpstr>
      <vt:lpstr>Thursday handler om livsglæde, leverancekultur, gode kollegaer og glade kunder</vt:lpstr>
      <vt:lpstr>Thursdays start i tal (Januar 2022)</vt:lpstr>
      <vt:lpstr>Vores interessante og dejlige kunder</vt:lpstr>
      <vt:lpstr>Stærkt fagligt fokus samt samarbejde med eksperter</vt:lpstr>
      <vt:lpstr>PowerPoint-præsentation</vt:lpstr>
      <vt:lpstr>Igennem tiden har Martin J. Ernst bistået mange virksomheder med enten uddannelse i eller udarbejdelse af business cases og gevinstrealisering</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 indstilling</dc:title>
  <dc:creator>Robert Bo Jensen</dc:creator>
  <cp:lastModifiedBy>Martin J. Ernst</cp:lastModifiedBy>
  <cp:revision>18</cp:revision>
  <dcterms:created xsi:type="dcterms:W3CDTF">2021-12-15T23:44:44Z</dcterms:created>
  <dcterms:modified xsi:type="dcterms:W3CDTF">2022-03-19T12:46:32Z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0x0101001D42D55214846A469D48E2A69892D602</vt:lpwstr>
  </property>
</Properties>
</file>